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17" d="100"/>
          <a:sy n="117" d="100"/>
        </p:scale>
        <p:origin x="-14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F22BC-5338-4B0E-8280-263CEE8E5A9C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EA78A-3325-4703-AACB-821B70CF254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840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875058-781E-4222-B79A-952443D7262F}" type="slidenum">
              <a:rPr lang="en-GB"/>
              <a:pPr/>
              <a:t>1</a:t>
            </a:fld>
            <a:endParaRPr lang="en-GB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900"/>
              <a:t>1. Chinese Proverb - quotation.</a:t>
            </a:r>
          </a:p>
          <a:p>
            <a:pPr>
              <a:lnSpc>
                <a:spcPct val="90000"/>
              </a:lnSpc>
            </a:pPr>
            <a:r>
              <a:rPr lang="en-GB" sz="900"/>
              <a:t>2. Content of this Module – (DLP Material Development)</a:t>
            </a:r>
          </a:p>
          <a:p>
            <a:pPr>
              <a:lnSpc>
                <a:spcPct val="90000"/>
              </a:lnSpc>
            </a:pPr>
            <a:r>
              <a:rPr lang="en-GB" sz="900"/>
              <a:t>3. – 5. </a:t>
            </a:r>
            <a:r>
              <a:rPr lang="en-GB" sz="900" b="1"/>
              <a:t>1. REVISION: A Definition of Knowledge</a:t>
            </a:r>
            <a:r>
              <a:rPr lang="en-GB" sz="900"/>
              <a:t> from last DLP Module (Methodology and Didactics) – “What is knowledge?”</a:t>
            </a:r>
          </a:p>
          <a:p>
            <a:pPr>
              <a:lnSpc>
                <a:spcPct val="90000"/>
              </a:lnSpc>
            </a:pPr>
            <a:r>
              <a:rPr lang="en-GB" sz="900"/>
              <a:t>6.- 13. </a:t>
            </a:r>
            <a:r>
              <a:rPr lang="en-GB" sz="900" b="1"/>
              <a:t>2. QUESTION: What is education?</a:t>
            </a:r>
            <a:r>
              <a:rPr lang="en-GB" sz="900"/>
              <a:t> Cognitive Intelligence (CI) and Emotional Intelligence (EI) = Definition. </a:t>
            </a:r>
            <a:br>
              <a:rPr lang="en-GB" sz="900"/>
            </a:br>
            <a:r>
              <a:rPr lang="en-GB" sz="900"/>
              <a:t>What should survive?   </a:t>
            </a:r>
            <a:br>
              <a:rPr lang="en-GB" sz="900"/>
            </a:br>
            <a:r>
              <a:rPr lang="en-GB" sz="900"/>
              <a:t>1) Attitudes </a:t>
            </a:r>
            <a:br>
              <a:rPr lang="en-GB" sz="900"/>
            </a:br>
            <a:r>
              <a:rPr lang="en-GB" sz="900"/>
              <a:t>2) Values </a:t>
            </a:r>
            <a:br>
              <a:rPr lang="en-GB" sz="900"/>
            </a:br>
            <a:r>
              <a:rPr lang="en-GB" sz="900"/>
              <a:t>3) Competences</a:t>
            </a:r>
            <a:br>
              <a:rPr lang="en-GB" sz="900"/>
            </a:br>
            <a:r>
              <a:rPr lang="en-GB" sz="900"/>
              <a:t>4) MY Knowledge</a:t>
            </a:r>
            <a:br>
              <a:rPr lang="en-GB" sz="900"/>
            </a:br>
            <a:r>
              <a:rPr lang="en-GB" sz="900"/>
              <a:t>We will concentrate on 3) Competences and 4) MY knowledge. CI is, of course, important but it cannot be everything – we are not “filling pails”. </a:t>
            </a:r>
          </a:p>
          <a:p>
            <a:pPr>
              <a:lnSpc>
                <a:spcPct val="90000"/>
              </a:lnSpc>
            </a:pPr>
            <a:r>
              <a:rPr lang="en-GB" sz="900"/>
              <a:t>14.- 16. </a:t>
            </a:r>
            <a:r>
              <a:rPr lang="en-GB" sz="900" b="1"/>
              <a:t>3. QUESTION: What is intelligence?</a:t>
            </a:r>
            <a:r>
              <a:rPr lang="en-GB" sz="900"/>
              <a:t> CI, EI and MI (the 8 types of intelligences accord. Prof Gardner, Harvard). </a:t>
            </a:r>
          </a:p>
          <a:p>
            <a:pPr>
              <a:lnSpc>
                <a:spcPct val="90000"/>
              </a:lnSpc>
            </a:pPr>
            <a:r>
              <a:rPr lang="en-GB" sz="900"/>
              <a:t>17. – 28. </a:t>
            </a:r>
            <a:r>
              <a:rPr lang="en-GB" sz="900" b="1"/>
              <a:t>4. QUESTION: Which competences do students need and how can we help?</a:t>
            </a:r>
            <a:r>
              <a:rPr lang="en-GB" sz="900"/>
              <a:t> The 5 ‘Being’ Competences and ‘EUREKA’ Moments (Research by Prof. Sheth, Houston). The Archimedes Syndrome – The Magic of Creativity.  </a:t>
            </a:r>
          </a:p>
          <a:p>
            <a:pPr>
              <a:lnSpc>
                <a:spcPct val="90000"/>
              </a:lnSpc>
            </a:pPr>
            <a:r>
              <a:rPr lang="en-GB" sz="900"/>
              <a:t>29. – 34. </a:t>
            </a:r>
            <a:r>
              <a:rPr lang="en-GB" sz="900" b="1"/>
              <a:t>5. DISCUSSION: Different ways of learning and the consequences for our teaching.</a:t>
            </a:r>
            <a:r>
              <a:rPr lang="en-GB" sz="900"/>
              <a:t> The “Golden Triangle” – Learning – Learner – Teaching. There must be a harmony between these three. To be taken into consideration: content vs. skills &amp; serial vs. global.  </a:t>
            </a:r>
          </a:p>
          <a:p>
            <a:pPr>
              <a:lnSpc>
                <a:spcPct val="90000"/>
              </a:lnSpc>
            </a:pPr>
            <a:r>
              <a:rPr lang="en-GB" sz="900"/>
              <a:t>35. Summary of the consequences for our teaching – we have to keep in mind:</a:t>
            </a:r>
            <a:br>
              <a:rPr lang="en-GB" sz="900"/>
            </a:br>
            <a:r>
              <a:rPr lang="en-GB" sz="900"/>
              <a:t>1) Knowledge and Education</a:t>
            </a:r>
            <a:br>
              <a:rPr lang="en-GB" sz="900"/>
            </a:br>
            <a:r>
              <a:rPr lang="en-GB" sz="900"/>
              <a:t>2) Intelligences</a:t>
            </a:r>
            <a:br>
              <a:rPr lang="en-GB" sz="900"/>
            </a:br>
            <a:r>
              <a:rPr lang="en-GB" sz="900"/>
              <a:t>3) Competences</a:t>
            </a:r>
            <a:br>
              <a:rPr lang="en-GB" sz="900"/>
            </a:br>
            <a:r>
              <a:rPr lang="en-GB" sz="900"/>
              <a:t>4) Learning/Learner </a:t>
            </a:r>
            <a:br>
              <a:rPr lang="en-GB" sz="900"/>
            </a:br>
            <a:r>
              <a:rPr lang="en-GB" sz="900"/>
              <a:t>5) Creativity - And we have to constantly think of the excitement of ‘EUREKA’ Moments.</a:t>
            </a:r>
          </a:p>
          <a:p>
            <a:pPr>
              <a:lnSpc>
                <a:spcPct val="90000"/>
              </a:lnSpc>
            </a:pPr>
            <a:r>
              <a:rPr lang="en-GB" sz="900"/>
              <a:t>36. – 52. </a:t>
            </a:r>
            <a:r>
              <a:rPr lang="en-GB" sz="900" b="1"/>
              <a:t>6. TASK: Analysing/Developing DLP material</a:t>
            </a:r>
            <a:r>
              <a:rPr lang="en-GB" sz="900"/>
              <a:t>  The Teaching Experience – The Filter Effect – The Three Types of DLP Materials – 6 DLP Material Analysis/Development Principles – Boops (General Science) – Surprise (Physics - The Rainbow Experiment) – Oceans and Seas  (Biology - Habitat: River) – Chinese Whispers &lt;started with Chinese and will end with Chinese&gt; (History The Hunters) </a:t>
            </a:r>
            <a:endParaRPr lang="en-GB"/>
          </a:p>
          <a:p>
            <a:pPr>
              <a:lnSpc>
                <a:spcPct val="90000"/>
              </a:lnSpc>
            </a:pPr>
            <a:endParaRPr lang="en-GB"/>
          </a:p>
          <a:p>
            <a:pPr>
              <a:lnSpc>
                <a:spcPct val="90000"/>
              </a:lnSpc>
            </a:pPr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0241A1-F53C-4D3E-B055-9D00E30AFFE7}" type="slidenum">
              <a:rPr lang="en-GB"/>
              <a:pPr/>
              <a:t>10</a:t>
            </a:fld>
            <a:endParaRPr lang="en-GB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7AA8E1-F35B-49C5-9F54-22CFAD2C5869}" type="slidenum">
              <a:rPr lang="en-GB"/>
              <a:pPr/>
              <a:t>11</a:t>
            </a:fld>
            <a:endParaRPr lang="en-GB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03737-689B-446F-926B-881BE3F6C8F8}" type="slidenum">
              <a:rPr lang="en-GB"/>
              <a:pPr/>
              <a:t>12</a:t>
            </a:fld>
            <a:endParaRPr lang="en-GB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D1FF52-2239-4528-9B54-3663BEB28D57}" type="slidenum">
              <a:rPr lang="en-GB"/>
              <a:pPr/>
              <a:t>13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C3D7DF-D51A-4DC1-AC1F-E9D1DEA59E2B}" type="slidenum">
              <a:rPr lang="en-GB"/>
              <a:pPr/>
              <a:t>14</a:t>
            </a:fld>
            <a:endParaRPr lang="en-GB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9A027F-5251-4AD7-9B6E-0520F1615AFA}" type="slidenum">
              <a:rPr lang="en-GB"/>
              <a:pPr/>
              <a:t>15</a:t>
            </a:fld>
            <a:endParaRPr lang="en-GB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A0ACE-8947-4BFC-B8D5-E2DBFE23F2BF}" type="slidenum">
              <a:rPr lang="en-GB"/>
              <a:pPr/>
              <a:t>16</a:t>
            </a:fld>
            <a:endParaRPr lang="en-GB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4AC54-B93C-464E-A0F6-07EAA7758353}" type="slidenum">
              <a:rPr lang="en-GB"/>
              <a:pPr/>
              <a:t>17</a:t>
            </a:fld>
            <a:endParaRPr lang="en-GB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8F496A-D443-4427-AFC6-6EBC3EDDCD40}" type="slidenum">
              <a:rPr lang="en-GB"/>
              <a:pPr/>
              <a:t>20</a:t>
            </a:fld>
            <a:endParaRPr lang="en-GB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AE03DD-F351-4C74-9D0B-D0F49CCCA96D}" type="slidenum">
              <a:rPr lang="en-GB"/>
              <a:pPr/>
              <a:t>2</a:t>
            </a:fld>
            <a:endParaRPr lang="en-GB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4E0286-73DB-4A34-B509-79D946B854BD}" type="slidenum">
              <a:rPr lang="en-GB"/>
              <a:pPr/>
              <a:t>3</a:t>
            </a:fld>
            <a:endParaRPr lang="en-GB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4BEFD4-C55B-46F0-B791-C486B752BC44}" type="slidenum">
              <a:rPr lang="en-GB"/>
              <a:pPr/>
              <a:t>4</a:t>
            </a:fld>
            <a:endParaRPr lang="en-GB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138" y="4357806"/>
            <a:ext cx="5027724" cy="407271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7692" tIns="43076" rIns="87692" bIns="43076"/>
          <a:lstStyle/>
          <a:p>
            <a:pPr marL="186152" indent="-186152" defTabSz="738454">
              <a:buFontTx/>
              <a:buChar char="•"/>
            </a:pPr>
            <a:r>
              <a:rPr lang="en-GB" b="1"/>
              <a:t>“Normal” FL teaching </a:t>
            </a:r>
            <a:r>
              <a:rPr lang="en-GB"/>
              <a:t>will usually use a coursebook with a clearly defined schedule of learning.</a:t>
            </a:r>
          </a:p>
          <a:p>
            <a:pPr marL="186152" indent="-186152" defTabSz="738454">
              <a:buFontTx/>
              <a:buChar char="•"/>
            </a:pPr>
            <a:r>
              <a:rPr lang="en-GB" b="1"/>
              <a:t>Projects in FL teaching</a:t>
            </a:r>
            <a:r>
              <a:rPr lang="en-GB"/>
              <a:t> will usually use worksheets and photocopies produced by the teacher.</a:t>
            </a:r>
          </a:p>
          <a:p>
            <a:pPr marL="186152" indent="-186152" defTabSz="738454">
              <a:buFontTx/>
              <a:buChar char="•"/>
            </a:pPr>
            <a:r>
              <a:rPr lang="en-GB" b="1"/>
              <a:t>Language Across the Curriculum</a:t>
            </a:r>
            <a:r>
              <a:rPr lang="en-GB"/>
              <a:t> will involve three different types of materials:</a:t>
            </a:r>
          </a:p>
          <a:p>
            <a:pPr marL="186152" indent="-186152" defTabSz="738454"/>
            <a:r>
              <a:rPr lang="en-GB"/>
              <a:t>	1) materials (worksheets and photocopies) produced by the teacher</a:t>
            </a:r>
          </a:p>
          <a:p>
            <a:pPr marL="186152" indent="-186152" defTabSz="738454"/>
            <a:r>
              <a:rPr lang="en-GB"/>
              <a:t>	2) specially prepared teaching material (EAC series from ÖBV) </a:t>
            </a:r>
          </a:p>
          <a:p>
            <a:pPr marL="186152" indent="-186152" defTabSz="738454"/>
            <a:r>
              <a:rPr lang="en-GB"/>
              <a:t>	3) school books used in schools in the country of the target language</a:t>
            </a:r>
          </a:p>
          <a:p>
            <a:pPr marL="186152" indent="-186152" defTabSz="738454">
              <a:buFontTx/>
              <a:buChar char="•"/>
            </a:pPr>
            <a:r>
              <a:rPr lang="en-GB"/>
              <a:t>if authentic material is used there will be two basic difficulties:</a:t>
            </a:r>
          </a:p>
          <a:p>
            <a:pPr marL="186152" indent="-186152" defTabSz="738454"/>
            <a:r>
              <a:rPr lang="en-GB"/>
              <a:t>	1) harmonising the differences in the national curricula</a:t>
            </a:r>
          </a:p>
          <a:p>
            <a:pPr marL="186152" indent="-186152" defTabSz="738454"/>
            <a:r>
              <a:rPr lang="en-GB"/>
              <a:t>	2) language level </a:t>
            </a:r>
          </a:p>
          <a:p>
            <a:pPr marL="186152" indent="-186152" defTabSz="738454">
              <a:buFontTx/>
              <a:buChar char="•"/>
            </a:pPr>
            <a:r>
              <a:rPr lang="en-GB"/>
              <a:t>if authentic material is used it is essential that the students learn learning, and in particular, reading strategies </a:t>
            </a:r>
          </a:p>
        </p:txBody>
      </p:sp>
      <p:sp>
        <p:nvSpPr>
          <p:cNvPr id="1628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87400"/>
            <a:ext cx="4283075" cy="3211513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543709" y="8797065"/>
            <a:ext cx="5791129" cy="24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615" tIns="44307" rIns="88615" bIns="44307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1000">
                <a:latin typeface="Comic Sans MS" pitchFamily="66" charset="0"/>
              </a:rPr>
              <a:t>Stuart Simpson, Vienna                                                                                                             </a:t>
            </a:r>
            <a:fld id="{9F85710E-2A19-4C8C-BADB-52318F50251C}" type="slidenum">
              <a:rPr lang="en-GB" sz="1000">
                <a:latin typeface="Comic Sans MS" pitchFamily="66" charset="0"/>
              </a:rPr>
              <a:pPr eaLnBrk="0" hangingPunct="0">
                <a:spcBef>
                  <a:spcPct val="50000"/>
                </a:spcBef>
              </a:pPr>
              <a:t>4</a:t>
            </a:fld>
            <a:r>
              <a:rPr lang="en-GB" sz="1000">
                <a:latin typeface="Comic Sans MS" pitchFamily="66" charset="0"/>
              </a:rPr>
              <a:t>                                                                        </a:t>
            </a:r>
            <a:endParaRPr lang="en-GB" sz="2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D88FF1-58ED-41C5-A801-1D7FCD450405}" type="slidenum">
              <a:rPr lang="en-GB"/>
              <a:pPr/>
              <a:t>5</a:t>
            </a:fld>
            <a:endParaRPr lang="en-GB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58394E-9E64-48A0-8EC2-F5ECE66BB6E5}" type="slidenum">
              <a:rPr lang="en-GB"/>
              <a:pPr/>
              <a:t>6</a:t>
            </a:fld>
            <a:endParaRPr lang="en-GB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7FE4A8-DAA6-420A-AC08-CD9EFB9F5C19}" type="slidenum">
              <a:rPr lang="en-GB"/>
              <a:pPr/>
              <a:t>7</a:t>
            </a:fld>
            <a:endParaRPr lang="en-GB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6C390-48F9-43B1-A789-7A94E48E7C04}" type="slidenum">
              <a:rPr lang="en-GB"/>
              <a:pPr/>
              <a:t>8</a:t>
            </a:fld>
            <a:endParaRPr lang="en-GB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FD779C-6DCF-4F58-881B-FB63D23192D0}" type="slidenum">
              <a:rPr lang="en-GB"/>
              <a:pPr/>
              <a:t>9</a:t>
            </a:fld>
            <a:endParaRPr lang="en-GB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728" y="63955"/>
            <a:ext cx="684965" cy="50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122" y="6155575"/>
            <a:ext cx="618282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Grafik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325" y="6302882"/>
            <a:ext cx="2024099" cy="46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 userDrawn="1"/>
        </p:nvSpPr>
        <p:spPr>
          <a:xfrm>
            <a:off x="1473687" y="99467"/>
            <a:ext cx="6196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CONTENT AND LANGUAGE INTEGRATED LEARNING (CLIL)</a:t>
            </a:r>
            <a:endParaRPr lang="en-GB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7945521" y="6347549"/>
            <a:ext cx="117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64C3F41-B878-4CBA-9F7F-F90E0295CB95}" type="slidenum">
              <a:rPr lang="en-GB" smtClean="0"/>
              <a:pPr algn="ctr"/>
              <a:t>‹Nr.›</a:t>
            </a:fld>
            <a:endParaRPr lang="en-GB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-44390" y="662382"/>
            <a:ext cx="9215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-25160" y="6132704"/>
            <a:ext cx="9215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3" y="6180230"/>
            <a:ext cx="2375535" cy="609035"/>
          </a:xfrm>
          <a:prstGeom prst="rect">
            <a:avLst/>
          </a:prstGeom>
          <a:noFill/>
        </p:spPr>
      </p:pic>
      <p:pic>
        <p:nvPicPr>
          <p:cNvPr id="12" name="Picture 2" descr="sss_logo_bar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5" y="63955"/>
            <a:ext cx="1378806" cy="58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86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07EB-16FC-4188-B2A8-68B12CF75DB2}" type="datetime1">
              <a:rPr lang="en-GB" smtClean="0"/>
              <a:t>10/09/2014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3664-149B-48A7-8BF7-E65EC7F9819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72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11288-4A26-4F51-B6CC-91BF1A73BCAC}" type="datetime1">
              <a:rPr lang="en-GB" smtClean="0"/>
              <a:t>10/09/2014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53664-149B-48A7-8BF7-E65EC7F9819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59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71475" y="2594338"/>
            <a:ext cx="8343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When planning for a year, plant corn.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0" y="3369038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When planning for a decade, plant trees.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0" y="4121513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When planning for life, train and educate people.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3933825" y="4786675"/>
            <a:ext cx="5470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 i="1" dirty="0">
                <a:latin typeface="Times New Roman" pitchFamily="18" charset="0"/>
              </a:rPr>
              <a:t>Chinese Proverb, </a:t>
            </a:r>
            <a:r>
              <a:rPr lang="en-GB" sz="2400" b="1" i="1" dirty="0" err="1">
                <a:latin typeface="Times New Roman" pitchFamily="18" charset="0"/>
              </a:rPr>
              <a:t>Guanzi</a:t>
            </a:r>
            <a:r>
              <a:rPr lang="en-GB" sz="2400" b="1" i="1" dirty="0">
                <a:latin typeface="Times New Roman" pitchFamily="18" charset="0"/>
              </a:rPr>
              <a:t> (c. 645 BC)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1265238" y="1331913"/>
            <a:ext cx="65754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Module </a:t>
            </a:r>
            <a:r>
              <a:rPr lang="en-GB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 MATERIALS</a:t>
            </a:r>
            <a:endParaRPr lang="en-GB" sz="4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277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/>
      <p:bldP spid="74756" grpId="0"/>
      <p:bldP spid="747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6" name="Group 4"/>
          <p:cNvGrpSpPr>
            <a:grpSpLocks/>
          </p:cNvGrpSpPr>
          <p:nvPr/>
        </p:nvGrpSpPr>
        <p:grpSpPr bwMode="auto">
          <a:xfrm>
            <a:off x="201613" y="585788"/>
            <a:ext cx="8683625" cy="6173787"/>
            <a:chOff x="180" y="323"/>
            <a:chExt cx="5470" cy="3889"/>
          </a:xfrm>
        </p:grpSpPr>
        <p:pic>
          <p:nvPicPr>
            <p:cNvPr id="95237" name="Picture 5" descr="Surprise-4-1-Page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" y="323"/>
              <a:ext cx="2748" cy="3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238" name="Picture 6" descr="Surprise-4-1-Page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4" y="324"/>
              <a:ext cx="2716" cy="3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336550" y="711200"/>
            <a:ext cx="2220913" cy="12922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1286528" y="299000"/>
            <a:ext cx="2501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400" b="1" dirty="0">
                <a:solidFill>
                  <a:srgbClr val="000000"/>
                </a:solidFill>
                <a:latin typeface="Comic Sans MS" pitchFamily="66" charset="0"/>
              </a:rPr>
              <a:t>Introduction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2413000" y="871538"/>
            <a:ext cx="6429375" cy="3308350"/>
          </a:xfrm>
          <a:prstGeom prst="rect">
            <a:avLst/>
          </a:prstGeom>
          <a:noFill/>
          <a:ln w="5715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2549525" y="3190875"/>
            <a:ext cx="2501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400" b="1">
                <a:solidFill>
                  <a:srgbClr val="FF3300"/>
                </a:solidFill>
                <a:latin typeface="Comic Sans MS" pitchFamily="66" charset="0"/>
              </a:rPr>
              <a:t>Graphic Impulse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4284663" y="3502025"/>
            <a:ext cx="1971675" cy="3048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1400" b="1">
                <a:solidFill>
                  <a:srgbClr val="FF3300"/>
                </a:solidFill>
                <a:latin typeface="Comic Sans MS" pitchFamily="66" charset="0"/>
              </a:rPr>
              <a:t>language of INPUT</a:t>
            </a:r>
            <a:endParaRPr lang="en-GB" sz="2400">
              <a:latin typeface="Comic Sans MS" pitchFamily="66" charset="0"/>
            </a:endParaRPr>
          </a:p>
        </p:txBody>
      </p:sp>
      <p:sp>
        <p:nvSpPr>
          <p:cNvPr id="95244" name="Freeform 12"/>
          <p:cNvSpPr>
            <a:spLocks/>
          </p:cNvSpPr>
          <p:nvPr/>
        </p:nvSpPr>
        <p:spPr bwMode="auto">
          <a:xfrm>
            <a:off x="249238" y="2062163"/>
            <a:ext cx="6329362" cy="4541837"/>
          </a:xfrm>
          <a:custGeom>
            <a:avLst/>
            <a:gdLst>
              <a:gd name="T0" fmla="*/ 55 w 3987"/>
              <a:gd name="T1" fmla="*/ 18 h 2861"/>
              <a:gd name="T2" fmla="*/ 1353 w 3987"/>
              <a:gd name="T3" fmla="*/ 9 h 2861"/>
              <a:gd name="T4" fmla="*/ 1363 w 3987"/>
              <a:gd name="T5" fmla="*/ 1334 h 2861"/>
              <a:gd name="T6" fmla="*/ 3977 w 3987"/>
              <a:gd name="T7" fmla="*/ 1353 h 2861"/>
              <a:gd name="T8" fmla="*/ 3987 w 3987"/>
              <a:gd name="T9" fmla="*/ 2861 h 2861"/>
              <a:gd name="T10" fmla="*/ 37 w 3987"/>
              <a:gd name="T11" fmla="*/ 2843 h 2861"/>
              <a:gd name="T12" fmla="*/ 0 w 3987"/>
              <a:gd name="T13" fmla="*/ 0 h 2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87" h="2861">
                <a:moveTo>
                  <a:pt x="55" y="18"/>
                </a:moveTo>
                <a:lnTo>
                  <a:pt x="1353" y="9"/>
                </a:lnTo>
                <a:lnTo>
                  <a:pt x="1363" y="1334"/>
                </a:lnTo>
                <a:lnTo>
                  <a:pt x="3977" y="1353"/>
                </a:lnTo>
                <a:lnTo>
                  <a:pt x="3987" y="2861"/>
                </a:lnTo>
                <a:lnTo>
                  <a:pt x="37" y="2843"/>
                </a:lnTo>
                <a:lnTo>
                  <a:pt x="0" y="0"/>
                </a:lnTo>
              </a:path>
            </a:pathLst>
          </a:custGeom>
          <a:noFill/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4449763" y="5976938"/>
            <a:ext cx="2085975" cy="3048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1400" b="1">
                <a:solidFill>
                  <a:srgbClr val="44209E"/>
                </a:solidFill>
                <a:latin typeface="Comic Sans MS" pitchFamily="66" charset="0"/>
              </a:rPr>
              <a:t>language of ACTION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6621463" y="4354513"/>
            <a:ext cx="2003425" cy="222091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7172325" y="5110163"/>
            <a:ext cx="2501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400" b="1" dirty="0">
                <a:solidFill>
                  <a:srgbClr val="000000"/>
                </a:solidFill>
                <a:latin typeface="Comic Sans MS" pitchFamily="66" charset="0"/>
              </a:rPr>
              <a:t>Review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18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9" grpId="0" animBg="1"/>
      <p:bldP spid="95240" grpId="0" autoUpdateAnimBg="0"/>
      <p:bldP spid="95241" grpId="0" animBg="1"/>
      <p:bldP spid="95242" grpId="0" autoUpdateAnimBg="0"/>
      <p:bldP spid="95243" grpId="0" animBg="1" autoUpdateAnimBg="0"/>
      <p:bldP spid="95244" grpId="0" animBg="1"/>
      <p:bldP spid="95245" grpId="0" animBg="1" autoUpdateAnimBg="0"/>
      <p:bldP spid="95246" grpId="0" animBg="1"/>
      <p:bldP spid="9524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Surprise-4-1-P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619125"/>
            <a:ext cx="4303713" cy="61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4305300" y="723900"/>
            <a:ext cx="2238375" cy="3600450"/>
          </a:xfrm>
          <a:prstGeom prst="rect">
            <a:avLst/>
          </a:prstGeom>
          <a:noFill/>
          <a:ln w="57150">
            <a:solidFill>
              <a:srgbClr val="D6009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333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Surprise-4-1-Page7-Close-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34925"/>
            <a:ext cx="4040188" cy="679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Freeform 3"/>
          <p:cNvSpPr>
            <a:spLocks/>
          </p:cNvSpPr>
          <p:nvPr/>
        </p:nvSpPr>
        <p:spPr bwMode="auto">
          <a:xfrm>
            <a:off x="2562225" y="95250"/>
            <a:ext cx="3248025" cy="838200"/>
          </a:xfrm>
          <a:custGeom>
            <a:avLst/>
            <a:gdLst>
              <a:gd name="T0" fmla="*/ 0 w 2046"/>
              <a:gd name="T1" fmla="*/ 0 h 528"/>
              <a:gd name="T2" fmla="*/ 2046 w 2046"/>
              <a:gd name="T3" fmla="*/ 0 h 528"/>
              <a:gd name="T4" fmla="*/ 2046 w 2046"/>
              <a:gd name="T5" fmla="*/ 156 h 528"/>
              <a:gd name="T6" fmla="*/ 1428 w 2046"/>
              <a:gd name="T7" fmla="*/ 156 h 528"/>
              <a:gd name="T8" fmla="*/ 1428 w 2046"/>
              <a:gd name="T9" fmla="*/ 528 h 528"/>
              <a:gd name="T10" fmla="*/ 6 w 2046"/>
              <a:gd name="T11" fmla="*/ 522 h 528"/>
              <a:gd name="T12" fmla="*/ 0 w 2046"/>
              <a:gd name="T13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6" h="528">
                <a:moveTo>
                  <a:pt x="0" y="0"/>
                </a:moveTo>
                <a:lnTo>
                  <a:pt x="2046" y="0"/>
                </a:lnTo>
                <a:lnTo>
                  <a:pt x="2046" y="156"/>
                </a:lnTo>
                <a:lnTo>
                  <a:pt x="1428" y="156"/>
                </a:lnTo>
                <a:lnTo>
                  <a:pt x="1428" y="528"/>
                </a:lnTo>
                <a:lnTo>
                  <a:pt x="6" y="522"/>
                </a:lnTo>
                <a:lnTo>
                  <a:pt x="0" y="0"/>
                </a:lnTo>
                <a:close/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5635625" y="60325"/>
            <a:ext cx="3133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LANGUAGE OF ACTION</a:t>
            </a:r>
          </a:p>
        </p:txBody>
      </p:sp>
      <p:sp>
        <p:nvSpPr>
          <p:cNvPr id="100357" name="Freeform 5"/>
          <p:cNvSpPr>
            <a:spLocks/>
          </p:cNvSpPr>
          <p:nvPr/>
        </p:nvSpPr>
        <p:spPr bwMode="auto">
          <a:xfrm>
            <a:off x="2641600" y="406400"/>
            <a:ext cx="3730625" cy="5108575"/>
          </a:xfrm>
          <a:custGeom>
            <a:avLst/>
            <a:gdLst>
              <a:gd name="T0" fmla="*/ 2350 w 2350"/>
              <a:gd name="T1" fmla="*/ 0 h 3218"/>
              <a:gd name="T2" fmla="*/ 2350 w 2350"/>
              <a:gd name="T3" fmla="*/ 3218 h 3218"/>
              <a:gd name="T4" fmla="*/ 9 w 2350"/>
              <a:gd name="T5" fmla="*/ 3218 h 3218"/>
              <a:gd name="T6" fmla="*/ 0 w 2350"/>
              <a:gd name="T7" fmla="*/ 384 h 3218"/>
              <a:gd name="T8" fmla="*/ 1509 w 2350"/>
              <a:gd name="T9" fmla="*/ 384 h 3218"/>
              <a:gd name="T10" fmla="*/ 1509 w 2350"/>
              <a:gd name="T11" fmla="*/ 0 h 3218"/>
              <a:gd name="T12" fmla="*/ 2350 w 2350"/>
              <a:gd name="T13" fmla="*/ 0 h 3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50" h="3218">
                <a:moveTo>
                  <a:pt x="2350" y="0"/>
                </a:moveTo>
                <a:lnTo>
                  <a:pt x="2350" y="3218"/>
                </a:lnTo>
                <a:lnTo>
                  <a:pt x="9" y="3218"/>
                </a:lnTo>
                <a:lnTo>
                  <a:pt x="0" y="384"/>
                </a:lnTo>
                <a:lnTo>
                  <a:pt x="1509" y="384"/>
                </a:lnTo>
                <a:lnTo>
                  <a:pt x="1509" y="0"/>
                </a:lnTo>
                <a:lnTo>
                  <a:pt x="2350" y="0"/>
                </a:lnTo>
                <a:close/>
              </a:path>
            </a:pathLst>
          </a:custGeom>
          <a:noFill/>
          <a:ln w="57150" cmpd="sng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2520950" y="3421063"/>
            <a:ext cx="3133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LANGUAGE OF INPUT</a:t>
            </a: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2598738" y="5573713"/>
            <a:ext cx="3816350" cy="110331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5257800" y="5846763"/>
            <a:ext cx="3133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LANGUAGE OF ACTION</a:t>
            </a: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6675438" y="1830388"/>
            <a:ext cx="194627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CLIL</a:t>
            </a:r>
            <a:endParaRPr lang="en-GB" b="1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Rainbow Experiment (Science)</a:t>
            </a:r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6648450" y="3260725"/>
            <a:ext cx="194627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observing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experimenting </a:t>
            </a:r>
          </a:p>
        </p:txBody>
      </p:sp>
    </p:spTree>
    <p:extLst>
      <p:ext uri="{BB962C8B-B14F-4D97-AF65-F5344CB8AC3E}">
        <p14:creationId xmlns:p14="http://schemas.microsoft.com/office/powerpoint/2010/main" val="131403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00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100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nimBg="1"/>
      <p:bldP spid="100357" grpId="0" animBg="1"/>
      <p:bldP spid="100359" grpId="0" animBg="1"/>
      <p:bldP spid="100361" grpId="0"/>
      <p:bldP spid="1003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Surprise-4-1-Pag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7400"/>
            <a:ext cx="853440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379" name="Group 3"/>
          <p:cNvGrpSpPr>
            <a:grpSpLocks/>
          </p:cNvGrpSpPr>
          <p:nvPr/>
        </p:nvGrpSpPr>
        <p:grpSpPr bwMode="auto">
          <a:xfrm>
            <a:off x="1120775" y="3324225"/>
            <a:ext cx="2117725" cy="1892300"/>
            <a:chOff x="706" y="2094"/>
            <a:chExt cx="1334" cy="1192"/>
          </a:xfrm>
        </p:grpSpPr>
        <p:grpSp>
          <p:nvGrpSpPr>
            <p:cNvPr id="101380" name="Group 4"/>
            <p:cNvGrpSpPr>
              <a:grpSpLocks/>
            </p:cNvGrpSpPr>
            <p:nvPr/>
          </p:nvGrpSpPr>
          <p:grpSpPr bwMode="auto">
            <a:xfrm>
              <a:off x="906" y="2094"/>
              <a:ext cx="1134" cy="144"/>
              <a:chOff x="906" y="2094"/>
              <a:chExt cx="1134" cy="144"/>
            </a:xfrm>
          </p:grpSpPr>
          <p:sp>
            <p:nvSpPr>
              <p:cNvPr id="101381" name="Oval 5"/>
              <p:cNvSpPr>
                <a:spLocks noChangeArrowheads="1"/>
              </p:cNvSpPr>
              <p:nvPr/>
            </p:nvSpPr>
            <p:spPr bwMode="auto">
              <a:xfrm>
                <a:off x="906" y="2106"/>
                <a:ext cx="144" cy="132"/>
              </a:xfrm>
              <a:prstGeom prst="ellipse">
                <a:avLst/>
              </a:prstGeom>
              <a:solidFill>
                <a:srgbClr val="D60093"/>
              </a:solidFill>
              <a:ln w="9525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1382" name="Oval 6"/>
              <p:cNvSpPr>
                <a:spLocks noChangeArrowheads="1"/>
              </p:cNvSpPr>
              <p:nvPr/>
            </p:nvSpPr>
            <p:spPr bwMode="auto">
              <a:xfrm>
                <a:off x="1078" y="2098"/>
                <a:ext cx="144" cy="13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1383" name="Oval 7"/>
              <p:cNvSpPr>
                <a:spLocks noChangeArrowheads="1"/>
              </p:cNvSpPr>
              <p:nvPr/>
            </p:nvSpPr>
            <p:spPr bwMode="auto">
              <a:xfrm>
                <a:off x="1244" y="2096"/>
                <a:ext cx="144" cy="1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1384" name="Oval 8"/>
              <p:cNvSpPr>
                <a:spLocks noChangeArrowheads="1"/>
              </p:cNvSpPr>
              <p:nvPr/>
            </p:nvSpPr>
            <p:spPr bwMode="auto">
              <a:xfrm>
                <a:off x="1404" y="2094"/>
                <a:ext cx="144" cy="132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1385" name="Oval 9"/>
              <p:cNvSpPr>
                <a:spLocks noChangeArrowheads="1"/>
              </p:cNvSpPr>
              <p:nvPr/>
            </p:nvSpPr>
            <p:spPr bwMode="auto">
              <a:xfrm>
                <a:off x="1564" y="2098"/>
                <a:ext cx="144" cy="13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1386" name="Oval 10"/>
              <p:cNvSpPr>
                <a:spLocks noChangeArrowheads="1"/>
              </p:cNvSpPr>
              <p:nvPr/>
            </p:nvSpPr>
            <p:spPr bwMode="auto">
              <a:xfrm>
                <a:off x="1724" y="2102"/>
                <a:ext cx="144" cy="132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1387" name="Oval 11"/>
              <p:cNvSpPr>
                <a:spLocks noChangeArrowheads="1"/>
              </p:cNvSpPr>
              <p:nvPr/>
            </p:nvSpPr>
            <p:spPr bwMode="auto">
              <a:xfrm>
                <a:off x="1896" y="2100"/>
                <a:ext cx="144" cy="13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01388" name="Group 12"/>
            <p:cNvGrpSpPr>
              <a:grpSpLocks/>
            </p:cNvGrpSpPr>
            <p:nvPr/>
          </p:nvGrpSpPr>
          <p:grpSpPr bwMode="auto">
            <a:xfrm>
              <a:off x="818" y="2262"/>
              <a:ext cx="1134" cy="144"/>
              <a:chOff x="906" y="2094"/>
              <a:chExt cx="1134" cy="144"/>
            </a:xfrm>
          </p:grpSpPr>
          <p:sp>
            <p:nvSpPr>
              <p:cNvPr id="101389" name="Oval 13"/>
              <p:cNvSpPr>
                <a:spLocks noChangeArrowheads="1"/>
              </p:cNvSpPr>
              <p:nvPr/>
            </p:nvSpPr>
            <p:spPr bwMode="auto">
              <a:xfrm>
                <a:off x="906" y="2106"/>
                <a:ext cx="144" cy="132"/>
              </a:xfrm>
              <a:prstGeom prst="ellipse">
                <a:avLst/>
              </a:prstGeom>
              <a:solidFill>
                <a:srgbClr val="D60093"/>
              </a:solidFill>
              <a:ln w="9525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1390" name="Oval 14"/>
              <p:cNvSpPr>
                <a:spLocks noChangeArrowheads="1"/>
              </p:cNvSpPr>
              <p:nvPr/>
            </p:nvSpPr>
            <p:spPr bwMode="auto">
              <a:xfrm>
                <a:off x="1078" y="2098"/>
                <a:ext cx="144" cy="13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1391" name="Oval 15"/>
              <p:cNvSpPr>
                <a:spLocks noChangeArrowheads="1"/>
              </p:cNvSpPr>
              <p:nvPr/>
            </p:nvSpPr>
            <p:spPr bwMode="auto">
              <a:xfrm>
                <a:off x="1244" y="2096"/>
                <a:ext cx="144" cy="1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1392" name="Oval 16"/>
              <p:cNvSpPr>
                <a:spLocks noChangeArrowheads="1"/>
              </p:cNvSpPr>
              <p:nvPr/>
            </p:nvSpPr>
            <p:spPr bwMode="auto">
              <a:xfrm>
                <a:off x="1404" y="2094"/>
                <a:ext cx="144" cy="132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1393" name="Oval 17"/>
              <p:cNvSpPr>
                <a:spLocks noChangeArrowheads="1"/>
              </p:cNvSpPr>
              <p:nvPr/>
            </p:nvSpPr>
            <p:spPr bwMode="auto">
              <a:xfrm>
                <a:off x="1564" y="2098"/>
                <a:ext cx="144" cy="13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1394" name="Oval 18"/>
              <p:cNvSpPr>
                <a:spLocks noChangeArrowheads="1"/>
              </p:cNvSpPr>
              <p:nvPr/>
            </p:nvSpPr>
            <p:spPr bwMode="auto">
              <a:xfrm>
                <a:off x="1724" y="2102"/>
                <a:ext cx="144" cy="132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1395" name="Oval 19"/>
              <p:cNvSpPr>
                <a:spLocks noChangeArrowheads="1"/>
              </p:cNvSpPr>
              <p:nvPr/>
            </p:nvSpPr>
            <p:spPr bwMode="auto">
              <a:xfrm>
                <a:off x="1896" y="2100"/>
                <a:ext cx="144" cy="13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01396" name="Group 20"/>
            <p:cNvGrpSpPr>
              <a:grpSpLocks/>
            </p:cNvGrpSpPr>
            <p:nvPr/>
          </p:nvGrpSpPr>
          <p:grpSpPr bwMode="auto">
            <a:xfrm>
              <a:off x="722" y="2430"/>
              <a:ext cx="1134" cy="144"/>
              <a:chOff x="906" y="2094"/>
              <a:chExt cx="1134" cy="144"/>
            </a:xfrm>
          </p:grpSpPr>
          <p:sp>
            <p:nvSpPr>
              <p:cNvPr id="101397" name="Oval 21"/>
              <p:cNvSpPr>
                <a:spLocks noChangeArrowheads="1"/>
              </p:cNvSpPr>
              <p:nvPr/>
            </p:nvSpPr>
            <p:spPr bwMode="auto">
              <a:xfrm>
                <a:off x="906" y="2106"/>
                <a:ext cx="144" cy="132"/>
              </a:xfrm>
              <a:prstGeom prst="ellipse">
                <a:avLst/>
              </a:prstGeom>
              <a:solidFill>
                <a:srgbClr val="D60093"/>
              </a:solidFill>
              <a:ln w="9525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1398" name="Oval 22"/>
              <p:cNvSpPr>
                <a:spLocks noChangeArrowheads="1"/>
              </p:cNvSpPr>
              <p:nvPr/>
            </p:nvSpPr>
            <p:spPr bwMode="auto">
              <a:xfrm>
                <a:off x="1078" y="2098"/>
                <a:ext cx="144" cy="13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1399" name="Oval 23"/>
              <p:cNvSpPr>
                <a:spLocks noChangeArrowheads="1"/>
              </p:cNvSpPr>
              <p:nvPr/>
            </p:nvSpPr>
            <p:spPr bwMode="auto">
              <a:xfrm>
                <a:off x="1244" y="2096"/>
                <a:ext cx="144" cy="1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1400" name="Oval 24"/>
              <p:cNvSpPr>
                <a:spLocks noChangeArrowheads="1"/>
              </p:cNvSpPr>
              <p:nvPr/>
            </p:nvSpPr>
            <p:spPr bwMode="auto">
              <a:xfrm>
                <a:off x="1404" y="2094"/>
                <a:ext cx="144" cy="132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1401" name="Oval 25"/>
              <p:cNvSpPr>
                <a:spLocks noChangeArrowheads="1"/>
              </p:cNvSpPr>
              <p:nvPr/>
            </p:nvSpPr>
            <p:spPr bwMode="auto">
              <a:xfrm>
                <a:off x="1564" y="2098"/>
                <a:ext cx="144" cy="13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1402" name="Oval 26"/>
              <p:cNvSpPr>
                <a:spLocks noChangeArrowheads="1"/>
              </p:cNvSpPr>
              <p:nvPr/>
            </p:nvSpPr>
            <p:spPr bwMode="auto">
              <a:xfrm>
                <a:off x="1724" y="2102"/>
                <a:ext cx="144" cy="132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1403" name="Oval 27"/>
              <p:cNvSpPr>
                <a:spLocks noChangeArrowheads="1"/>
              </p:cNvSpPr>
              <p:nvPr/>
            </p:nvSpPr>
            <p:spPr bwMode="auto">
              <a:xfrm>
                <a:off x="1896" y="2100"/>
                <a:ext cx="144" cy="13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01404" name="Group 28"/>
            <p:cNvGrpSpPr>
              <a:grpSpLocks/>
            </p:cNvGrpSpPr>
            <p:nvPr/>
          </p:nvGrpSpPr>
          <p:grpSpPr bwMode="auto">
            <a:xfrm>
              <a:off x="714" y="2614"/>
              <a:ext cx="1134" cy="144"/>
              <a:chOff x="906" y="2094"/>
              <a:chExt cx="1134" cy="144"/>
            </a:xfrm>
          </p:grpSpPr>
          <p:sp>
            <p:nvSpPr>
              <p:cNvPr id="101405" name="Oval 29"/>
              <p:cNvSpPr>
                <a:spLocks noChangeArrowheads="1"/>
              </p:cNvSpPr>
              <p:nvPr/>
            </p:nvSpPr>
            <p:spPr bwMode="auto">
              <a:xfrm>
                <a:off x="906" y="2106"/>
                <a:ext cx="144" cy="132"/>
              </a:xfrm>
              <a:prstGeom prst="ellipse">
                <a:avLst/>
              </a:prstGeom>
              <a:solidFill>
                <a:srgbClr val="D60093"/>
              </a:solidFill>
              <a:ln w="9525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1406" name="Oval 30"/>
              <p:cNvSpPr>
                <a:spLocks noChangeArrowheads="1"/>
              </p:cNvSpPr>
              <p:nvPr/>
            </p:nvSpPr>
            <p:spPr bwMode="auto">
              <a:xfrm>
                <a:off x="1078" y="2098"/>
                <a:ext cx="144" cy="13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1407" name="Oval 31"/>
              <p:cNvSpPr>
                <a:spLocks noChangeArrowheads="1"/>
              </p:cNvSpPr>
              <p:nvPr/>
            </p:nvSpPr>
            <p:spPr bwMode="auto">
              <a:xfrm>
                <a:off x="1244" y="2096"/>
                <a:ext cx="144" cy="1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1408" name="Oval 32"/>
              <p:cNvSpPr>
                <a:spLocks noChangeArrowheads="1"/>
              </p:cNvSpPr>
              <p:nvPr/>
            </p:nvSpPr>
            <p:spPr bwMode="auto">
              <a:xfrm>
                <a:off x="1404" y="2094"/>
                <a:ext cx="144" cy="132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1409" name="Oval 33"/>
              <p:cNvSpPr>
                <a:spLocks noChangeArrowheads="1"/>
              </p:cNvSpPr>
              <p:nvPr/>
            </p:nvSpPr>
            <p:spPr bwMode="auto">
              <a:xfrm>
                <a:off x="1564" y="2098"/>
                <a:ext cx="144" cy="13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1410" name="Oval 34"/>
              <p:cNvSpPr>
                <a:spLocks noChangeArrowheads="1"/>
              </p:cNvSpPr>
              <p:nvPr/>
            </p:nvSpPr>
            <p:spPr bwMode="auto">
              <a:xfrm>
                <a:off x="1724" y="2102"/>
                <a:ext cx="144" cy="132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1411" name="Oval 35"/>
              <p:cNvSpPr>
                <a:spLocks noChangeArrowheads="1"/>
              </p:cNvSpPr>
              <p:nvPr/>
            </p:nvSpPr>
            <p:spPr bwMode="auto">
              <a:xfrm>
                <a:off x="1896" y="2100"/>
                <a:ext cx="144" cy="13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01412" name="Group 36"/>
            <p:cNvGrpSpPr>
              <a:grpSpLocks/>
            </p:cNvGrpSpPr>
            <p:nvPr/>
          </p:nvGrpSpPr>
          <p:grpSpPr bwMode="auto">
            <a:xfrm>
              <a:off x="706" y="2798"/>
              <a:ext cx="1134" cy="144"/>
              <a:chOff x="906" y="2094"/>
              <a:chExt cx="1134" cy="144"/>
            </a:xfrm>
          </p:grpSpPr>
          <p:sp>
            <p:nvSpPr>
              <p:cNvPr id="101413" name="Oval 37"/>
              <p:cNvSpPr>
                <a:spLocks noChangeArrowheads="1"/>
              </p:cNvSpPr>
              <p:nvPr/>
            </p:nvSpPr>
            <p:spPr bwMode="auto">
              <a:xfrm>
                <a:off x="906" y="2106"/>
                <a:ext cx="144" cy="132"/>
              </a:xfrm>
              <a:prstGeom prst="ellipse">
                <a:avLst/>
              </a:prstGeom>
              <a:solidFill>
                <a:srgbClr val="D60093"/>
              </a:solidFill>
              <a:ln w="9525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1414" name="Oval 38"/>
              <p:cNvSpPr>
                <a:spLocks noChangeArrowheads="1"/>
              </p:cNvSpPr>
              <p:nvPr/>
            </p:nvSpPr>
            <p:spPr bwMode="auto">
              <a:xfrm>
                <a:off x="1078" y="2098"/>
                <a:ext cx="144" cy="13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1415" name="Oval 39"/>
              <p:cNvSpPr>
                <a:spLocks noChangeArrowheads="1"/>
              </p:cNvSpPr>
              <p:nvPr/>
            </p:nvSpPr>
            <p:spPr bwMode="auto">
              <a:xfrm>
                <a:off x="1244" y="2096"/>
                <a:ext cx="144" cy="1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1416" name="Oval 40"/>
              <p:cNvSpPr>
                <a:spLocks noChangeArrowheads="1"/>
              </p:cNvSpPr>
              <p:nvPr/>
            </p:nvSpPr>
            <p:spPr bwMode="auto">
              <a:xfrm>
                <a:off x="1404" y="2094"/>
                <a:ext cx="144" cy="132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1417" name="Oval 41"/>
              <p:cNvSpPr>
                <a:spLocks noChangeArrowheads="1"/>
              </p:cNvSpPr>
              <p:nvPr/>
            </p:nvSpPr>
            <p:spPr bwMode="auto">
              <a:xfrm>
                <a:off x="1564" y="2098"/>
                <a:ext cx="144" cy="13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1418" name="Oval 42"/>
              <p:cNvSpPr>
                <a:spLocks noChangeArrowheads="1"/>
              </p:cNvSpPr>
              <p:nvPr/>
            </p:nvSpPr>
            <p:spPr bwMode="auto">
              <a:xfrm>
                <a:off x="1724" y="2102"/>
                <a:ext cx="144" cy="132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1419" name="Oval 43"/>
              <p:cNvSpPr>
                <a:spLocks noChangeArrowheads="1"/>
              </p:cNvSpPr>
              <p:nvPr/>
            </p:nvSpPr>
            <p:spPr bwMode="auto">
              <a:xfrm>
                <a:off x="1896" y="2100"/>
                <a:ext cx="144" cy="13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01420" name="Group 44"/>
            <p:cNvGrpSpPr>
              <a:grpSpLocks/>
            </p:cNvGrpSpPr>
            <p:nvPr/>
          </p:nvGrpSpPr>
          <p:grpSpPr bwMode="auto">
            <a:xfrm>
              <a:off x="786" y="2982"/>
              <a:ext cx="1134" cy="144"/>
              <a:chOff x="906" y="2094"/>
              <a:chExt cx="1134" cy="144"/>
            </a:xfrm>
          </p:grpSpPr>
          <p:sp>
            <p:nvSpPr>
              <p:cNvPr id="101421" name="Oval 45"/>
              <p:cNvSpPr>
                <a:spLocks noChangeArrowheads="1"/>
              </p:cNvSpPr>
              <p:nvPr/>
            </p:nvSpPr>
            <p:spPr bwMode="auto">
              <a:xfrm>
                <a:off x="906" y="2106"/>
                <a:ext cx="144" cy="132"/>
              </a:xfrm>
              <a:prstGeom prst="ellipse">
                <a:avLst/>
              </a:prstGeom>
              <a:solidFill>
                <a:srgbClr val="D60093"/>
              </a:solidFill>
              <a:ln w="9525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1422" name="Oval 46"/>
              <p:cNvSpPr>
                <a:spLocks noChangeArrowheads="1"/>
              </p:cNvSpPr>
              <p:nvPr/>
            </p:nvSpPr>
            <p:spPr bwMode="auto">
              <a:xfrm>
                <a:off x="1078" y="2098"/>
                <a:ext cx="144" cy="13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1423" name="Oval 47"/>
              <p:cNvSpPr>
                <a:spLocks noChangeArrowheads="1"/>
              </p:cNvSpPr>
              <p:nvPr/>
            </p:nvSpPr>
            <p:spPr bwMode="auto">
              <a:xfrm>
                <a:off x="1244" y="2096"/>
                <a:ext cx="144" cy="1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1424" name="Oval 48"/>
              <p:cNvSpPr>
                <a:spLocks noChangeArrowheads="1"/>
              </p:cNvSpPr>
              <p:nvPr/>
            </p:nvSpPr>
            <p:spPr bwMode="auto">
              <a:xfrm>
                <a:off x="1404" y="2094"/>
                <a:ext cx="144" cy="132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1425" name="Oval 49"/>
              <p:cNvSpPr>
                <a:spLocks noChangeArrowheads="1"/>
              </p:cNvSpPr>
              <p:nvPr/>
            </p:nvSpPr>
            <p:spPr bwMode="auto">
              <a:xfrm>
                <a:off x="1564" y="2098"/>
                <a:ext cx="144" cy="13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1426" name="Oval 50"/>
              <p:cNvSpPr>
                <a:spLocks noChangeArrowheads="1"/>
              </p:cNvSpPr>
              <p:nvPr/>
            </p:nvSpPr>
            <p:spPr bwMode="auto">
              <a:xfrm>
                <a:off x="1724" y="2102"/>
                <a:ext cx="144" cy="132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1427" name="Oval 51"/>
              <p:cNvSpPr>
                <a:spLocks noChangeArrowheads="1"/>
              </p:cNvSpPr>
              <p:nvPr/>
            </p:nvSpPr>
            <p:spPr bwMode="auto">
              <a:xfrm>
                <a:off x="1896" y="2100"/>
                <a:ext cx="144" cy="13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01428" name="Group 52"/>
            <p:cNvGrpSpPr>
              <a:grpSpLocks/>
            </p:cNvGrpSpPr>
            <p:nvPr/>
          </p:nvGrpSpPr>
          <p:grpSpPr bwMode="auto">
            <a:xfrm>
              <a:off x="866" y="3142"/>
              <a:ext cx="1134" cy="144"/>
              <a:chOff x="906" y="2094"/>
              <a:chExt cx="1134" cy="144"/>
            </a:xfrm>
          </p:grpSpPr>
          <p:sp>
            <p:nvSpPr>
              <p:cNvPr id="101429" name="Oval 53"/>
              <p:cNvSpPr>
                <a:spLocks noChangeArrowheads="1"/>
              </p:cNvSpPr>
              <p:nvPr/>
            </p:nvSpPr>
            <p:spPr bwMode="auto">
              <a:xfrm>
                <a:off x="906" y="2106"/>
                <a:ext cx="144" cy="132"/>
              </a:xfrm>
              <a:prstGeom prst="ellipse">
                <a:avLst/>
              </a:prstGeom>
              <a:solidFill>
                <a:srgbClr val="D60093"/>
              </a:solidFill>
              <a:ln w="9525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1430" name="Oval 54"/>
              <p:cNvSpPr>
                <a:spLocks noChangeArrowheads="1"/>
              </p:cNvSpPr>
              <p:nvPr/>
            </p:nvSpPr>
            <p:spPr bwMode="auto">
              <a:xfrm>
                <a:off x="1078" y="2098"/>
                <a:ext cx="144" cy="13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1431" name="Oval 55"/>
              <p:cNvSpPr>
                <a:spLocks noChangeArrowheads="1"/>
              </p:cNvSpPr>
              <p:nvPr/>
            </p:nvSpPr>
            <p:spPr bwMode="auto">
              <a:xfrm>
                <a:off x="1244" y="2096"/>
                <a:ext cx="144" cy="1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1432" name="Oval 56"/>
              <p:cNvSpPr>
                <a:spLocks noChangeArrowheads="1"/>
              </p:cNvSpPr>
              <p:nvPr/>
            </p:nvSpPr>
            <p:spPr bwMode="auto">
              <a:xfrm>
                <a:off x="1404" y="2094"/>
                <a:ext cx="144" cy="132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1433" name="Oval 57"/>
              <p:cNvSpPr>
                <a:spLocks noChangeArrowheads="1"/>
              </p:cNvSpPr>
              <p:nvPr/>
            </p:nvSpPr>
            <p:spPr bwMode="auto">
              <a:xfrm>
                <a:off x="1564" y="2098"/>
                <a:ext cx="144" cy="13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1434" name="Oval 58"/>
              <p:cNvSpPr>
                <a:spLocks noChangeArrowheads="1"/>
              </p:cNvSpPr>
              <p:nvPr/>
            </p:nvSpPr>
            <p:spPr bwMode="auto">
              <a:xfrm>
                <a:off x="1724" y="2102"/>
                <a:ext cx="144" cy="132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1435" name="Oval 59"/>
              <p:cNvSpPr>
                <a:spLocks noChangeArrowheads="1"/>
              </p:cNvSpPr>
              <p:nvPr/>
            </p:nvSpPr>
            <p:spPr bwMode="auto">
              <a:xfrm>
                <a:off x="1896" y="2100"/>
                <a:ext cx="144" cy="13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101436" name="Group 60"/>
          <p:cNvGrpSpPr>
            <a:grpSpLocks/>
          </p:cNvGrpSpPr>
          <p:nvPr/>
        </p:nvGrpSpPr>
        <p:grpSpPr bwMode="auto">
          <a:xfrm>
            <a:off x="3048000" y="3187700"/>
            <a:ext cx="1638300" cy="1866900"/>
            <a:chOff x="1920" y="2008"/>
            <a:chExt cx="1032" cy="1176"/>
          </a:xfrm>
        </p:grpSpPr>
        <p:sp>
          <p:nvSpPr>
            <p:cNvPr id="101437" name="Oval 61"/>
            <p:cNvSpPr>
              <a:spLocks noChangeArrowheads="1"/>
            </p:cNvSpPr>
            <p:nvPr/>
          </p:nvSpPr>
          <p:spPr bwMode="auto">
            <a:xfrm>
              <a:off x="2272" y="2360"/>
              <a:ext cx="160" cy="15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38" name="Oval 62"/>
            <p:cNvSpPr>
              <a:spLocks noChangeArrowheads="1"/>
            </p:cNvSpPr>
            <p:nvPr/>
          </p:nvSpPr>
          <p:spPr bwMode="auto">
            <a:xfrm>
              <a:off x="2792" y="2544"/>
              <a:ext cx="160" cy="15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39" name="Oval 63"/>
            <p:cNvSpPr>
              <a:spLocks noChangeArrowheads="1"/>
            </p:cNvSpPr>
            <p:nvPr/>
          </p:nvSpPr>
          <p:spPr bwMode="auto">
            <a:xfrm>
              <a:off x="2496" y="2784"/>
              <a:ext cx="160" cy="15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40" name="Oval 64"/>
            <p:cNvSpPr>
              <a:spLocks noChangeArrowheads="1"/>
            </p:cNvSpPr>
            <p:nvPr/>
          </p:nvSpPr>
          <p:spPr bwMode="auto">
            <a:xfrm>
              <a:off x="2128" y="3032"/>
              <a:ext cx="160" cy="15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41" name="Oval 65"/>
            <p:cNvSpPr>
              <a:spLocks noChangeArrowheads="1"/>
            </p:cNvSpPr>
            <p:nvPr/>
          </p:nvSpPr>
          <p:spPr bwMode="auto">
            <a:xfrm>
              <a:off x="2088" y="2416"/>
              <a:ext cx="160" cy="152"/>
            </a:xfrm>
            <a:prstGeom prst="ellipse">
              <a:avLst/>
            </a:prstGeom>
            <a:solidFill>
              <a:srgbClr val="D60093"/>
            </a:solidFill>
            <a:ln w="9525">
              <a:solidFill>
                <a:srgbClr val="D6009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42" name="Oval 66"/>
            <p:cNvSpPr>
              <a:spLocks noChangeArrowheads="1"/>
            </p:cNvSpPr>
            <p:nvPr/>
          </p:nvSpPr>
          <p:spPr bwMode="auto">
            <a:xfrm>
              <a:off x="2376" y="2176"/>
              <a:ext cx="160" cy="152"/>
            </a:xfrm>
            <a:prstGeom prst="ellipse">
              <a:avLst/>
            </a:prstGeom>
            <a:solidFill>
              <a:srgbClr val="D60093"/>
            </a:solidFill>
            <a:ln w="9525">
              <a:solidFill>
                <a:srgbClr val="D6009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43" name="Oval 67"/>
            <p:cNvSpPr>
              <a:spLocks noChangeArrowheads="1"/>
            </p:cNvSpPr>
            <p:nvPr/>
          </p:nvSpPr>
          <p:spPr bwMode="auto">
            <a:xfrm>
              <a:off x="2288" y="2792"/>
              <a:ext cx="160" cy="152"/>
            </a:xfrm>
            <a:prstGeom prst="ellipse">
              <a:avLst/>
            </a:prstGeom>
            <a:solidFill>
              <a:srgbClr val="D60093"/>
            </a:solidFill>
            <a:ln w="9525">
              <a:solidFill>
                <a:srgbClr val="D6009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44" name="Oval 68"/>
            <p:cNvSpPr>
              <a:spLocks noChangeArrowheads="1"/>
            </p:cNvSpPr>
            <p:nvPr/>
          </p:nvSpPr>
          <p:spPr bwMode="auto">
            <a:xfrm>
              <a:off x="2672" y="2400"/>
              <a:ext cx="160" cy="152"/>
            </a:xfrm>
            <a:prstGeom prst="ellipse">
              <a:avLst/>
            </a:prstGeom>
            <a:solidFill>
              <a:srgbClr val="D60093"/>
            </a:solidFill>
            <a:ln w="9525">
              <a:solidFill>
                <a:srgbClr val="D6009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45" name="Oval 69"/>
            <p:cNvSpPr>
              <a:spLocks noChangeArrowheads="1"/>
            </p:cNvSpPr>
            <p:nvPr/>
          </p:nvSpPr>
          <p:spPr bwMode="auto">
            <a:xfrm>
              <a:off x="2496" y="2040"/>
              <a:ext cx="160" cy="15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46" name="Oval 70"/>
            <p:cNvSpPr>
              <a:spLocks noChangeArrowheads="1"/>
            </p:cNvSpPr>
            <p:nvPr/>
          </p:nvSpPr>
          <p:spPr bwMode="auto">
            <a:xfrm>
              <a:off x="2040" y="2592"/>
              <a:ext cx="160" cy="15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47" name="Oval 71"/>
            <p:cNvSpPr>
              <a:spLocks noChangeArrowheads="1"/>
            </p:cNvSpPr>
            <p:nvPr/>
          </p:nvSpPr>
          <p:spPr bwMode="auto">
            <a:xfrm>
              <a:off x="2448" y="2608"/>
              <a:ext cx="160" cy="15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48" name="Oval 72"/>
            <p:cNvSpPr>
              <a:spLocks noChangeArrowheads="1"/>
            </p:cNvSpPr>
            <p:nvPr/>
          </p:nvSpPr>
          <p:spPr bwMode="auto">
            <a:xfrm>
              <a:off x="2240" y="2592"/>
              <a:ext cx="160" cy="15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49" name="Oval 73"/>
            <p:cNvSpPr>
              <a:spLocks noChangeArrowheads="1"/>
            </p:cNvSpPr>
            <p:nvPr/>
          </p:nvSpPr>
          <p:spPr bwMode="auto">
            <a:xfrm>
              <a:off x="1920" y="2768"/>
              <a:ext cx="160" cy="15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50" name="Oval 74"/>
            <p:cNvSpPr>
              <a:spLocks noChangeArrowheads="1"/>
            </p:cNvSpPr>
            <p:nvPr/>
          </p:nvSpPr>
          <p:spPr bwMode="auto">
            <a:xfrm>
              <a:off x="2288" y="2008"/>
              <a:ext cx="160" cy="15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51" name="Oval 75"/>
            <p:cNvSpPr>
              <a:spLocks noChangeArrowheads="1"/>
            </p:cNvSpPr>
            <p:nvPr/>
          </p:nvSpPr>
          <p:spPr bwMode="auto">
            <a:xfrm>
              <a:off x="2624" y="2568"/>
              <a:ext cx="160" cy="15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52" name="Oval 76"/>
            <p:cNvSpPr>
              <a:spLocks noChangeArrowheads="1"/>
            </p:cNvSpPr>
            <p:nvPr/>
          </p:nvSpPr>
          <p:spPr bwMode="auto">
            <a:xfrm>
              <a:off x="2480" y="3032"/>
              <a:ext cx="160" cy="15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53" name="Oval 77"/>
            <p:cNvSpPr>
              <a:spLocks noChangeArrowheads="1"/>
            </p:cNvSpPr>
            <p:nvPr/>
          </p:nvSpPr>
          <p:spPr bwMode="auto">
            <a:xfrm>
              <a:off x="2640" y="2936"/>
              <a:ext cx="160" cy="1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54" name="Oval 78"/>
            <p:cNvSpPr>
              <a:spLocks noChangeArrowheads="1"/>
            </p:cNvSpPr>
            <p:nvPr/>
          </p:nvSpPr>
          <p:spPr bwMode="auto">
            <a:xfrm>
              <a:off x="1992" y="2256"/>
              <a:ext cx="160" cy="1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55" name="Oval 79"/>
            <p:cNvSpPr>
              <a:spLocks noChangeArrowheads="1"/>
            </p:cNvSpPr>
            <p:nvPr/>
          </p:nvSpPr>
          <p:spPr bwMode="auto">
            <a:xfrm>
              <a:off x="2168" y="2160"/>
              <a:ext cx="160" cy="15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56" name="Oval 80"/>
            <p:cNvSpPr>
              <a:spLocks noChangeArrowheads="1"/>
            </p:cNvSpPr>
            <p:nvPr/>
          </p:nvSpPr>
          <p:spPr bwMode="auto">
            <a:xfrm>
              <a:off x="2568" y="2240"/>
              <a:ext cx="160" cy="15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57" name="Oval 81"/>
            <p:cNvSpPr>
              <a:spLocks noChangeArrowheads="1"/>
            </p:cNvSpPr>
            <p:nvPr/>
          </p:nvSpPr>
          <p:spPr bwMode="auto">
            <a:xfrm>
              <a:off x="1920" y="2472"/>
              <a:ext cx="160" cy="15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58" name="Oval 82"/>
            <p:cNvSpPr>
              <a:spLocks noChangeArrowheads="1"/>
            </p:cNvSpPr>
            <p:nvPr/>
          </p:nvSpPr>
          <p:spPr bwMode="auto">
            <a:xfrm>
              <a:off x="2088" y="2840"/>
              <a:ext cx="160" cy="15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59" name="Oval 83"/>
            <p:cNvSpPr>
              <a:spLocks noChangeArrowheads="1"/>
            </p:cNvSpPr>
            <p:nvPr/>
          </p:nvSpPr>
          <p:spPr bwMode="auto">
            <a:xfrm>
              <a:off x="2712" y="2752"/>
              <a:ext cx="160" cy="15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60" name="Oval 84"/>
            <p:cNvSpPr>
              <a:spLocks noChangeArrowheads="1"/>
            </p:cNvSpPr>
            <p:nvPr/>
          </p:nvSpPr>
          <p:spPr bwMode="auto">
            <a:xfrm>
              <a:off x="2472" y="2392"/>
              <a:ext cx="160" cy="15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61" name="Oval 85"/>
            <p:cNvSpPr>
              <a:spLocks noChangeArrowheads="1"/>
            </p:cNvSpPr>
            <p:nvPr/>
          </p:nvSpPr>
          <p:spPr bwMode="auto">
            <a:xfrm>
              <a:off x="2304" y="3000"/>
              <a:ext cx="160" cy="15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01462" name="Group 86"/>
          <p:cNvGrpSpPr>
            <a:grpSpLocks/>
          </p:cNvGrpSpPr>
          <p:nvPr/>
        </p:nvGrpSpPr>
        <p:grpSpPr bwMode="auto">
          <a:xfrm>
            <a:off x="4286250" y="2720975"/>
            <a:ext cx="2228850" cy="2251075"/>
            <a:chOff x="2700" y="1714"/>
            <a:chExt cx="1404" cy="1418"/>
          </a:xfrm>
        </p:grpSpPr>
        <p:sp>
          <p:nvSpPr>
            <p:cNvPr id="101463" name="Oval 87"/>
            <p:cNvSpPr>
              <a:spLocks noChangeArrowheads="1"/>
            </p:cNvSpPr>
            <p:nvPr/>
          </p:nvSpPr>
          <p:spPr bwMode="auto">
            <a:xfrm>
              <a:off x="2700" y="1932"/>
              <a:ext cx="168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64" name="Oval 88"/>
            <p:cNvSpPr>
              <a:spLocks noChangeArrowheads="1"/>
            </p:cNvSpPr>
            <p:nvPr/>
          </p:nvSpPr>
          <p:spPr bwMode="auto">
            <a:xfrm>
              <a:off x="2860" y="1828"/>
              <a:ext cx="168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65" name="Oval 89"/>
            <p:cNvSpPr>
              <a:spLocks noChangeArrowheads="1"/>
            </p:cNvSpPr>
            <p:nvPr/>
          </p:nvSpPr>
          <p:spPr bwMode="auto">
            <a:xfrm>
              <a:off x="3026" y="1760"/>
              <a:ext cx="168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66" name="Oval 90"/>
            <p:cNvSpPr>
              <a:spLocks noChangeArrowheads="1"/>
            </p:cNvSpPr>
            <p:nvPr/>
          </p:nvSpPr>
          <p:spPr bwMode="auto">
            <a:xfrm>
              <a:off x="3198" y="1728"/>
              <a:ext cx="168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67" name="Oval 91"/>
            <p:cNvSpPr>
              <a:spLocks noChangeArrowheads="1"/>
            </p:cNvSpPr>
            <p:nvPr/>
          </p:nvSpPr>
          <p:spPr bwMode="auto">
            <a:xfrm>
              <a:off x="3376" y="1714"/>
              <a:ext cx="168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68" name="Oval 92"/>
            <p:cNvSpPr>
              <a:spLocks noChangeArrowheads="1"/>
            </p:cNvSpPr>
            <p:nvPr/>
          </p:nvSpPr>
          <p:spPr bwMode="auto">
            <a:xfrm>
              <a:off x="3566" y="1730"/>
              <a:ext cx="168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69" name="Oval 93"/>
            <p:cNvSpPr>
              <a:spLocks noChangeArrowheads="1"/>
            </p:cNvSpPr>
            <p:nvPr/>
          </p:nvSpPr>
          <p:spPr bwMode="auto">
            <a:xfrm>
              <a:off x="3756" y="1788"/>
              <a:ext cx="168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70" name="Oval 94"/>
            <p:cNvSpPr>
              <a:spLocks noChangeArrowheads="1"/>
            </p:cNvSpPr>
            <p:nvPr/>
          </p:nvSpPr>
          <p:spPr bwMode="auto">
            <a:xfrm>
              <a:off x="2826" y="2094"/>
              <a:ext cx="168" cy="14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71" name="Oval 95"/>
            <p:cNvSpPr>
              <a:spLocks noChangeArrowheads="1"/>
            </p:cNvSpPr>
            <p:nvPr/>
          </p:nvSpPr>
          <p:spPr bwMode="auto">
            <a:xfrm>
              <a:off x="2970" y="1998"/>
              <a:ext cx="168" cy="14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72" name="Oval 96"/>
            <p:cNvSpPr>
              <a:spLocks noChangeArrowheads="1"/>
            </p:cNvSpPr>
            <p:nvPr/>
          </p:nvSpPr>
          <p:spPr bwMode="auto">
            <a:xfrm>
              <a:off x="3126" y="1920"/>
              <a:ext cx="168" cy="14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73" name="Oval 97"/>
            <p:cNvSpPr>
              <a:spLocks noChangeArrowheads="1"/>
            </p:cNvSpPr>
            <p:nvPr/>
          </p:nvSpPr>
          <p:spPr bwMode="auto">
            <a:xfrm>
              <a:off x="3306" y="1902"/>
              <a:ext cx="168" cy="14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74" name="Oval 98"/>
            <p:cNvSpPr>
              <a:spLocks noChangeArrowheads="1"/>
            </p:cNvSpPr>
            <p:nvPr/>
          </p:nvSpPr>
          <p:spPr bwMode="auto">
            <a:xfrm>
              <a:off x="3486" y="1908"/>
              <a:ext cx="168" cy="14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75" name="Oval 99"/>
            <p:cNvSpPr>
              <a:spLocks noChangeArrowheads="1"/>
            </p:cNvSpPr>
            <p:nvPr/>
          </p:nvSpPr>
          <p:spPr bwMode="auto">
            <a:xfrm>
              <a:off x="3666" y="1944"/>
              <a:ext cx="168" cy="14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76" name="Oval 100"/>
            <p:cNvSpPr>
              <a:spLocks noChangeArrowheads="1"/>
            </p:cNvSpPr>
            <p:nvPr/>
          </p:nvSpPr>
          <p:spPr bwMode="auto">
            <a:xfrm>
              <a:off x="3846" y="1968"/>
              <a:ext cx="168" cy="14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77" name="Oval 101"/>
            <p:cNvSpPr>
              <a:spLocks noChangeArrowheads="1"/>
            </p:cNvSpPr>
            <p:nvPr/>
          </p:nvSpPr>
          <p:spPr bwMode="auto">
            <a:xfrm>
              <a:off x="2916" y="2274"/>
              <a:ext cx="168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78" name="Oval 102"/>
            <p:cNvSpPr>
              <a:spLocks noChangeArrowheads="1"/>
            </p:cNvSpPr>
            <p:nvPr/>
          </p:nvSpPr>
          <p:spPr bwMode="auto">
            <a:xfrm>
              <a:off x="3060" y="2166"/>
              <a:ext cx="168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79" name="Oval 103"/>
            <p:cNvSpPr>
              <a:spLocks noChangeArrowheads="1"/>
            </p:cNvSpPr>
            <p:nvPr/>
          </p:nvSpPr>
          <p:spPr bwMode="auto">
            <a:xfrm>
              <a:off x="3216" y="2088"/>
              <a:ext cx="168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80" name="Oval 104"/>
            <p:cNvSpPr>
              <a:spLocks noChangeArrowheads="1"/>
            </p:cNvSpPr>
            <p:nvPr/>
          </p:nvSpPr>
          <p:spPr bwMode="auto">
            <a:xfrm>
              <a:off x="3378" y="2058"/>
              <a:ext cx="168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81" name="Oval 105"/>
            <p:cNvSpPr>
              <a:spLocks noChangeArrowheads="1"/>
            </p:cNvSpPr>
            <p:nvPr/>
          </p:nvSpPr>
          <p:spPr bwMode="auto">
            <a:xfrm>
              <a:off x="3540" y="2082"/>
              <a:ext cx="168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82" name="Oval 106"/>
            <p:cNvSpPr>
              <a:spLocks noChangeArrowheads="1"/>
            </p:cNvSpPr>
            <p:nvPr/>
          </p:nvSpPr>
          <p:spPr bwMode="auto">
            <a:xfrm>
              <a:off x="3702" y="2124"/>
              <a:ext cx="168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83" name="Oval 107"/>
            <p:cNvSpPr>
              <a:spLocks noChangeArrowheads="1"/>
            </p:cNvSpPr>
            <p:nvPr/>
          </p:nvSpPr>
          <p:spPr bwMode="auto">
            <a:xfrm>
              <a:off x="3864" y="2196"/>
              <a:ext cx="168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84" name="Oval 108"/>
            <p:cNvSpPr>
              <a:spLocks noChangeArrowheads="1"/>
            </p:cNvSpPr>
            <p:nvPr/>
          </p:nvSpPr>
          <p:spPr bwMode="auto">
            <a:xfrm>
              <a:off x="2976" y="2454"/>
              <a:ext cx="168" cy="1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85" name="Oval 109"/>
            <p:cNvSpPr>
              <a:spLocks noChangeArrowheads="1"/>
            </p:cNvSpPr>
            <p:nvPr/>
          </p:nvSpPr>
          <p:spPr bwMode="auto">
            <a:xfrm>
              <a:off x="3126" y="2352"/>
              <a:ext cx="168" cy="1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86" name="Oval 110"/>
            <p:cNvSpPr>
              <a:spLocks noChangeArrowheads="1"/>
            </p:cNvSpPr>
            <p:nvPr/>
          </p:nvSpPr>
          <p:spPr bwMode="auto">
            <a:xfrm>
              <a:off x="3270" y="2268"/>
              <a:ext cx="168" cy="1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87" name="Oval 111"/>
            <p:cNvSpPr>
              <a:spLocks noChangeArrowheads="1"/>
            </p:cNvSpPr>
            <p:nvPr/>
          </p:nvSpPr>
          <p:spPr bwMode="auto">
            <a:xfrm>
              <a:off x="3438" y="2232"/>
              <a:ext cx="168" cy="1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88" name="Oval 112"/>
            <p:cNvSpPr>
              <a:spLocks noChangeArrowheads="1"/>
            </p:cNvSpPr>
            <p:nvPr/>
          </p:nvSpPr>
          <p:spPr bwMode="auto">
            <a:xfrm>
              <a:off x="3600" y="2262"/>
              <a:ext cx="168" cy="1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89" name="Oval 113"/>
            <p:cNvSpPr>
              <a:spLocks noChangeArrowheads="1"/>
            </p:cNvSpPr>
            <p:nvPr/>
          </p:nvSpPr>
          <p:spPr bwMode="auto">
            <a:xfrm>
              <a:off x="3756" y="2340"/>
              <a:ext cx="168" cy="1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90" name="Oval 114"/>
            <p:cNvSpPr>
              <a:spLocks noChangeArrowheads="1"/>
            </p:cNvSpPr>
            <p:nvPr/>
          </p:nvSpPr>
          <p:spPr bwMode="auto">
            <a:xfrm>
              <a:off x="3912" y="2418"/>
              <a:ext cx="168" cy="14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91" name="Oval 115"/>
            <p:cNvSpPr>
              <a:spLocks noChangeArrowheads="1"/>
            </p:cNvSpPr>
            <p:nvPr/>
          </p:nvSpPr>
          <p:spPr bwMode="auto">
            <a:xfrm>
              <a:off x="2994" y="2646"/>
              <a:ext cx="168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92" name="Oval 116"/>
            <p:cNvSpPr>
              <a:spLocks noChangeArrowheads="1"/>
            </p:cNvSpPr>
            <p:nvPr/>
          </p:nvSpPr>
          <p:spPr bwMode="auto">
            <a:xfrm>
              <a:off x="3138" y="2544"/>
              <a:ext cx="168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93" name="Oval 117"/>
            <p:cNvSpPr>
              <a:spLocks noChangeArrowheads="1"/>
            </p:cNvSpPr>
            <p:nvPr/>
          </p:nvSpPr>
          <p:spPr bwMode="auto">
            <a:xfrm>
              <a:off x="3282" y="2448"/>
              <a:ext cx="168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94" name="Oval 118"/>
            <p:cNvSpPr>
              <a:spLocks noChangeArrowheads="1"/>
            </p:cNvSpPr>
            <p:nvPr/>
          </p:nvSpPr>
          <p:spPr bwMode="auto">
            <a:xfrm>
              <a:off x="3456" y="2418"/>
              <a:ext cx="168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95" name="Oval 119"/>
            <p:cNvSpPr>
              <a:spLocks noChangeArrowheads="1"/>
            </p:cNvSpPr>
            <p:nvPr/>
          </p:nvSpPr>
          <p:spPr bwMode="auto">
            <a:xfrm>
              <a:off x="3618" y="2466"/>
              <a:ext cx="168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96" name="Oval 120"/>
            <p:cNvSpPr>
              <a:spLocks noChangeArrowheads="1"/>
            </p:cNvSpPr>
            <p:nvPr/>
          </p:nvSpPr>
          <p:spPr bwMode="auto">
            <a:xfrm>
              <a:off x="3780" y="2538"/>
              <a:ext cx="168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97" name="Oval 121"/>
            <p:cNvSpPr>
              <a:spLocks noChangeArrowheads="1"/>
            </p:cNvSpPr>
            <p:nvPr/>
          </p:nvSpPr>
          <p:spPr bwMode="auto">
            <a:xfrm>
              <a:off x="3936" y="2604"/>
              <a:ext cx="168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98" name="Oval 122"/>
            <p:cNvSpPr>
              <a:spLocks noChangeArrowheads="1"/>
            </p:cNvSpPr>
            <p:nvPr/>
          </p:nvSpPr>
          <p:spPr bwMode="auto">
            <a:xfrm>
              <a:off x="2976" y="2820"/>
              <a:ext cx="168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499" name="Oval 123"/>
            <p:cNvSpPr>
              <a:spLocks noChangeArrowheads="1"/>
            </p:cNvSpPr>
            <p:nvPr/>
          </p:nvSpPr>
          <p:spPr bwMode="auto">
            <a:xfrm>
              <a:off x="3132" y="2736"/>
              <a:ext cx="168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500" name="Oval 124"/>
            <p:cNvSpPr>
              <a:spLocks noChangeArrowheads="1"/>
            </p:cNvSpPr>
            <p:nvPr/>
          </p:nvSpPr>
          <p:spPr bwMode="auto">
            <a:xfrm>
              <a:off x="3288" y="2652"/>
              <a:ext cx="168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501" name="Oval 125"/>
            <p:cNvSpPr>
              <a:spLocks noChangeArrowheads="1"/>
            </p:cNvSpPr>
            <p:nvPr/>
          </p:nvSpPr>
          <p:spPr bwMode="auto">
            <a:xfrm>
              <a:off x="3444" y="2586"/>
              <a:ext cx="168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502" name="Oval 126"/>
            <p:cNvSpPr>
              <a:spLocks noChangeArrowheads="1"/>
            </p:cNvSpPr>
            <p:nvPr/>
          </p:nvSpPr>
          <p:spPr bwMode="auto">
            <a:xfrm>
              <a:off x="3600" y="2646"/>
              <a:ext cx="168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503" name="Oval 127"/>
            <p:cNvSpPr>
              <a:spLocks noChangeArrowheads="1"/>
            </p:cNvSpPr>
            <p:nvPr/>
          </p:nvSpPr>
          <p:spPr bwMode="auto">
            <a:xfrm>
              <a:off x="3756" y="2718"/>
              <a:ext cx="168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504" name="Oval 128"/>
            <p:cNvSpPr>
              <a:spLocks noChangeArrowheads="1"/>
            </p:cNvSpPr>
            <p:nvPr/>
          </p:nvSpPr>
          <p:spPr bwMode="auto">
            <a:xfrm>
              <a:off x="3912" y="2784"/>
              <a:ext cx="168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505" name="Oval 129"/>
            <p:cNvSpPr>
              <a:spLocks noChangeArrowheads="1"/>
            </p:cNvSpPr>
            <p:nvPr/>
          </p:nvSpPr>
          <p:spPr bwMode="auto">
            <a:xfrm>
              <a:off x="2898" y="2988"/>
              <a:ext cx="168" cy="144"/>
            </a:xfrm>
            <a:prstGeom prst="ellipse">
              <a:avLst/>
            </a:prstGeom>
            <a:solidFill>
              <a:srgbClr val="D60093"/>
            </a:solidFill>
            <a:ln w="9525">
              <a:solidFill>
                <a:srgbClr val="D6009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506" name="Oval 130"/>
            <p:cNvSpPr>
              <a:spLocks noChangeArrowheads="1"/>
            </p:cNvSpPr>
            <p:nvPr/>
          </p:nvSpPr>
          <p:spPr bwMode="auto">
            <a:xfrm>
              <a:off x="3084" y="2940"/>
              <a:ext cx="168" cy="144"/>
            </a:xfrm>
            <a:prstGeom prst="ellipse">
              <a:avLst/>
            </a:prstGeom>
            <a:solidFill>
              <a:srgbClr val="D60093"/>
            </a:solidFill>
            <a:ln w="9525">
              <a:solidFill>
                <a:srgbClr val="D6009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507" name="Oval 131"/>
            <p:cNvSpPr>
              <a:spLocks noChangeArrowheads="1"/>
            </p:cNvSpPr>
            <p:nvPr/>
          </p:nvSpPr>
          <p:spPr bwMode="auto">
            <a:xfrm>
              <a:off x="3240" y="2868"/>
              <a:ext cx="168" cy="144"/>
            </a:xfrm>
            <a:prstGeom prst="ellipse">
              <a:avLst/>
            </a:prstGeom>
            <a:solidFill>
              <a:srgbClr val="D60093"/>
            </a:solidFill>
            <a:ln w="9525">
              <a:solidFill>
                <a:srgbClr val="D6009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508" name="Oval 132"/>
            <p:cNvSpPr>
              <a:spLocks noChangeArrowheads="1"/>
            </p:cNvSpPr>
            <p:nvPr/>
          </p:nvSpPr>
          <p:spPr bwMode="auto">
            <a:xfrm>
              <a:off x="3396" y="2796"/>
              <a:ext cx="168" cy="144"/>
            </a:xfrm>
            <a:prstGeom prst="ellipse">
              <a:avLst/>
            </a:prstGeom>
            <a:solidFill>
              <a:srgbClr val="D60093"/>
            </a:solidFill>
            <a:ln w="9525">
              <a:solidFill>
                <a:srgbClr val="D6009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509" name="Oval 133"/>
            <p:cNvSpPr>
              <a:spLocks noChangeArrowheads="1"/>
            </p:cNvSpPr>
            <p:nvPr/>
          </p:nvSpPr>
          <p:spPr bwMode="auto">
            <a:xfrm>
              <a:off x="3570" y="2820"/>
              <a:ext cx="168" cy="144"/>
            </a:xfrm>
            <a:prstGeom prst="ellipse">
              <a:avLst/>
            </a:prstGeom>
            <a:solidFill>
              <a:srgbClr val="D60093"/>
            </a:solidFill>
            <a:ln w="9525">
              <a:solidFill>
                <a:srgbClr val="D6009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510" name="Oval 134"/>
            <p:cNvSpPr>
              <a:spLocks noChangeArrowheads="1"/>
            </p:cNvSpPr>
            <p:nvPr/>
          </p:nvSpPr>
          <p:spPr bwMode="auto">
            <a:xfrm>
              <a:off x="3732" y="2904"/>
              <a:ext cx="168" cy="144"/>
            </a:xfrm>
            <a:prstGeom prst="ellipse">
              <a:avLst/>
            </a:prstGeom>
            <a:solidFill>
              <a:srgbClr val="D60093"/>
            </a:solidFill>
            <a:ln w="9525">
              <a:solidFill>
                <a:srgbClr val="D6009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511" name="Oval 135"/>
            <p:cNvSpPr>
              <a:spLocks noChangeArrowheads="1"/>
            </p:cNvSpPr>
            <p:nvPr/>
          </p:nvSpPr>
          <p:spPr bwMode="auto">
            <a:xfrm>
              <a:off x="3900" y="2964"/>
              <a:ext cx="168" cy="144"/>
            </a:xfrm>
            <a:prstGeom prst="ellipse">
              <a:avLst/>
            </a:prstGeom>
            <a:solidFill>
              <a:srgbClr val="D60093"/>
            </a:solidFill>
            <a:ln w="9525">
              <a:solidFill>
                <a:srgbClr val="D6009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1512" name="Text Box 136"/>
          <p:cNvSpPr txBox="1">
            <a:spLocks noChangeArrowheads="1"/>
          </p:cNvSpPr>
          <p:nvPr/>
        </p:nvSpPr>
        <p:spPr bwMode="auto">
          <a:xfrm>
            <a:off x="914400" y="5284788"/>
            <a:ext cx="1843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FF0000"/>
                </a:solidFill>
                <a:latin typeface="Comic Sans MS" pitchFamily="66" charset="0"/>
              </a:rPr>
              <a:t>white light</a:t>
            </a:r>
          </a:p>
        </p:txBody>
      </p:sp>
      <p:sp>
        <p:nvSpPr>
          <p:cNvPr id="101513" name="Text Box 137"/>
          <p:cNvSpPr txBox="1">
            <a:spLocks noChangeArrowheads="1"/>
          </p:cNvSpPr>
          <p:nvPr/>
        </p:nvSpPr>
        <p:spPr bwMode="auto">
          <a:xfrm>
            <a:off x="2816225" y="5272088"/>
            <a:ext cx="1843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FF0000"/>
                </a:solidFill>
                <a:latin typeface="Comic Sans MS" pitchFamily="66" charset="0"/>
              </a:rPr>
              <a:t>raindrop</a:t>
            </a:r>
          </a:p>
        </p:txBody>
      </p:sp>
      <p:sp>
        <p:nvSpPr>
          <p:cNvPr id="101514" name="Text Box 138"/>
          <p:cNvSpPr txBox="1">
            <a:spLocks noChangeArrowheads="1"/>
          </p:cNvSpPr>
          <p:nvPr/>
        </p:nvSpPr>
        <p:spPr bwMode="auto">
          <a:xfrm>
            <a:off x="5046663" y="5259388"/>
            <a:ext cx="1843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solidFill>
                  <a:srgbClr val="FF0000"/>
                </a:solidFill>
                <a:latin typeface="Comic Sans MS" pitchFamily="66" charset="0"/>
              </a:rPr>
              <a:t>rainbow</a:t>
            </a:r>
          </a:p>
        </p:txBody>
      </p:sp>
      <p:sp>
        <p:nvSpPr>
          <p:cNvPr id="101515" name="Text Box 139"/>
          <p:cNvSpPr txBox="1">
            <a:spLocks noChangeArrowheads="1"/>
          </p:cNvSpPr>
          <p:nvPr/>
        </p:nvSpPr>
        <p:spPr bwMode="auto">
          <a:xfrm>
            <a:off x="7200900" y="663575"/>
            <a:ext cx="1946275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CLIL 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Rainbow Experiment (Science)</a:t>
            </a:r>
          </a:p>
        </p:txBody>
      </p:sp>
      <p:sp>
        <p:nvSpPr>
          <p:cNvPr id="101516" name="Text Box 140"/>
          <p:cNvSpPr txBox="1">
            <a:spLocks noChangeArrowheads="1"/>
          </p:cNvSpPr>
          <p:nvPr/>
        </p:nvSpPr>
        <p:spPr bwMode="auto">
          <a:xfrm>
            <a:off x="7215188" y="1830387"/>
            <a:ext cx="19462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understanding the spectrum of light</a:t>
            </a:r>
          </a:p>
        </p:txBody>
      </p:sp>
      <p:sp>
        <p:nvSpPr>
          <p:cNvPr id="101517" name="Text Box 141"/>
          <p:cNvSpPr txBox="1">
            <a:spLocks noChangeArrowheads="1"/>
          </p:cNvSpPr>
          <p:nvPr/>
        </p:nvSpPr>
        <p:spPr bwMode="auto">
          <a:xfrm>
            <a:off x="474662" y="577850"/>
            <a:ext cx="3527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WORKBOOK</a:t>
            </a:r>
          </a:p>
        </p:txBody>
      </p:sp>
    </p:spTree>
    <p:extLst>
      <p:ext uri="{BB962C8B-B14F-4D97-AF65-F5344CB8AC3E}">
        <p14:creationId xmlns:p14="http://schemas.microsoft.com/office/powerpoint/2010/main" val="337676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10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10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15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15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15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015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015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015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015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015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015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512" grpId="0"/>
      <p:bldP spid="101513" grpId="0"/>
      <p:bldP spid="101514" grpId="0"/>
      <p:bldP spid="101515" grpId="0"/>
      <p:bldP spid="101516" grpId="0"/>
      <p:bldP spid="1015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Oceans-and-Seas-CoverColou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006" y="809936"/>
            <a:ext cx="3963988" cy="523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9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Oceans and Seas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744538"/>
            <a:ext cx="4122737" cy="5948362"/>
          </a:xfrm>
          <a:prstGeom prst="rect">
            <a:avLst/>
          </a:prstGeom>
          <a:noFill/>
          <a:effectLst>
            <a:outerShdw dist="107763" dir="189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7" name="Picture 3" descr="Oceans and Seas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774700"/>
            <a:ext cx="4095750" cy="5956300"/>
          </a:xfrm>
          <a:prstGeom prst="rect">
            <a:avLst/>
          </a:prstGeom>
          <a:noFill/>
          <a:effectLst>
            <a:outerShdw dist="107763" dir="189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85775" y="4219575"/>
            <a:ext cx="3381375" cy="60007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2365375" y="4232275"/>
            <a:ext cx="1971675" cy="3048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1400" b="1">
                <a:solidFill>
                  <a:srgbClr val="FF3300"/>
                </a:solidFill>
                <a:latin typeface="Comic Sans MS" pitchFamily="66" charset="0"/>
              </a:rPr>
              <a:t>language of INPUT</a:t>
            </a:r>
            <a:endParaRPr lang="en-GB" sz="2400">
              <a:latin typeface="Comic Sans MS" pitchFamily="66" charset="0"/>
            </a:endParaRP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485775" y="4867275"/>
            <a:ext cx="3381375" cy="714375"/>
          </a:xfrm>
          <a:prstGeom prst="rect">
            <a:avLst/>
          </a:prstGeom>
          <a:noFill/>
          <a:ln w="28575">
            <a:solidFill>
              <a:srgbClr val="44209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2263775" y="4857750"/>
            <a:ext cx="2085975" cy="3048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1400" b="1">
                <a:solidFill>
                  <a:srgbClr val="44209E"/>
                </a:solidFill>
                <a:latin typeface="Comic Sans MS" pitchFamily="66" charset="0"/>
              </a:rPr>
              <a:t>language of ACTION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647700" y="1384300"/>
            <a:ext cx="1638300" cy="571500"/>
          </a:xfrm>
          <a:prstGeom prst="rect">
            <a:avLst/>
          </a:prstGeom>
          <a:noFill/>
          <a:ln w="38100">
            <a:solidFill>
              <a:srgbClr val="00DFC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2260600" y="1422400"/>
            <a:ext cx="2501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400" b="1">
                <a:solidFill>
                  <a:srgbClr val="FF3300"/>
                </a:solidFill>
                <a:latin typeface="Comic Sans MS" pitchFamily="66" charset="0"/>
              </a:rPr>
              <a:t>Introduction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838200" y="1866900"/>
            <a:ext cx="2844800" cy="2400300"/>
          </a:xfrm>
          <a:prstGeom prst="rect">
            <a:avLst/>
          </a:prstGeom>
          <a:noFill/>
          <a:ln w="38100">
            <a:solidFill>
              <a:srgbClr val="00DFC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2895600" y="2781300"/>
            <a:ext cx="2501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400" b="1">
                <a:solidFill>
                  <a:srgbClr val="FF3300"/>
                </a:solidFill>
                <a:latin typeface="Comic Sans MS" pitchFamily="66" charset="0"/>
              </a:rPr>
              <a:t>Graphic Impulse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7391400" y="1511300"/>
            <a:ext cx="1257300" cy="4445000"/>
          </a:xfrm>
          <a:prstGeom prst="rect">
            <a:avLst/>
          </a:prstGeom>
          <a:noFill/>
          <a:ln w="38100">
            <a:solidFill>
              <a:srgbClr val="00DFC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6743700" y="5486400"/>
            <a:ext cx="2501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GB" sz="2400" b="1">
                <a:solidFill>
                  <a:srgbClr val="FF3300"/>
                </a:solidFill>
                <a:latin typeface="Comic Sans MS" pitchFamily="66" charset="0"/>
              </a:rPr>
              <a:t>Graphic Impulse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103438" name="Rectangle 14"/>
          <p:cNvSpPr>
            <a:spLocks noChangeArrowheads="1"/>
          </p:cNvSpPr>
          <p:nvPr/>
        </p:nvSpPr>
        <p:spPr bwMode="auto">
          <a:xfrm>
            <a:off x="5295900" y="1511300"/>
            <a:ext cx="2032000" cy="4102100"/>
          </a:xfrm>
          <a:prstGeom prst="rect">
            <a:avLst/>
          </a:prstGeom>
          <a:noFill/>
          <a:ln w="38100">
            <a:solidFill>
              <a:srgbClr val="00DFC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439" name="Text Box 15"/>
          <p:cNvSpPr txBox="1">
            <a:spLocks noChangeArrowheads="1"/>
          </p:cNvSpPr>
          <p:nvPr/>
        </p:nvSpPr>
        <p:spPr bwMode="auto">
          <a:xfrm>
            <a:off x="4864100" y="5321300"/>
            <a:ext cx="2501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GB" sz="2400" b="1">
                <a:solidFill>
                  <a:srgbClr val="FF3300"/>
                </a:solidFill>
                <a:latin typeface="Comic Sans MS" pitchFamily="66" charset="0"/>
              </a:rPr>
              <a:t>Listening Comprehension</a:t>
            </a:r>
            <a:endParaRPr lang="en-GB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28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nimBg="1"/>
      <p:bldP spid="103429" grpId="0" animBg="1" autoUpdateAnimBg="0"/>
      <p:bldP spid="103430" grpId="0" animBg="1"/>
      <p:bldP spid="103431" grpId="0" animBg="1" autoUpdateAnimBg="0"/>
      <p:bldP spid="103432" grpId="0" animBg="1"/>
      <p:bldP spid="103433" grpId="0" autoUpdateAnimBg="0"/>
      <p:bldP spid="103434" grpId="0" animBg="1"/>
      <p:bldP spid="103435" grpId="0" autoUpdateAnimBg="0"/>
      <p:bldP spid="103436" grpId="0" animBg="1"/>
      <p:bldP spid="103437" grpId="0" autoUpdateAnimBg="0"/>
      <p:bldP spid="103438" grpId="0" animBg="1"/>
      <p:bldP spid="10343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Oceans and Seas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793750"/>
            <a:ext cx="4095750" cy="5783263"/>
          </a:xfrm>
          <a:prstGeom prst="rect">
            <a:avLst/>
          </a:prstGeom>
          <a:noFill/>
          <a:effectLst>
            <a:outerShdw dist="107763" dir="189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1" name="Picture 3" descr="Oceans and Seas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779463"/>
            <a:ext cx="4095750" cy="5783262"/>
          </a:xfrm>
          <a:prstGeom prst="rect">
            <a:avLst/>
          </a:prstGeom>
          <a:noFill/>
          <a:effectLst>
            <a:outerShdw dist="107763" dir="189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546100" y="914400"/>
            <a:ext cx="3429000" cy="2794000"/>
          </a:xfrm>
          <a:prstGeom prst="rect">
            <a:avLst/>
          </a:prstGeom>
          <a:noFill/>
          <a:ln w="38100">
            <a:solidFill>
              <a:srgbClr val="00DFC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1425575" y="2517775"/>
            <a:ext cx="2359025" cy="779463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GB" b="1">
                <a:solidFill>
                  <a:srgbClr val="FF3300"/>
                </a:solidFill>
                <a:latin typeface="Comic Sans MS" pitchFamily="66" charset="0"/>
              </a:rPr>
              <a:t>language of INPUT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 b="1">
                <a:solidFill>
                  <a:srgbClr val="FF3300"/>
                </a:solidFill>
                <a:latin typeface="Comic Sans MS" pitchFamily="66" charset="0"/>
              </a:rPr>
              <a:t>Definitions</a:t>
            </a:r>
            <a:endParaRPr lang="en-GB">
              <a:latin typeface="Comic Sans MS" pitchFamily="66" charset="0"/>
            </a:endParaRPr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546100" y="3848100"/>
            <a:ext cx="3429000" cy="2032000"/>
          </a:xfrm>
          <a:prstGeom prst="rect">
            <a:avLst/>
          </a:prstGeom>
          <a:noFill/>
          <a:ln w="38100">
            <a:solidFill>
              <a:srgbClr val="00DFC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1006475" y="4105275"/>
            <a:ext cx="2727325" cy="779463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GB" b="1">
                <a:solidFill>
                  <a:srgbClr val="44209E"/>
                </a:solidFill>
                <a:latin typeface="Comic Sans MS" pitchFamily="66" charset="0"/>
              </a:rPr>
              <a:t>language of ACTION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 b="1">
                <a:solidFill>
                  <a:srgbClr val="44209E"/>
                </a:solidFill>
                <a:latin typeface="Comic Sans MS" pitchFamily="66" charset="0"/>
              </a:rPr>
              <a:t>specific terminology</a:t>
            </a:r>
            <a:endParaRPr lang="en-GB">
              <a:solidFill>
                <a:srgbClr val="44209E"/>
              </a:solidFill>
              <a:latin typeface="Comic Sans MS" pitchFamily="66" charset="0"/>
            </a:endParaRPr>
          </a:p>
        </p:txBody>
      </p:sp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5143500" y="1473200"/>
            <a:ext cx="3517900" cy="4076700"/>
          </a:xfrm>
          <a:prstGeom prst="rect">
            <a:avLst/>
          </a:prstGeom>
          <a:noFill/>
          <a:ln w="38100">
            <a:solidFill>
              <a:srgbClr val="00DFC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5743575" y="2936875"/>
            <a:ext cx="235902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GB" b="1">
                <a:solidFill>
                  <a:srgbClr val="FF3300"/>
                </a:solidFill>
                <a:latin typeface="Comic Sans MS" pitchFamily="66" charset="0"/>
              </a:rPr>
              <a:t>language of INPUT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 b="1">
                <a:solidFill>
                  <a:srgbClr val="FF3300"/>
                </a:solidFill>
                <a:latin typeface="Comic Sans MS" pitchFamily="66" charset="0"/>
              </a:rPr>
              <a:t>Definitions</a:t>
            </a:r>
            <a:endParaRPr lang="en-GB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49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animBg="1"/>
      <p:bldP spid="104453" grpId="0" animBg="1" autoUpdateAnimBg="0"/>
      <p:bldP spid="104454" grpId="0" animBg="1"/>
      <p:bldP spid="104455" grpId="0" animBg="1" autoUpdateAnimBg="0"/>
      <p:bldP spid="104456" grpId="0" animBg="1"/>
      <p:bldP spid="10445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Oceans and Seas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712788"/>
            <a:ext cx="4095750" cy="5783262"/>
          </a:xfrm>
          <a:prstGeom prst="rect">
            <a:avLst/>
          </a:prstGeom>
          <a:noFill/>
          <a:effectLst>
            <a:outerShdw dist="107763" dir="189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5" name="Picture 3" descr="Oceans and Seas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700088"/>
            <a:ext cx="4095750" cy="5783262"/>
          </a:xfrm>
          <a:prstGeom prst="rect">
            <a:avLst/>
          </a:prstGeom>
          <a:noFill/>
          <a:effectLst>
            <a:outerShdw dist="107763" dir="189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6" name="Freeform 4"/>
          <p:cNvSpPr>
            <a:spLocks/>
          </p:cNvSpPr>
          <p:nvPr/>
        </p:nvSpPr>
        <p:spPr bwMode="auto">
          <a:xfrm>
            <a:off x="1098550" y="1200149"/>
            <a:ext cx="1085850" cy="1114425"/>
          </a:xfrm>
          <a:custGeom>
            <a:avLst/>
            <a:gdLst>
              <a:gd name="T0" fmla="*/ 0 w 684"/>
              <a:gd name="T1" fmla="*/ 624 h 632"/>
              <a:gd name="T2" fmla="*/ 12 w 684"/>
              <a:gd name="T3" fmla="*/ 0 h 632"/>
              <a:gd name="T4" fmla="*/ 436 w 684"/>
              <a:gd name="T5" fmla="*/ 0 h 632"/>
              <a:gd name="T6" fmla="*/ 428 w 684"/>
              <a:gd name="T7" fmla="*/ 544 h 632"/>
              <a:gd name="T8" fmla="*/ 684 w 684"/>
              <a:gd name="T9" fmla="*/ 548 h 632"/>
              <a:gd name="T10" fmla="*/ 684 w 684"/>
              <a:gd name="T11" fmla="*/ 632 h 632"/>
              <a:gd name="T12" fmla="*/ 0 w 684"/>
              <a:gd name="T13" fmla="*/ 624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4" h="632">
                <a:moveTo>
                  <a:pt x="0" y="624"/>
                </a:moveTo>
                <a:lnTo>
                  <a:pt x="12" y="0"/>
                </a:lnTo>
                <a:lnTo>
                  <a:pt x="436" y="0"/>
                </a:lnTo>
                <a:lnTo>
                  <a:pt x="428" y="544"/>
                </a:lnTo>
                <a:lnTo>
                  <a:pt x="684" y="548"/>
                </a:lnTo>
                <a:lnTo>
                  <a:pt x="684" y="632"/>
                </a:lnTo>
                <a:lnTo>
                  <a:pt x="0" y="624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5477" name="Freeform 5"/>
          <p:cNvSpPr>
            <a:spLocks/>
          </p:cNvSpPr>
          <p:nvPr/>
        </p:nvSpPr>
        <p:spPr bwMode="auto">
          <a:xfrm>
            <a:off x="2647950" y="1609725"/>
            <a:ext cx="1066800" cy="774700"/>
          </a:xfrm>
          <a:custGeom>
            <a:avLst/>
            <a:gdLst>
              <a:gd name="T0" fmla="*/ 0 w 672"/>
              <a:gd name="T1" fmla="*/ 472 h 488"/>
              <a:gd name="T2" fmla="*/ 4 w 672"/>
              <a:gd name="T3" fmla="*/ 0 h 488"/>
              <a:gd name="T4" fmla="*/ 416 w 672"/>
              <a:gd name="T5" fmla="*/ 0 h 488"/>
              <a:gd name="T6" fmla="*/ 416 w 672"/>
              <a:gd name="T7" fmla="*/ 272 h 488"/>
              <a:gd name="T8" fmla="*/ 672 w 672"/>
              <a:gd name="T9" fmla="*/ 272 h 488"/>
              <a:gd name="T10" fmla="*/ 664 w 672"/>
              <a:gd name="T11" fmla="*/ 488 h 488"/>
              <a:gd name="T12" fmla="*/ 0 w 672"/>
              <a:gd name="T13" fmla="*/ 47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2" h="488">
                <a:moveTo>
                  <a:pt x="0" y="472"/>
                </a:moveTo>
                <a:lnTo>
                  <a:pt x="4" y="0"/>
                </a:lnTo>
                <a:lnTo>
                  <a:pt x="416" y="0"/>
                </a:lnTo>
                <a:lnTo>
                  <a:pt x="416" y="272"/>
                </a:lnTo>
                <a:lnTo>
                  <a:pt x="672" y="272"/>
                </a:lnTo>
                <a:lnTo>
                  <a:pt x="664" y="488"/>
                </a:lnTo>
                <a:lnTo>
                  <a:pt x="0" y="472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5478" name="Freeform 6"/>
          <p:cNvSpPr>
            <a:spLocks/>
          </p:cNvSpPr>
          <p:nvPr/>
        </p:nvSpPr>
        <p:spPr bwMode="auto">
          <a:xfrm>
            <a:off x="1085850" y="3063875"/>
            <a:ext cx="1092200" cy="666750"/>
          </a:xfrm>
          <a:custGeom>
            <a:avLst/>
            <a:gdLst>
              <a:gd name="T0" fmla="*/ 0 w 688"/>
              <a:gd name="T1" fmla="*/ 404 h 420"/>
              <a:gd name="T2" fmla="*/ 0 w 688"/>
              <a:gd name="T3" fmla="*/ 160 h 420"/>
              <a:gd name="T4" fmla="*/ 428 w 688"/>
              <a:gd name="T5" fmla="*/ 160 h 420"/>
              <a:gd name="T6" fmla="*/ 428 w 688"/>
              <a:gd name="T7" fmla="*/ 0 h 420"/>
              <a:gd name="T8" fmla="*/ 688 w 688"/>
              <a:gd name="T9" fmla="*/ 0 h 420"/>
              <a:gd name="T10" fmla="*/ 680 w 688"/>
              <a:gd name="T11" fmla="*/ 420 h 420"/>
              <a:gd name="T12" fmla="*/ 0 w 688"/>
              <a:gd name="T13" fmla="*/ 404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8" h="420">
                <a:moveTo>
                  <a:pt x="0" y="404"/>
                </a:moveTo>
                <a:lnTo>
                  <a:pt x="0" y="160"/>
                </a:lnTo>
                <a:lnTo>
                  <a:pt x="428" y="160"/>
                </a:lnTo>
                <a:lnTo>
                  <a:pt x="428" y="0"/>
                </a:lnTo>
                <a:lnTo>
                  <a:pt x="688" y="0"/>
                </a:lnTo>
                <a:lnTo>
                  <a:pt x="680" y="420"/>
                </a:lnTo>
                <a:lnTo>
                  <a:pt x="0" y="404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5479" name="Freeform 7"/>
          <p:cNvSpPr>
            <a:spLocks/>
          </p:cNvSpPr>
          <p:nvPr/>
        </p:nvSpPr>
        <p:spPr bwMode="auto">
          <a:xfrm>
            <a:off x="2635250" y="2701925"/>
            <a:ext cx="1073150" cy="1041400"/>
          </a:xfrm>
          <a:custGeom>
            <a:avLst/>
            <a:gdLst>
              <a:gd name="T0" fmla="*/ 0 w 676"/>
              <a:gd name="T1" fmla="*/ 600 h 612"/>
              <a:gd name="T2" fmla="*/ 4 w 676"/>
              <a:gd name="T3" fmla="*/ 520 h 612"/>
              <a:gd name="T4" fmla="*/ 416 w 676"/>
              <a:gd name="T5" fmla="*/ 524 h 612"/>
              <a:gd name="T6" fmla="*/ 424 w 676"/>
              <a:gd name="T7" fmla="*/ 0 h 612"/>
              <a:gd name="T8" fmla="*/ 676 w 676"/>
              <a:gd name="T9" fmla="*/ 0 h 612"/>
              <a:gd name="T10" fmla="*/ 672 w 676"/>
              <a:gd name="T11" fmla="*/ 612 h 612"/>
              <a:gd name="T12" fmla="*/ 0 w 676"/>
              <a:gd name="T13" fmla="*/ 600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6" h="612">
                <a:moveTo>
                  <a:pt x="0" y="600"/>
                </a:moveTo>
                <a:lnTo>
                  <a:pt x="4" y="520"/>
                </a:lnTo>
                <a:lnTo>
                  <a:pt x="416" y="524"/>
                </a:lnTo>
                <a:lnTo>
                  <a:pt x="424" y="0"/>
                </a:lnTo>
                <a:lnTo>
                  <a:pt x="676" y="0"/>
                </a:lnTo>
                <a:lnTo>
                  <a:pt x="672" y="612"/>
                </a:lnTo>
                <a:lnTo>
                  <a:pt x="0" y="600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5480" name="Freeform 8"/>
          <p:cNvSpPr>
            <a:spLocks/>
          </p:cNvSpPr>
          <p:nvPr/>
        </p:nvSpPr>
        <p:spPr bwMode="auto">
          <a:xfrm>
            <a:off x="5534025" y="2701925"/>
            <a:ext cx="1489075" cy="206375"/>
          </a:xfrm>
          <a:custGeom>
            <a:avLst/>
            <a:gdLst>
              <a:gd name="T0" fmla="*/ 0 w 938"/>
              <a:gd name="T1" fmla="*/ 130 h 130"/>
              <a:gd name="T2" fmla="*/ 578 w 938"/>
              <a:gd name="T3" fmla="*/ 126 h 130"/>
              <a:gd name="T4" fmla="*/ 576 w 938"/>
              <a:gd name="T5" fmla="*/ 68 h 130"/>
              <a:gd name="T6" fmla="*/ 938 w 938"/>
              <a:gd name="T7" fmla="*/ 68 h 130"/>
              <a:gd name="T8" fmla="*/ 938 w 938"/>
              <a:gd name="T9" fmla="*/ 0 h 130"/>
              <a:gd name="T10" fmla="*/ 830 w 938"/>
              <a:gd name="T11" fmla="*/ 2 h 130"/>
              <a:gd name="T12" fmla="*/ 832 w 938"/>
              <a:gd name="T13" fmla="*/ 70 h 130"/>
              <a:gd name="T14" fmla="*/ 4 w 938"/>
              <a:gd name="T15" fmla="*/ 78 h 130"/>
              <a:gd name="T16" fmla="*/ 0 w 938"/>
              <a:gd name="T17" fmla="*/ 13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8" h="130">
                <a:moveTo>
                  <a:pt x="0" y="130"/>
                </a:moveTo>
                <a:lnTo>
                  <a:pt x="578" y="126"/>
                </a:lnTo>
                <a:lnTo>
                  <a:pt x="576" y="68"/>
                </a:lnTo>
                <a:lnTo>
                  <a:pt x="938" y="68"/>
                </a:lnTo>
                <a:lnTo>
                  <a:pt x="938" y="0"/>
                </a:lnTo>
                <a:lnTo>
                  <a:pt x="830" y="2"/>
                </a:lnTo>
                <a:lnTo>
                  <a:pt x="832" y="70"/>
                </a:lnTo>
                <a:lnTo>
                  <a:pt x="4" y="78"/>
                </a:lnTo>
                <a:lnTo>
                  <a:pt x="0" y="130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5537200" y="2936875"/>
            <a:ext cx="920750" cy="85725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5543550" y="3022600"/>
            <a:ext cx="1177925" cy="101600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5483" name="Rectangle 11"/>
          <p:cNvSpPr>
            <a:spLocks noChangeArrowheads="1"/>
          </p:cNvSpPr>
          <p:nvPr/>
        </p:nvSpPr>
        <p:spPr bwMode="auto">
          <a:xfrm>
            <a:off x="5546725" y="3140075"/>
            <a:ext cx="1130300" cy="88900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6178550" y="3238500"/>
            <a:ext cx="561975" cy="88900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5485" name="Rectangle 13"/>
          <p:cNvSpPr>
            <a:spLocks noChangeArrowheads="1"/>
          </p:cNvSpPr>
          <p:nvPr/>
        </p:nvSpPr>
        <p:spPr bwMode="auto">
          <a:xfrm>
            <a:off x="5721350" y="3346450"/>
            <a:ext cx="260350" cy="104775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5486" name="Freeform 14"/>
          <p:cNvSpPr>
            <a:spLocks/>
          </p:cNvSpPr>
          <p:nvPr/>
        </p:nvSpPr>
        <p:spPr bwMode="auto">
          <a:xfrm>
            <a:off x="5572125" y="3432175"/>
            <a:ext cx="1485900" cy="212725"/>
          </a:xfrm>
          <a:custGeom>
            <a:avLst/>
            <a:gdLst>
              <a:gd name="T0" fmla="*/ 246 w 936"/>
              <a:gd name="T1" fmla="*/ 132 h 134"/>
              <a:gd name="T2" fmla="*/ 0 w 936"/>
              <a:gd name="T3" fmla="*/ 134 h 134"/>
              <a:gd name="T4" fmla="*/ 0 w 936"/>
              <a:gd name="T5" fmla="*/ 74 h 134"/>
              <a:gd name="T6" fmla="*/ 804 w 936"/>
              <a:gd name="T7" fmla="*/ 64 h 134"/>
              <a:gd name="T8" fmla="*/ 806 w 936"/>
              <a:gd name="T9" fmla="*/ 0 h 134"/>
              <a:gd name="T10" fmla="*/ 936 w 936"/>
              <a:gd name="T11" fmla="*/ 2 h 134"/>
              <a:gd name="T12" fmla="*/ 934 w 936"/>
              <a:gd name="T13" fmla="*/ 76 h 134"/>
              <a:gd name="T14" fmla="*/ 250 w 936"/>
              <a:gd name="T15" fmla="*/ 78 h 134"/>
              <a:gd name="T16" fmla="*/ 246 w 936"/>
              <a:gd name="T17" fmla="*/ 132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6" h="134">
                <a:moveTo>
                  <a:pt x="246" y="132"/>
                </a:moveTo>
                <a:lnTo>
                  <a:pt x="0" y="134"/>
                </a:lnTo>
                <a:lnTo>
                  <a:pt x="0" y="74"/>
                </a:lnTo>
                <a:lnTo>
                  <a:pt x="804" y="64"/>
                </a:lnTo>
                <a:lnTo>
                  <a:pt x="806" y="0"/>
                </a:lnTo>
                <a:lnTo>
                  <a:pt x="936" y="2"/>
                </a:lnTo>
                <a:lnTo>
                  <a:pt x="934" y="76"/>
                </a:lnTo>
                <a:lnTo>
                  <a:pt x="250" y="78"/>
                </a:lnTo>
                <a:lnTo>
                  <a:pt x="246" y="132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5487" name="Rectangle 15"/>
          <p:cNvSpPr>
            <a:spLocks noChangeArrowheads="1"/>
          </p:cNvSpPr>
          <p:nvPr/>
        </p:nvSpPr>
        <p:spPr bwMode="auto">
          <a:xfrm>
            <a:off x="5562600" y="3654425"/>
            <a:ext cx="1228725" cy="111125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5488" name="Rectangle 16"/>
          <p:cNvSpPr>
            <a:spLocks noChangeArrowheads="1"/>
          </p:cNvSpPr>
          <p:nvPr/>
        </p:nvSpPr>
        <p:spPr bwMode="auto">
          <a:xfrm>
            <a:off x="5565775" y="3870325"/>
            <a:ext cx="1508125" cy="85725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5489" name="Freeform 17"/>
          <p:cNvSpPr>
            <a:spLocks/>
          </p:cNvSpPr>
          <p:nvPr/>
        </p:nvSpPr>
        <p:spPr bwMode="auto">
          <a:xfrm>
            <a:off x="5578475" y="3968750"/>
            <a:ext cx="1492250" cy="215900"/>
          </a:xfrm>
          <a:custGeom>
            <a:avLst/>
            <a:gdLst>
              <a:gd name="T0" fmla="*/ 384 w 940"/>
              <a:gd name="T1" fmla="*/ 2 h 136"/>
              <a:gd name="T2" fmla="*/ 940 w 940"/>
              <a:gd name="T3" fmla="*/ 0 h 136"/>
              <a:gd name="T4" fmla="*/ 940 w 940"/>
              <a:gd name="T5" fmla="*/ 58 h 136"/>
              <a:gd name="T6" fmla="*/ 146 w 940"/>
              <a:gd name="T7" fmla="*/ 60 h 136"/>
              <a:gd name="T8" fmla="*/ 146 w 940"/>
              <a:gd name="T9" fmla="*/ 136 h 136"/>
              <a:gd name="T10" fmla="*/ 0 w 940"/>
              <a:gd name="T11" fmla="*/ 136 h 136"/>
              <a:gd name="T12" fmla="*/ 0 w 940"/>
              <a:gd name="T13" fmla="*/ 52 h 136"/>
              <a:gd name="T14" fmla="*/ 390 w 940"/>
              <a:gd name="T15" fmla="*/ 52 h 136"/>
              <a:gd name="T16" fmla="*/ 384 w 940"/>
              <a:gd name="T17" fmla="*/ 2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0" h="136">
                <a:moveTo>
                  <a:pt x="384" y="2"/>
                </a:moveTo>
                <a:lnTo>
                  <a:pt x="940" y="0"/>
                </a:lnTo>
                <a:lnTo>
                  <a:pt x="940" y="58"/>
                </a:lnTo>
                <a:lnTo>
                  <a:pt x="146" y="60"/>
                </a:lnTo>
                <a:lnTo>
                  <a:pt x="146" y="136"/>
                </a:lnTo>
                <a:lnTo>
                  <a:pt x="0" y="136"/>
                </a:lnTo>
                <a:lnTo>
                  <a:pt x="0" y="52"/>
                </a:lnTo>
                <a:lnTo>
                  <a:pt x="390" y="52"/>
                </a:lnTo>
                <a:lnTo>
                  <a:pt x="384" y="2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246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 animBg="1"/>
      <p:bldP spid="105477" grpId="0" animBg="1"/>
      <p:bldP spid="105478" grpId="0" animBg="1"/>
      <p:bldP spid="105479" grpId="0" animBg="1"/>
      <p:bldP spid="105480" grpId="0" animBg="1"/>
      <p:bldP spid="105481" grpId="0" animBg="1"/>
      <p:bldP spid="105482" grpId="0" animBg="1"/>
      <p:bldP spid="105483" grpId="0" animBg="1"/>
      <p:bldP spid="105484" grpId="0" animBg="1"/>
      <p:bldP spid="105485" grpId="0" animBg="1"/>
      <p:bldP spid="105486" grpId="0" animBg="1"/>
      <p:bldP spid="105487" grpId="0" animBg="1"/>
      <p:bldP spid="105488" grpId="0" animBg="1"/>
      <p:bldP spid="1054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2576513" y="5335847"/>
            <a:ext cx="5381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GB" sz="3200" b="1" dirty="0">
                <a:solidFill>
                  <a:srgbClr val="FF3300"/>
                </a:solidFill>
                <a:latin typeface="Tahoma" pitchFamily="34" charset="0"/>
              </a:rPr>
              <a:t>Chinese Whispers</a:t>
            </a:r>
          </a:p>
        </p:txBody>
      </p:sp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298450" y="906463"/>
            <a:ext cx="8659813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3200" b="1" dirty="0">
                <a:solidFill>
                  <a:srgbClr val="000000"/>
                </a:solidFill>
                <a:latin typeface="Comic Sans MS" pitchFamily="66" charset="0"/>
              </a:rPr>
              <a:t>The day the 300 or more hunters, our fathers, our husbands, our brothers, our sons, left the five dark caves where we live to go the far off Blue-Black Mountains, a day’s journey away, a strange light appeared in the early morning sky of the first day. The light filled the caves for three or more days - there was no night. The hunters never came back. </a:t>
            </a:r>
          </a:p>
        </p:txBody>
      </p:sp>
    </p:spTree>
    <p:extLst>
      <p:ext uri="{BB962C8B-B14F-4D97-AF65-F5344CB8AC3E}">
        <p14:creationId xmlns:p14="http://schemas.microsoft.com/office/powerpoint/2010/main" val="235183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autoUpdateAnimBg="0"/>
      <p:bldP spid="16384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2190750" y="59055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SUMMARY</a:t>
            </a:r>
            <a:r>
              <a:rPr 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3248025" y="11811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 L I L 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2190750" y="2105025"/>
            <a:ext cx="258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Content </a:t>
            </a: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3902075" y="2073275"/>
            <a:ext cx="258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Language </a:t>
            </a:r>
          </a:p>
        </p:txBody>
      </p:sp>
      <p:grpSp>
        <p:nvGrpSpPr>
          <p:cNvPr id="189450" name="Group 10"/>
          <p:cNvGrpSpPr>
            <a:grpSpLocks/>
          </p:cNvGrpSpPr>
          <p:nvPr/>
        </p:nvGrpSpPr>
        <p:grpSpPr bwMode="auto">
          <a:xfrm>
            <a:off x="3581400" y="1190625"/>
            <a:ext cx="857250" cy="914400"/>
            <a:chOff x="1458" y="696"/>
            <a:chExt cx="540" cy="576"/>
          </a:xfrm>
        </p:grpSpPr>
        <p:sp>
          <p:nvSpPr>
            <p:cNvPr id="189448" name="Oval 8"/>
            <p:cNvSpPr>
              <a:spLocks noChangeArrowheads="1"/>
            </p:cNvSpPr>
            <p:nvPr/>
          </p:nvSpPr>
          <p:spPr bwMode="auto">
            <a:xfrm>
              <a:off x="1794" y="696"/>
              <a:ext cx="204" cy="264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9449" name="Line 9"/>
            <p:cNvSpPr>
              <a:spLocks noChangeShapeType="1"/>
            </p:cNvSpPr>
            <p:nvPr/>
          </p:nvSpPr>
          <p:spPr bwMode="auto">
            <a:xfrm flipH="1">
              <a:off x="1458" y="936"/>
              <a:ext cx="366" cy="33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89455" name="Group 15"/>
          <p:cNvGrpSpPr>
            <a:grpSpLocks/>
          </p:cNvGrpSpPr>
          <p:nvPr/>
        </p:nvGrpSpPr>
        <p:grpSpPr bwMode="auto">
          <a:xfrm>
            <a:off x="4311650" y="1196975"/>
            <a:ext cx="682625" cy="977900"/>
            <a:chOff x="2868" y="1394"/>
            <a:chExt cx="430" cy="616"/>
          </a:xfrm>
        </p:grpSpPr>
        <p:sp>
          <p:nvSpPr>
            <p:cNvPr id="189452" name="Oval 12"/>
            <p:cNvSpPr>
              <a:spLocks noChangeArrowheads="1"/>
            </p:cNvSpPr>
            <p:nvPr/>
          </p:nvSpPr>
          <p:spPr bwMode="auto">
            <a:xfrm>
              <a:off x="2868" y="1394"/>
              <a:ext cx="204" cy="264"/>
            </a:xfrm>
            <a:prstGeom prst="ellipse">
              <a:avLst/>
            </a:prstGeom>
            <a:noFill/>
            <a:ln w="38100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9454" name="Line 14"/>
            <p:cNvSpPr>
              <a:spLocks noChangeShapeType="1"/>
            </p:cNvSpPr>
            <p:nvPr/>
          </p:nvSpPr>
          <p:spPr bwMode="auto">
            <a:xfrm>
              <a:off x="3004" y="1646"/>
              <a:ext cx="294" cy="364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89456" name="Oval 16"/>
          <p:cNvSpPr>
            <a:spLocks noChangeArrowheads="1"/>
          </p:cNvSpPr>
          <p:nvPr/>
        </p:nvSpPr>
        <p:spPr bwMode="auto">
          <a:xfrm>
            <a:off x="2616200" y="1930400"/>
            <a:ext cx="1739900" cy="9017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9457" name="Oval 17"/>
          <p:cNvSpPr>
            <a:spLocks noChangeArrowheads="1"/>
          </p:cNvSpPr>
          <p:nvPr/>
        </p:nvSpPr>
        <p:spPr bwMode="auto">
          <a:xfrm>
            <a:off x="4356100" y="1905000"/>
            <a:ext cx="1739900" cy="901700"/>
          </a:xfrm>
          <a:prstGeom prst="ellipse">
            <a:avLst/>
          </a:prstGeom>
          <a:noFill/>
          <a:ln w="38100">
            <a:solidFill>
              <a:srgbClr val="66FF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9458" name="Text Box 18"/>
          <p:cNvSpPr txBox="1">
            <a:spLocks noChangeArrowheads="1"/>
          </p:cNvSpPr>
          <p:nvPr/>
        </p:nvSpPr>
        <p:spPr bwMode="auto">
          <a:xfrm>
            <a:off x="679450" y="4506913"/>
            <a:ext cx="2476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KNOWLEDGE </a:t>
            </a:r>
          </a:p>
        </p:txBody>
      </p:sp>
      <p:sp>
        <p:nvSpPr>
          <p:cNvPr id="189459" name="Text Box 19"/>
          <p:cNvSpPr txBox="1">
            <a:spLocks noChangeArrowheads="1"/>
          </p:cNvSpPr>
          <p:nvPr/>
        </p:nvSpPr>
        <p:spPr bwMode="auto">
          <a:xfrm>
            <a:off x="3457575" y="4506913"/>
            <a:ext cx="2476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MATERIALS</a:t>
            </a:r>
          </a:p>
        </p:txBody>
      </p:sp>
      <p:sp>
        <p:nvSpPr>
          <p:cNvPr id="189460" name="Text Box 20"/>
          <p:cNvSpPr txBox="1">
            <a:spLocks noChangeArrowheads="1"/>
          </p:cNvSpPr>
          <p:nvPr/>
        </p:nvSpPr>
        <p:spPr bwMode="auto">
          <a:xfrm>
            <a:off x="6111875" y="4506913"/>
            <a:ext cx="2476500" cy="39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STRATEGIES</a:t>
            </a:r>
          </a:p>
        </p:txBody>
      </p:sp>
      <p:grpSp>
        <p:nvGrpSpPr>
          <p:cNvPr id="189464" name="Group 24"/>
          <p:cNvGrpSpPr>
            <a:grpSpLocks/>
          </p:cNvGrpSpPr>
          <p:nvPr/>
        </p:nvGrpSpPr>
        <p:grpSpPr bwMode="auto">
          <a:xfrm>
            <a:off x="873125" y="4460875"/>
            <a:ext cx="2732088" cy="520700"/>
            <a:chOff x="616" y="3248"/>
            <a:chExt cx="1721" cy="328"/>
          </a:xfrm>
        </p:grpSpPr>
        <p:sp>
          <p:nvSpPr>
            <p:cNvPr id="189461" name="Line 21"/>
            <p:cNvSpPr>
              <a:spLocks noChangeShapeType="1"/>
            </p:cNvSpPr>
            <p:nvPr/>
          </p:nvSpPr>
          <p:spPr bwMode="auto">
            <a:xfrm>
              <a:off x="1937" y="3411"/>
              <a:ext cx="4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9463" name="Oval 23"/>
            <p:cNvSpPr>
              <a:spLocks noChangeArrowheads="1"/>
            </p:cNvSpPr>
            <p:nvPr/>
          </p:nvSpPr>
          <p:spPr bwMode="auto">
            <a:xfrm>
              <a:off x="616" y="3248"/>
              <a:ext cx="1328" cy="328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89465" name="Group 25"/>
          <p:cNvGrpSpPr>
            <a:grpSpLocks/>
          </p:cNvGrpSpPr>
          <p:nvPr/>
        </p:nvGrpSpPr>
        <p:grpSpPr bwMode="auto">
          <a:xfrm>
            <a:off x="3603625" y="4448175"/>
            <a:ext cx="2732088" cy="520700"/>
            <a:chOff x="616" y="3248"/>
            <a:chExt cx="1721" cy="328"/>
          </a:xfrm>
        </p:grpSpPr>
        <p:sp>
          <p:nvSpPr>
            <p:cNvPr id="189466" name="Line 26"/>
            <p:cNvSpPr>
              <a:spLocks noChangeShapeType="1"/>
            </p:cNvSpPr>
            <p:nvPr/>
          </p:nvSpPr>
          <p:spPr bwMode="auto">
            <a:xfrm>
              <a:off x="1937" y="3411"/>
              <a:ext cx="4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9467" name="Oval 27"/>
            <p:cNvSpPr>
              <a:spLocks noChangeArrowheads="1"/>
            </p:cNvSpPr>
            <p:nvPr/>
          </p:nvSpPr>
          <p:spPr bwMode="auto">
            <a:xfrm>
              <a:off x="616" y="3248"/>
              <a:ext cx="1328" cy="328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89470" name="Oval 30"/>
          <p:cNvSpPr>
            <a:spLocks noChangeArrowheads="1"/>
          </p:cNvSpPr>
          <p:nvPr/>
        </p:nvSpPr>
        <p:spPr bwMode="auto">
          <a:xfrm>
            <a:off x="6315075" y="4435475"/>
            <a:ext cx="2108200" cy="52070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89501" name="Group 61"/>
          <p:cNvGrpSpPr>
            <a:grpSpLocks/>
          </p:cNvGrpSpPr>
          <p:nvPr/>
        </p:nvGrpSpPr>
        <p:grpSpPr bwMode="auto">
          <a:xfrm>
            <a:off x="1000125" y="3686175"/>
            <a:ext cx="1962150" cy="704850"/>
            <a:chOff x="630" y="2322"/>
            <a:chExt cx="1236" cy="444"/>
          </a:xfrm>
        </p:grpSpPr>
        <p:sp>
          <p:nvSpPr>
            <p:cNvPr id="189471" name="Text Box 31"/>
            <p:cNvSpPr txBox="1">
              <a:spLocks noChangeArrowheads="1"/>
            </p:cNvSpPr>
            <p:nvPr/>
          </p:nvSpPr>
          <p:spPr bwMode="auto">
            <a:xfrm>
              <a:off x="630" y="2322"/>
              <a:ext cx="12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Other </a:t>
              </a:r>
            </a:p>
          </p:txBody>
        </p:sp>
        <p:sp>
          <p:nvSpPr>
            <p:cNvPr id="189474" name="Line 34"/>
            <p:cNvSpPr>
              <a:spLocks noChangeShapeType="1"/>
            </p:cNvSpPr>
            <p:nvPr/>
          </p:nvSpPr>
          <p:spPr bwMode="auto">
            <a:xfrm>
              <a:off x="1224" y="2556"/>
              <a:ext cx="0" cy="21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89502" name="Group 62"/>
          <p:cNvGrpSpPr>
            <a:grpSpLocks/>
          </p:cNvGrpSpPr>
          <p:nvPr/>
        </p:nvGrpSpPr>
        <p:grpSpPr bwMode="auto">
          <a:xfrm>
            <a:off x="996950" y="5064125"/>
            <a:ext cx="1962150" cy="955675"/>
            <a:chOff x="628" y="3190"/>
            <a:chExt cx="1236" cy="602"/>
          </a:xfrm>
        </p:grpSpPr>
        <p:sp>
          <p:nvSpPr>
            <p:cNvPr id="189472" name="Text Box 32"/>
            <p:cNvSpPr txBox="1">
              <a:spLocks noChangeArrowheads="1"/>
            </p:cNvSpPr>
            <p:nvPr/>
          </p:nvSpPr>
          <p:spPr bwMode="auto">
            <a:xfrm>
              <a:off x="628" y="3502"/>
              <a:ext cx="1236" cy="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My </a:t>
              </a:r>
            </a:p>
          </p:txBody>
        </p:sp>
        <p:sp>
          <p:nvSpPr>
            <p:cNvPr id="189473" name="Oval 33"/>
            <p:cNvSpPr>
              <a:spLocks noChangeArrowheads="1"/>
            </p:cNvSpPr>
            <p:nvPr/>
          </p:nvSpPr>
          <p:spPr bwMode="auto">
            <a:xfrm>
              <a:off x="933" y="3462"/>
              <a:ext cx="600" cy="330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9475" name="Line 35"/>
            <p:cNvSpPr>
              <a:spLocks noChangeShapeType="1"/>
            </p:cNvSpPr>
            <p:nvPr/>
          </p:nvSpPr>
          <p:spPr bwMode="auto">
            <a:xfrm>
              <a:off x="1225" y="3190"/>
              <a:ext cx="0" cy="21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89477" name="Text Box 37"/>
          <p:cNvSpPr txBox="1">
            <a:spLocks noChangeArrowheads="1"/>
          </p:cNvSpPr>
          <p:nvPr/>
        </p:nvSpPr>
        <p:spPr bwMode="auto">
          <a:xfrm>
            <a:off x="3622675" y="5527675"/>
            <a:ext cx="196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‘Eureka’ </a:t>
            </a:r>
          </a:p>
        </p:txBody>
      </p:sp>
      <p:grpSp>
        <p:nvGrpSpPr>
          <p:cNvPr id="189504" name="Group 64"/>
          <p:cNvGrpSpPr>
            <a:grpSpLocks/>
          </p:cNvGrpSpPr>
          <p:nvPr/>
        </p:nvGrpSpPr>
        <p:grpSpPr bwMode="auto">
          <a:xfrm>
            <a:off x="5210175" y="5378450"/>
            <a:ext cx="1635125" cy="639763"/>
            <a:chOff x="4266" y="3668"/>
            <a:chExt cx="1030" cy="403"/>
          </a:xfrm>
        </p:grpSpPr>
        <p:sp>
          <p:nvSpPr>
            <p:cNvPr id="189479" name="Text Box 39"/>
            <p:cNvSpPr txBox="1">
              <a:spLocks noChangeArrowheads="1"/>
            </p:cNvSpPr>
            <p:nvPr/>
          </p:nvSpPr>
          <p:spPr bwMode="auto">
            <a:xfrm>
              <a:off x="4266" y="3668"/>
              <a:ext cx="10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dirty="0">
                  <a:solidFill>
                    <a:srgbClr val="000000"/>
                  </a:solidFill>
                </a:rPr>
                <a:t>Lang. of </a:t>
              </a:r>
              <a:r>
                <a:rPr lang="en-GB" dirty="0" err="1">
                  <a:solidFill>
                    <a:srgbClr val="000000"/>
                  </a:solidFill>
                </a:rPr>
                <a:t>Inp</a:t>
              </a:r>
              <a:r>
                <a:rPr lang="en-GB" dirty="0"/>
                <a:t>.</a:t>
              </a:r>
            </a:p>
          </p:txBody>
        </p:sp>
        <p:sp>
          <p:nvSpPr>
            <p:cNvPr id="189480" name="Text Box 40"/>
            <p:cNvSpPr txBox="1">
              <a:spLocks noChangeArrowheads="1"/>
            </p:cNvSpPr>
            <p:nvPr/>
          </p:nvSpPr>
          <p:spPr bwMode="auto">
            <a:xfrm>
              <a:off x="4270" y="3840"/>
              <a:ext cx="10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dirty="0">
                  <a:solidFill>
                    <a:srgbClr val="000000"/>
                  </a:solidFill>
                </a:rPr>
                <a:t>Lang. of Act.</a:t>
              </a:r>
            </a:p>
          </p:txBody>
        </p:sp>
      </p:grpSp>
      <p:sp>
        <p:nvSpPr>
          <p:cNvPr id="189482" name="Freeform 42"/>
          <p:cNvSpPr>
            <a:spLocks/>
          </p:cNvSpPr>
          <p:nvPr/>
        </p:nvSpPr>
        <p:spPr bwMode="auto">
          <a:xfrm>
            <a:off x="3694113" y="3230563"/>
            <a:ext cx="1722437" cy="1169987"/>
          </a:xfrm>
          <a:custGeom>
            <a:avLst/>
            <a:gdLst>
              <a:gd name="T0" fmla="*/ 0 w 2845"/>
              <a:gd name="T1" fmla="*/ 0 h 2098"/>
              <a:gd name="T2" fmla="*/ 2844 w 2845"/>
              <a:gd name="T3" fmla="*/ 0 h 2098"/>
              <a:gd name="T4" fmla="*/ 1656 w 2845"/>
              <a:gd name="T5" fmla="*/ 1065 h 2098"/>
              <a:gd name="T6" fmla="*/ 1656 w 2845"/>
              <a:gd name="T7" fmla="*/ 1819 h 2098"/>
              <a:gd name="T8" fmla="*/ 1282 w 2845"/>
              <a:gd name="T9" fmla="*/ 2097 h 2098"/>
              <a:gd name="T10" fmla="*/ 1282 w 2845"/>
              <a:gd name="T11" fmla="*/ 1293 h 2098"/>
              <a:gd name="T12" fmla="*/ 1282 w 2845"/>
              <a:gd name="T13" fmla="*/ 1221 h 2098"/>
              <a:gd name="T14" fmla="*/ 1282 w 2845"/>
              <a:gd name="T15" fmla="*/ 1152 h 2098"/>
              <a:gd name="T16" fmla="*/ 1282 w 2845"/>
              <a:gd name="T17" fmla="*/ 1083 h 2098"/>
              <a:gd name="T18" fmla="*/ 0 w 2845"/>
              <a:gd name="T19" fmla="*/ 0 h 2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45" h="2098">
                <a:moveTo>
                  <a:pt x="0" y="0"/>
                </a:moveTo>
                <a:lnTo>
                  <a:pt x="2844" y="0"/>
                </a:lnTo>
                <a:lnTo>
                  <a:pt x="1656" y="1065"/>
                </a:lnTo>
                <a:lnTo>
                  <a:pt x="1656" y="1819"/>
                </a:lnTo>
                <a:lnTo>
                  <a:pt x="1282" y="2097"/>
                </a:lnTo>
                <a:lnTo>
                  <a:pt x="1282" y="1293"/>
                </a:lnTo>
                <a:lnTo>
                  <a:pt x="1282" y="1221"/>
                </a:lnTo>
                <a:lnTo>
                  <a:pt x="1282" y="1152"/>
                </a:lnTo>
                <a:lnTo>
                  <a:pt x="1282" y="1083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83" name="Rectangle 43"/>
          <p:cNvSpPr>
            <a:spLocks noChangeArrowheads="1"/>
          </p:cNvSpPr>
          <p:nvPr/>
        </p:nvSpPr>
        <p:spPr bwMode="auto">
          <a:xfrm rot="20880000">
            <a:off x="3216275" y="3816350"/>
            <a:ext cx="2701925" cy="42863"/>
          </a:xfrm>
          <a:prstGeom prst="rect">
            <a:avLst/>
          </a:prstGeom>
          <a:solidFill>
            <a:srgbClr val="FE9B03"/>
          </a:solidFill>
          <a:ln w="127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9496" name="Freeform 56"/>
          <p:cNvSpPr>
            <a:spLocks/>
          </p:cNvSpPr>
          <p:nvPr/>
        </p:nvSpPr>
        <p:spPr bwMode="auto">
          <a:xfrm>
            <a:off x="2343150" y="2747963"/>
            <a:ext cx="2209800" cy="1690687"/>
          </a:xfrm>
          <a:custGeom>
            <a:avLst/>
            <a:gdLst>
              <a:gd name="T0" fmla="*/ 0 w 1392"/>
              <a:gd name="T1" fmla="*/ 1065 h 1065"/>
              <a:gd name="T2" fmla="*/ 762 w 1392"/>
              <a:gd name="T3" fmla="*/ 111 h 1065"/>
              <a:gd name="T4" fmla="*/ 1392 w 1392"/>
              <a:gd name="T5" fmla="*/ 399 h 1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92" h="1065">
                <a:moveTo>
                  <a:pt x="0" y="1065"/>
                </a:moveTo>
                <a:cubicBezTo>
                  <a:pt x="265" y="643"/>
                  <a:pt x="530" y="222"/>
                  <a:pt x="762" y="111"/>
                </a:cubicBezTo>
                <a:cubicBezTo>
                  <a:pt x="994" y="0"/>
                  <a:pt x="1287" y="351"/>
                  <a:pt x="1392" y="399"/>
                </a:cubicBezTo>
              </a:path>
            </a:pathLst>
          </a:custGeom>
          <a:noFill/>
          <a:ln w="38100" cmpd="sng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89503" name="Group 63"/>
          <p:cNvGrpSpPr>
            <a:grpSpLocks/>
          </p:cNvGrpSpPr>
          <p:nvPr/>
        </p:nvGrpSpPr>
        <p:grpSpPr bwMode="auto">
          <a:xfrm>
            <a:off x="2609850" y="5070475"/>
            <a:ext cx="1941513" cy="682625"/>
            <a:chOff x="1644" y="3194"/>
            <a:chExt cx="1223" cy="430"/>
          </a:xfrm>
        </p:grpSpPr>
        <p:sp>
          <p:nvSpPr>
            <p:cNvPr id="189478" name="Line 38"/>
            <p:cNvSpPr>
              <a:spLocks noChangeShapeType="1"/>
            </p:cNvSpPr>
            <p:nvPr/>
          </p:nvSpPr>
          <p:spPr bwMode="auto">
            <a:xfrm>
              <a:off x="1644" y="3624"/>
              <a:ext cx="87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9498" name="Line 58"/>
            <p:cNvSpPr>
              <a:spLocks noChangeShapeType="1"/>
            </p:cNvSpPr>
            <p:nvPr/>
          </p:nvSpPr>
          <p:spPr bwMode="auto">
            <a:xfrm>
              <a:off x="2867" y="3194"/>
              <a:ext cx="0" cy="21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89500" name="Text Box 60"/>
          <p:cNvSpPr txBox="1">
            <a:spLocks noChangeArrowheads="1"/>
          </p:cNvSpPr>
          <p:nvPr/>
        </p:nvSpPr>
        <p:spPr bwMode="auto">
          <a:xfrm>
            <a:off x="5102225" y="3635375"/>
            <a:ext cx="16287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err="1">
                <a:solidFill>
                  <a:srgbClr val="000000"/>
                </a:solidFill>
              </a:rPr>
              <a:t>Ded</a:t>
            </a:r>
            <a:r>
              <a:rPr lang="en-GB" dirty="0">
                <a:solidFill>
                  <a:srgbClr val="000000"/>
                </a:solidFill>
              </a:rPr>
              <a:t>.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Dev.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Avail.</a:t>
            </a:r>
          </a:p>
        </p:txBody>
      </p:sp>
    </p:spTree>
    <p:extLst>
      <p:ext uri="{BB962C8B-B14F-4D97-AF65-F5344CB8AC3E}">
        <p14:creationId xmlns:p14="http://schemas.microsoft.com/office/powerpoint/2010/main" val="28431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9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8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8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5" grpId="0"/>
      <p:bldP spid="189446" grpId="0"/>
      <p:bldP spid="189447" grpId="0"/>
      <p:bldP spid="189456" grpId="0" animBg="1"/>
      <p:bldP spid="189457" grpId="0" animBg="1"/>
      <p:bldP spid="189458" grpId="0"/>
      <p:bldP spid="189459" grpId="0"/>
      <p:bldP spid="189460" grpId="0" animBg="1"/>
      <p:bldP spid="189477" grpId="0"/>
      <p:bldP spid="189482" grpId="0" animBg="1"/>
      <p:bldP spid="189483" grpId="0" animBg="1"/>
      <p:bldP spid="189496" grpId="0" animBg="1"/>
      <p:bldP spid="1895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127125" y="1016000"/>
            <a:ext cx="6835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TASK</a:t>
            </a:r>
            <a:endParaRPr lang="en-GB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0" y="2732088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Analysing/Developing </a:t>
            </a:r>
            <a:r>
              <a:rPr lang="en-GB" sz="36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CLIL </a:t>
            </a:r>
            <a:r>
              <a:rPr lang="en-GB" sz="3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material</a:t>
            </a:r>
          </a:p>
        </p:txBody>
      </p:sp>
      <p:pic>
        <p:nvPicPr>
          <p:cNvPr id="81926" name="Picture 6" descr="j02860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4157663"/>
            <a:ext cx="1835150" cy="176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1130300" y="4291013"/>
            <a:ext cx="68357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What kind of criteria </a:t>
            </a:r>
            <a:br>
              <a:rPr lang="en-GB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GB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should we apply?</a:t>
            </a:r>
          </a:p>
        </p:txBody>
      </p:sp>
    </p:spTree>
    <p:extLst>
      <p:ext uri="{BB962C8B-B14F-4D97-AF65-F5344CB8AC3E}">
        <p14:creationId xmlns:p14="http://schemas.microsoft.com/office/powerpoint/2010/main" val="28999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  <p:bldP spid="81925" grpId="0"/>
      <p:bldP spid="819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8" name="Group 2"/>
          <p:cNvGrpSpPr>
            <a:grpSpLocks/>
          </p:cNvGrpSpPr>
          <p:nvPr/>
        </p:nvGrpSpPr>
        <p:grpSpPr bwMode="auto">
          <a:xfrm>
            <a:off x="1054100" y="1398588"/>
            <a:ext cx="3886200" cy="4191000"/>
            <a:chOff x="528" y="948"/>
            <a:chExt cx="2448" cy="2640"/>
          </a:xfrm>
        </p:grpSpPr>
        <p:sp>
          <p:nvSpPr>
            <p:cNvPr id="106499" name="Freeform 3"/>
            <p:cNvSpPr>
              <a:spLocks/>
            </p:cNvSpPr>
            <p:nvPr/>
          </p:nvSpPr>
          <p:spPr bwMode="auto">
            <a:xfrm>
              <a:off x="651" y="2561"/>
              <a:ext cx="483" cy="395"/>
            </a:xfrm>
            <a:custGeom>
              <a:avLst/>
              <a:gdLst>
                <a:gd name="T0" fmla="*/ 54 w 283"/>
                <a:gd name="T1" fmla="*/ 259 h 259"/>
                <a:gd name="T2" fmla="*/ 151 w 283"/>
                <a:gd name="T3" fmla="*/ 198 h 259"/>
                <a:gd name="T4" fmla="*/ 235 w 283"/>
                <a:gd name="T5" fmla="*/ 259 h 259"/>
                <a:gd name="T6" fmla="*/ 199 w 283"/>
                <a:gd name="T7" fmla="*/ 162 h 259"/>
                <a:gd name="T8" fmla="*/ 283 w 283"/>
                <a:gd name="T9" fmla="*/ 102 h 259"/>
                <a:gd name="T10" fmla="*/ 175 w 283"/>
                <a:gd name="T11" fmla="*/ 102 h 259"/>
                <a:gd name="T12" fmla="*/ 151 w 283"/>
                <a:gd name="T13" fmla="*/ 0 h 259"/>
                <a:gd name="T14" fmla="*/ 109 w 283"/>
                <a:gd name="T15" fmla="*/ 102 h 259"/>
                <a:gd name="T16" fmla="*/ 0 w 283"/>
                <a:gd name="T17" fmla="*/ 102 h 259"/>
                <a:gd name="T18" fmla="*/ 91 w 283"/>
                <a:gd name="T19" fmla="*/ 162 h 259"/>
                <a:gd name="T20" fmla="*/ 54 w 283"/>
                <a:gd name="T21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59">
                  <a:moveTo>
                    <a:pt x="54" y="259"/>
                  </a:moveTo>
                  <a:lnTo>
                    <a:pt x="151" y="198"/>
                  </a:lnTo>
                  <a:lnTo>
                    <a:pt x="235" y="259"/>
                  </a:lnTo>
                  <a:lnTo>
                    <a:pt x="199" y="162"/>
                  </a:lnTo>
                  <a:lnTo>
                    <a:pt x="283" y="102"/>
                  </a:lnTo>
                  <a:lnTo>
                    <a:pt x="175" y="102"/>
                  </a:lnTo>
                  <a:lnTo>
                    <a:pt x="151" y="0"/>
                  </a:lnTo>
                  <a:lnTo>
                    <a:pt x="109" y="102"/>
                  </a:lnTo>
                  <a:lnTo>
                    <a:pt x="0" y="102"/>
                  </a:lnTo>
                  <a:lnTo>
                    <a:pt x="91" y="162"/>
                  </a:lnTo>
                  <a:lnTo>
                    <a:pt x="54" y="25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00" name="Freeform 4"/>
            <p:cNvSpPr>
              <a:spLocks/>
            </p:cNvSpPr>
            <p:nvPr/>
          </p:nvSpPr>
          <p:spPr bwMode="auto">
            <a:xfrm>
              <a:off x="1124" y="2975"/>
              <a:ext cx="473" cy="384"/>
            </a:xfrm>
            <a:custGeom>
              <a:avLst/>
              <a:gdLst>
                <a:gd name="T0" fmla="*/ 54 w 277"/>
                <a:gd name="T1" fmla="*/ 252 h 252"/>
                <a:gd name="T2" fmla="*/ 151 w 277"/>
                <a:gd name="T3" fmla="*/ 192 h 252"/>
                <a:gd name="T4" fmla="*/ 229 w 277"/>
                <a:gd name="T5" fmla="*/ 252 h 252"/>
                <a:gd name="T6" fmla="*/ 193 w 277"/>
                <a:gd name="T7" fmla="*/ 162 h 252"/>
                <a:gd name="T8" fmla="*/ 277 w 277"/>
                <a:gd name="T9" fmla="*/ 102 h 252"/>
                <a:gd name="T10" fmla="*/ 175 w 277"/>
                <a:gd name="T11" fmla="*/ 102 h 252"/>
                <a:gd name="T12" fmla="*/ 151 w 277"/>
                <a:gd name="T13" fmla="*/ 0 h 252"/>
                <a:gd name="T14" fmla="*/ 109 w 277"/>
                <a:gd name="T15" fmla="*/ 102 h 252"/>
                <a:gd name="T16" fmla="*/ 0 w 277"/>
                <a:gd name="T17" fmla="*/ 102 h 252"/>
                <a:gd name="T18" fmla="*/ 84 w 277"/>
                <a:gd name="T19" fmla="*/ 162 h 252"/>
                <a:gd name="T20" fmla="*/ 54 w 277"/>
                <a:gd name="T2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7" h="252">
                  <a:moveTo>
                    <a:pt x="54" y="252"/>
                  </a:moveTo>
                  <a:lnTo>
                    <a:pt x="151" y="192"/>
                  </a:lnTo>
                  <a:lnTo>
                    <a:pt x="229" y="252"/>
                  </a:lnTo>
                  <a:lnTo>
                    <a:pt x="193" y="162"/>
                  </a:lnTo>
                  <a:lnTo>
                    <a:pt x="277" y="102"/>
                  </a:lnTo>
                  <a:lnTo>
                    <a:pt x="175" y="102"/>
                  </a:lnTo>
                  <a:lnTo>
                    <a:pt x="151" y="0"/>
                  </a:lnTo>
                  <a:lnTo>
                    <a:pt x="109" y="102"/>
                  </a:lnTo>
                  <a:lnTo>
                    <a:pt x="0" y="102"/>
                  </a:lnTo>
                  <a:lnTo>
                    <a:pt x="84" y="162"/>
                  </a:lnTo>
                  <a:lnTo>
                    <a:pt x="54" y="25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01" name="Freeform 5"/>
            <p:cNvSpPr>
              <a:spLocks/>
            </p:cNvSpPr>
            <p:nvPr/>
          </p:nvSpPr>
          <p:spPr bwMode="auto">
            <a:xfrm>
              <a:off x="1175" y="1085"/>
              <a:ext cx="484" cy="385"/>
            </a:xfrm>
            <a:custGeom>
              <a:avLst/>
              <a:gdLst>
                <a:gd name="T0" fmla="*/ 223 w 283"/>
                <a:gd name="T1" fmla="*/ 252 h 252"/>
                <a:gd name="T2" fmla="*/ 133 w 283"/>
                <a:gd name="T3" fmla="*/ 192 h 252"/>
                <a:gd name="T4" fmla="*/ 48 w 283"/>
                <a:gd name="T5" fmla="*/ 252 h 252"/>
                <a:gd name="T6" fmla="*/ 85 w 283"/>
                <a:gd name="T7" fmla="*/ 162 h 252"/>
                <a:gd name="T8" fmla="*/ 0 w 283"/>
                <a:gd name="T9" fmla="*/ 96 h 252"/>
                <a:gd name="T10" fmla="*/ 109 w 283"/>
                <a:gd name="T11" fmla="*/ 96 h 252"/>
                <a:gd name="T12" fmla="*/ 133 w 283"/>
                <a:gd name="T13" fmla="*/ 0 h 252"/>
                <a:gd name="T14" fmla="*/ 175 w 283"/>
                <a:gd name="T15" fmla="*/ 96 h 252"/>
                <a:gd name="T16" fmla="*/ 283 w 283"/>
                <a:gd name="T17" fmla="*/ 96 h 252"/>
                <a:gd name="T18" fmla="*/ 193 w 283"/>
                <a:gd name="T19" fmla="*/ 162 h 252"/>
                <a:gd name="T20" fmla="*/ 223 w 283"/>
                <a:gd name="T2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52">
                  <a:moveTo>
                    <a:pt x="223" y="252"/>
                  </a:moveTo>
                  <a:lnTo>
                    <a:pt x="133" y="192"/>
                  </a:lnTo>
                  <a:lnTo>
                    <a:pt x="48" y="252"/>
                  </a:lnTo>
                  <a:lnTo>
                    <a:pt x="85" y="162"/>
                  </a:lnTo>
                  <a:lnTo>
                    <a:pt x="0" y="96"/>
                  </a:lnTo>
                  <a:lnTo>
                    <a:pt x="109" y="96"/>
                  </a:lnTo>
                  <a:lnTo>
                    <a:pt x="133" y="0"/>
                  </a:lnTo>
                  <a:lnTo>
                    <a:pt x="175" y="96"/>
                  </a:lnTo>
                  <a:lnTo>
                    <a:pt x="283" y="96"/>
                  </a:lnTo>
                  <a:lnTo>
                    <a:pt x="193" y="162"/>
                  </a:lnTo>
                  <a:lnTo>
                    <a:pt x="223" y="25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02" name="Freeform 6"/>
            <p:cNvSpPr>
              <a:spLocks/>
            </p:cNvSpPr>
            <p:nvPr/>
          </p:nvSpPr>
          <p:spPr bwMode="auto">
            <a:xfrm>
              <a:off x="712" y="1488"/>
              <a:ext cx="474" cy="395"/>
            </a:xfrm>
            <a:custGeom>
              <a:avLst/>
              <a:gdLst>
                <a:gd name="T0" fmla="*/ 223 w 277"/>
                <a:gd name="T1" fmla="*/ 259 h 259"/>
                <a:gd name="T2" fmla="*/ 127 w 277"/>
                <a:gd name="T3" fmla="*/ 199 h 259"/>
                <a:gd name="T4" fmla="*/ 49 w 277"/>
                <a:gd name="T5" fmla="*/ 259 h 259"/>
                <a:gd name="T6" fmla="*/ 85 w 277"/>
                <a:gd name="T7" fmla="*/ 169 h 259"/>
                <a:gd name="T8" fmla="*/ 0 w 277"/>
                <a:gd name="T9" fmla="*/ 103 h 259"/>
                <a:gd name="T10" fmla="*/ 103 w 277"/>
                <a:gd name="T11" fmla="*/ 103 h 259"/>
                <a:gd name="T12" fmla="*/ 127 w 277"/>
                <a:gd name="T13" fmla="*/ 0 h 259"/>
                <a:gd name="T14" fmla="*/ 169 w 277"/>
                <a:gd name="T15" fmla="*/ 103 h 259"/>
                <a:gd name="T16" fmla="*/ 277 w 277"/>
                <a:gd name="T17" fmla="*/ 103 h 259"/>
                <a:gd name="T18" fmla="*/ 193 w 277"/>
                <a:gd name="T19" fmla="*/ 169 h 259"/>
                <a:gd name="T20" fmla="*/ 223 w 277"/>
                <a:gd name="T21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7" h="259">
                  <a:moveTo>
                    <a:pt x="223" y="259"/>
                  </a:moveTo>
                  <a:lnTo>
                    <a:pt x="127" y="199"/>
                  </a:lnTo>
                  <a:lnTo>
                    <a:pt x="49" y="259"/>
                  </a:lnTo>
                  <a:lnTo>
                    <a:pt x="85" y="169"/>
                  </a:lnTo>
                  <a:lnTo>
                    <a:pt x="0" y="103"/>
                  </a:lnTo>
                  <a:lnTo>
                    <a:pt x="103" y="103"/>
                  </a:lnTo>
                  <a:lnTo>
                    <a:pt x="127" y="0"/>
                  </a:lnTo>
                  <a:lnTo>
                    <a:pt x="169" y="103"/>
                  </a:lnTo>
                  <a:lnTo>
                    <a:pt x="277" y="103"/>
                  </a:lnTo>
                  <a:lnTo>
                    <a:pt x="193" y="169"/>
                  </a:lnTo>
                  <a:lnTo>
                    <a:pt x="223" y="25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03" name="Freeform 7"/>
            <p:cNvSpPr>
              <a:spLocks/>
            </p:cNvSpPr>
            <p:nvPr/>
          </p:nvSpPr>
          <p:spPr bwMode="auto">
            <a:xfrm>
              <a:off x="528" y="2039"/>
              <a:ext cx="473" cy="394"/>
            </a:xfrm>
            <a:custGeom>
              <a:avLst/>
              <a:gdLst>
                <a:gd name="T0" fmla="*/ 223 w 277"/>
                <a:gd name="T1" fmla="*/ 258 h 258"/>
                <a:gd name="T2" fmla="*/ 126 w 277"/>
                <a:gd name="T3" fmla="*/ 198 h 258"/>
                <a:gd name="T4" fmla="*/ 48 w 277"/>
                <a:gd name="T5" fmla="*/ 258 h 258"/>
                <a:gd name="T6" fmla="*/ 84 w 277"/>
                <a:gd name="T7" fmla="*/ 162 h 258"/>
                <a:gd name="T8" fmla="*/ 0 w 277"/>
                <a:gd name="T9" fmla="*/ 102 h 258"/>
                <a:gd name="T10" fmla="*/ 108 w 277"/>
                <a:gd name="T11" fmla="*/ 102 h 258"/>
                <a:gd name="T12" fmla="*/ 126 w 277"/>
                <a:gd name="T13" fmla="*/ 0 h 258"/>
                <a:gd name="T14" fmla="*/ 169 w 277"/>
                <a:gd name="T15" fmla="*/ 102 h 258"/>
                <a:gd name="T16" fmla="*/ 277 w 277"/>
                <a:gd name="T17" fmla="*/ 102 h 258"/>
                <a:gd name="T18" fmla="*/ 193 w 277"/>
                <a:gd name="T19" fmla="*/ 162 h 258"/>
                <a:gd name="T20" fmla="*/ 223 w 277"/>
                <a:gd name="T21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7" h="258">
                  <a:moveTo>
                    <a:pt x="223" y="258"/>
                  </a:moveTo>
                  <a:lnTo>
                    <a:pt x="126" y="198"/>
                  </a:lnTo>
                  <a:lnTo>
                    <a:pt x="48" y="258"/>
                  </a:lnTo>
                  <a:lnTo>
                    <a:pt x="84" y="162"/>
                  </a:lnTo>
                  <a:lnTo>
                    <a:pt x="0" y="102"/>
                  </a:lnTo>
                  <a:lnTo>
                    <a:pt x="108" y="102"/>
                  </a:lnTo>
                  <a:lnTo>
                    <a:pt x="126" y="0"/>
                  </a:lnTo>
                  <a:lnTo>
                    <a:pt x="169" y="102"/>
                  </a:lnTo>
                  <a:lnTo>
                    <a:pt x="277" y="102"/>
                  </a:lnTo>
                  <a:lnTo>
                    <a:pt x="193" y="162"/>
                  </a:lnTo>
                  <a:lnTo>
                    <a:pt x="223" y="25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04" name="Freeform 8"/>
            <p:cNvSpPr>
              <a:spLocks/>
            </p:cNvSpPr>
            <p:nvPr/>
          </p:nvSpPr>
          <p:spPr bwMode="auto">
            <a:xfrm>
              <a:off x="2493" y="2975"/>
              <a:ext cx="483" cy="393"/>
            </a:xfrm>
            <a:custGeom>
              <a:avLst/>
              <a:gdLst>
                <a:gd name="T0" fmla="*/ 229 w 283"/>
                <a:gd name="T1" fmla="*/ 258 h 258"/>
                <a:gd name="T2" fmla="*/ 132 w 283"/>
                <a:gd name="T3" fmla="*/ 198 h 258"/>
                <a:gd name="T4" fmla="*/ 54 w 283"/>
                <a:gd name="T5" fmla="*/ 258 h 258"/>
                <a:gd name="T6" fmla="*/ 84 w 283"/>
                <a:gd name="T7" fmla="*/ 162 h 258"/>
                <a:gd name="T8" fmla="*/ 0 w 283"/>
                <a:gd name="T9" fmla="*/ 102 h 258"/>
                <a:gd name="T10" fmla="*/ 108 w 283"/>
                <a:gd name="T11" fmla="*/ 102 h 258"/>
                <a:gd name="T12" fmla="*/ 132 w 283"/>
                <a:gd name="T13" fmla="*/ 0 h 258"/>
                <a:gd name="T14" fmla="*/ 174 w 283"/>
                <a:gd name="T15" fmla="*/ 102 h 258"/>
                <a:gd name="T16" fmla="*/ 283 w 283"/>
                <a:gd name="T17" fmla="*/ 102 h 258"/>
                <a:gd name="T18" fmla="*/ 193 w 283"/>
                <a:gd name="T19" fmla="*/ 162 h 258"/>
                <a:gd name="T20" fmla="*/ 229 w 283"/>
                <a:gd name="T21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58">
                  <a:moveTo>
                    <a:pt x="229" y="258"/>
                  </a:moveTo>
                  <a:lnTo>
                    <a:pt x="132" y="198"/>
                  </a:lnTo>
                  <a:lnTo>
                    <a:pt x="54" y="258"/>
                  </a:lnTo>
                  <a:lnTo>
                    <a:pt x="84" y="162"/>
                  </a:lnTo>
                  <a:lnTo>
                    <a:pt x="0" y="102"/>
                  </a:lnTo>
                  <a:lnTo>
                    <a:pt x="108" y="102"/>
                  </a:lnTo>
                  <a:lnTo>
                    <a:pt x="132" y="0"/>
                  </a:lnTo>
                  <a:lnTo>
                    <a:pt x="174" y="102"/>
                  </a:lnTo>
                  <a:lnTo>
                    <a:pt x="283" y="102"/>
                  </a:lnTo>
                  <a:lnTo>
                    <a:pt x="193" y="162"/>
                  </a:lnTo>
                  <a:lnTo>
                    <a:pt x="229" y="25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05" name="Freeform 9"/>
            <p:cNvSpPr>
              <a:spLocks/>
            </p:cNvSpPr>
            <p:nvPr/>
          </p:nvSpPr>
          <p:spPr bwMode="auto">
            <a:xfrm>
              <a:off x="1782" y="3203"/>
              <a:ext cx="494" cy="385"/>
            </a:xfrm>
            <a:custGeom>
              <a:avLst/>
              <a:gdLst>
                <a:gd name="T0" fmla="*/ 61 w 289"/>
                <a:gd name="T1" fmla="*/ 252 h 252"/>
                <a:gd name="T2" fmla="*/ 151 w 289"/>
                <a:gd name="T3" fmla="*/ 198 h 252"/>
                <a:gd name="T4" fmla="*/ 229 w 289"/>
                <a:gd name="T5" fmla="*/ 252 h 252"/>
                <a:gd name="T6" fmla="*/ 199 w 289"/>
                <a:gd name="T7" fmla="*/ 156 h 252"/>
                <a:gd name="T8" fmla="*/ 289 w 289"/>
                <a:gd name="T9" fmla="*/ 102 h 252"/>
                <a:gd name="T10" fmla="*/ 181 w 289"/>
                <a:gd name="T11" fmla="*/ 102 h 252"/>
                <a:gd name="T12" fmla="*/ 151 w 289"/>
                <a:gd name="T13" fmla="*/ 0 h 252"/>
                <a:gd name="T14" fmla="*/ 103 w 289"/>
                <a:gd name="T15" fmla="*/ 102 h 252"/>
                <a:gd name="T16" fmla="*/ 0 w 289"/>
                <a:gd name="T17" fmla="*/ 102 h 252"/>
                <a:gd name="T18" fmla="*/ 91 w 289"/>
                <a:gd name="T19" fmla="*/ 156 h 252"/>
                <a:gd name="T20" fmla="*/ 61 w 289"/>
                <a:gd name="T2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252">
                  <a:moveTo>
                    <a:pt x="61" y="252"/>
                  </a:moveTo>
                  <a:lnTo>
                    <a:pt x="151" y="198"/>
                  </a:lnTo>
                  <a:lnTo>
                    <a:pt x="229" y="252"/>
                  </a:lnTo>
                  <a:lnTo>
                    <a:pt x="199" y="156"/>
                  </a:lnTo>
                  <a:lnTo>
                    <a:pt x="289" y="102"/>
                  </a:lnTo>
                  <a:lnTo>
                    <a:pt x="181" y="102"/>
                  </a:lnTo>
                  <a:lnTo>
                    <a:pt x="151" y="0"/>
                  </a:lnTo>
                  <a:lnTo>
                    <a:pt x="103" y="102"/>
                  </a:lnTo>
                  <a:lnTo>
                    <a:pt x="0" y="102"/>
                  </a:lnTo>
                  <a:lnTo>
                    <a:pt x="91" y="156"/>
                  </a:lnTo>
                  <a:lnTo>
                    <a:pt x="61" y="25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506" name="Freeform 10"/>
            <p:cNvSpPr>
              <a:spLocks/>
            </p:cNvSpPr>
            <p:nvPr/>
          </p:nvSpPr>
          <p:spPr bwMode="auto">
            <a:xfrm>
              <a:off x="1772" y="948"/>
              <a:ext cx="483" cy="385"/>
            </a:xfrm>
            <a:custGeom>
              <a:avLst/>
              <a:gdLst>
                <a:gd name="T0" fmla="*/ 61 w 283"/>
                <a:gd name="T1" fmla="*/ 252 h 252"/>
                <a:gd name="T2" fmla="*/ 157 w 283"/>
                <a:gd name="T3" fmla="*/ 192 h 252"/>
                <a:gd name="T4" fmla="*/ 241 w 283"/>
                <a:gd name="T5" fmla="*/ 252 h 252"/>
                <a:gd name="T6" fmla="*/ 205 w 283"/>
                <a:gd name="T7" fmla="*/ 162 h 252"/>
                <a:gd name="T8" fmla="*/ 283 w 283"/>
                <a:gd name="T9" fmla="*/ 102 h 252"/>
                <a:gd name="T10" fmla="*/ 181 w 283"/>
                <a:gd name="T11" fmla="*/ 102 h 252"/>
                <a:gd name="T12" fmla="*/ 157 w 283"/>
                <a:gd name="T13" fmla="*/ 0 h 252"/>
                <a:gd name="T14" fmla="*/ 115 w 283"/>
                <a:gd name="T15" fmla="*/ 102 h 252"/>
                <a:gd name="T16" fmla="*/ 0 w 283"/>
                <a:gd name="T17" fmla="*/ 102 h 252"/>
                <a:gd name="T18" fmla="*/ 91 w 283"/>
                <a:gd name="T19" fmla="*/ 162 h 252"/>
                <a:gd name="T20" fmla="*/ 61 w 283"/>
                <a:gd name="T2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52">
                  <a:moveTo>
                    <a:pt x="61" y="252"/>
                  </a:moveTo>
                  <a:lnTo>
                    <a:pt x="157" y="192"/>
                  </a:lnTo>
                  <a:lnTo>
                    <a:pt x="241" y="252"/>
                  </a:lnTo>
                  <a:lnTo>
                    <a:pt x="205" y="162"/>
                  </a:lnTo>
                  <a:lnTo>
                    <a:pt x="283" y="102"/>
                  </a:lnTo>
                  <a:lnTo>
                    <a:pt x="181" y="102"/>
                  </a:lnTo>
                  <a:lnTo>
                    <a:pt x="157" y="0"/>
                  </a:lnTo>
                  <a:lnTo>
                    <a:pt x="115" y="102"/>
                  </a:lnTo>
                  <a:lnTo>
                    <a:pt x="0" y="102"/>
                  </a:lnTo>
                  <a:lnTo>
                    <a:pt x="91" y="162"/>
                  </a:lnTo>
                  <a:lnTo>
                    <a:pt x="61" y="25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1311275" y="1530350"/>
            <a:ext cx="65532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de-DE" sz="5400" b="1" dirty="0" err="1">
                <a:solidFill>
                  <a:srgbClr val="000000"/>
                </a:solidFill>
                <a:latin typeface="Comic Sans MS" pitchFamily="66" charset="0"/>
              </a:rPr>
              <a:t>Thank</a:t>
            </a:r>
            <a:r>
              <a:rPr lang="de-DE" sz="5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de-DE" sz="5400" b="1" dirty="0" err="1">
                <a:solidFill>
                  <a:srgbClr val="000000"/>
                </a:solidFill>
                <a:latin typeface="Comic Sans MS" pitchFamily="66" charset="0"/>
              </a:rPr>
              <a:t>you</a:t>
            </a:r>
            <a:r>
              <a:rPr lang="de-DE" sz="5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de-DE" sz="5400" b="1" dirty="0" err="1">
                <a:solidFill>
                  <a:srgbClr val="000000"/>
                </a:solidFill>
                <a:latin typeface="Comic Sans MS" pitchFamily="66" charset="0"/>
              </a:rPr>
              <a:t>for</a:t>
            </a:r>
            <a:r>
              <a:rPr lang="de-DE" sz="5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de-DE" sz="5400" b="1" dirty="0" err="1">
                <a:solidFill>
                  <a:srgbClr val="000000"/>
                </a:solidFill>
                <a:latin typeface="Comic Sans MS" pitchFamily="66" charset="0"/>
              </a:rPr>
              <a:t>your</a:t>
            </a:r>
            <a:r>
              <a:rPr lang="de-DE" sz="5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de-DE" sz="5400" b="1" dirty="0" err="1" smtClean="0">
                <a:solidFill>
                  <a:srgbClr val="000000"/>
                </a:solidFill>
                <a:latin typeface="Comic Sans MS" pitchFamily="66" charset="0"/>
              </a:rPr>
              <a:t>kind</a:t>
            </a:r>
            <a:r>
              <a:rPr lang="de-DE" sz="54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de-DE" sz="5400" b="1" dirty="0" err="1" smtClean="0">
                <a:solidFill>
                  <a:srgbClr val="000000"/>
                </a:solidFill>
                <a:latin typeface="Comic Sans MS" pitchFamily="66" charset="0"/>
              </a:rPr>
              <a:t>attention</a:t>
            </a:r>
            <a:r>
              <a:rPr lang="de-DE" sz="5400" b="1" dirty="0">
                <a:solidFill>
                  <a:srgbClr val="000000"/>
                </a:solidFill>
                <a:latin typeface="Comic Sans MS" pitchFamily="66" charset="0"/>
              </a:rPr>
              <a:t>, </a:t>
            </a:r>
          </a:p>
          <a:p>
            <a:pPr algn="ctr" eaLnBrk="0" hangingPunct="0"/>
            <a:r>
              <a:rPr lang="de-DE" sz="5400" b="1" dirty="0">
                <a:solidFill>
                  <a:srgbClr val="000000"/>
                </a:solidFill>
                <a:latin typeface="Comic Sans MS" pitchFamily="66" charset="0"/>
              </a:rPr>
              <a:t>Stuart.</a:t>
            </a:r>
          </a:p>
        </p:txBody>
      </p:sp>
    </p:spTree>
    <p:extLst>
      <p:ext uri="{BB962C8B-B14F-4D97-AF65-F5344CB8AC3E}">
        <p14:creationId xmlns:p14="http://schemas.microsoft.com/office/powerpoint/2010/main" val="44686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Freeform 4"/>
          <p:cNvSpPr>
            <a:spLocks/>
          </p:cNvSpPr>
          <p:nvPr/>
        </p:nvSpPr>
        <p:spPr bwMode="auto">
          <a:xfrm>
            <a:off x="2184400" y="1509713"/>
            <a:ext cx="2336800" cy="2781300"/>
          </a:xfrm>
          <a:custGeom>
            <a:avLst/>
            <a:gdLst>
              <a:gd name="T0" fmla="*/ 158 w 1594"/>
              <a:gd name="T1" fmla="*/ 171 h 1752"/>
              <a:gd name="T2" fmla="*/ 52 w 1594"/>
              <a:gd name="T3" fmla="*/ 250 h 1752"/>
              <a:gd name="T4" fmla="*/ 26 w 1594"/>
              <a:gd name="T5" fmla="*/ 329 h 1752"/>
              <a:gd name="T6" fmla="*/ 26 w 1594"/>
              <a:gd name="T7" fmla="*/ 409 h 1752"/>
              <a:gd name="T8" fmla="*/ 39 w 1594"/>
              <a:gd name="T9" fmla="*/ 500 h 1752"/>
              <a:gd name="T10" fmla="*/ 66 w 1594"/>
              <a:gd name="T11" fmla="*/ 606 h 1752"/>
              <a:gd name="T12" fmla="*/ 118 w 1594"/>
              <a:gd name="T13" fmla="*/ 685 h 1752"/>
              <a:gd name="T14" fmla="*/ 131 w 1594"/>
              <a:gd name="T15" fmla="*/ 764 h 1752"/>
              <a:gd name="T16" fmla="*/ 105 w 1594"/>
              <a:gd name="T17" fmla="*/ 856 h 1752"/>
              <a:gd name="T18" fmla="*/ 52 w 1594"/>
              <a:gd name="T19" fmla="*/ 935 h 1752"/>
              <a:gd name="T20" fmla="*/ 0 w 1594"/>
              <a:gd name="T21" fmla="*/ 1014 h 1752"/>
              <a:gd name="T22" fmla="*/ 0 w 1594"/>
              <a:gd name="T23" fmla="*/ 1093 h 1752"/>
              <a:gd name="T24" fmla="*/ 26 w 1594"/>
              <a:gd name="T25" fmla="*/ 1185 h 1752"/>
              <a:gd name="T26" fmla="*/ 78 w 1594"/>
              <a:gd name="T27" fmla="*/ 1264 h 1752"/>
              <a:gd name="T28" fmla="*/ 158 w 1594"/>
              <a:gd name="T29" fmla="*/ 1330 h 1752"/>
              <a:gd name="T30" fmla="*/ 237 w 1594"/>
              <a:gd name="T31" fmla="*/ 1382 h 1752"/>
              <a:gd name="T32" fmla="*/ 329 w 1594"/>
              <a:gd name="T33" fmla="*/ 1475 h 1752"/>
              <a:gd name="T34" fmla="*/ 395 w 1594"/>
              <a:gd name="T35" fmla="*/ 1554 h 1752"/>
              <a:gd name="T36" fmla="*/ 473 w 1594"/>
              <a:gd name="T37" fmla="*/ 1646 h 1752"/>
              <a:gd name="T38" fmla="*/ 553 w 1594"/>
              <a:gd name="T39" fmla="*/ 1711 h 1752"/>
              <a:gd name="T40" fmla="*/ 658 w 1594"/>
              <a:gd name="T41" fmla="*/ 1751 h 1752"/>
              <a:gd name="T42" fmla="*/ 763 w 1594"/>
              <a:gd name="T43" fmla="*/ 1751 h 1752"/>
              <a:gd name="T44" fmla="*/ 856 w 1594"/>
              <a:gd name="T45" fmla="*/ 1738 h 1752"/>
              <a:gd name="T46" fmla="*/ 935 w 1594"/>
              <a:gd name="T47" fmla="*/ 1699 h 1752"/>
              <a:gd name="T48" fmla="*/ 1027 w 1594"/>
              <a:gd name="T49" fmla="*/ 1646 h 1752"/>
              <a:gd name="T50" fmla="*/ 1106 w 1594"/>
              <a:gd name="T51" fmla="*/ 1567 h 1752"/>
              <a:gd name="T52" fmla="*/ 1158 w 1594"/>
              <a:gd name="T53" fmla="*/ 1475 h 1752"/>
              <a:gd name="T54" fmla="*/ 1238 w 1594"/>
              <a:gd name="T55" fmla="*/ 1356 h 1752"/>
              <a:gd name="T56" fmla="*/ 1330 w 1594"/>
              <a:gd name="T57" fmla="*/ 1290 h 1752"/>
              <a:gd name="T58" fmla="*/ 1436 w 1594"/>
              <a:gd name="T59" fmla="*/ 1225 h 1752"/>
              <a:gd name="T60" fmla="*/ 1527 w 1594"/>
              <a:gd name="T61" fmla="*/ 1159 h 1752"/>
              <a:gd name="T62" fmla="*/ 1580 w 1594"/>
              <a:gd name="T63" fmla="*/ 1066 h 1752"/>
              <a:gd name="T64" fmla="*/ 1593 w 1594"/>
              <a:gd name="T65" fmla="*/ 974 h 1752"/>
              <a:gd name="T66" fmla="*/ 1567 w 1594"/>
              <a:gd name="T67" fmla="*/ 895 h 1752"/>
              <a:gd name="T68" fmla="*/ 1527 w 1594"/>
              <a:gd name="T69" fmla="*/ 816 h 1752"/>
              <a:gd name="T70" fmla="*/ 1448 w 1594"/>
              <a:gd name="T71" fmla="*/ 750 h 1752"/>
              <a:gd name="T72" fmla="*/ 1409 w 1594"/>
              <a:gd name="T73" fmla="*/ 671 h 1752"/>
              <a:gd name="T74" fmla="*/ 1409 w 1594"/>
              <a:gd name="T75" fmla="*/ 592 h 1752"/>
              <a:gd name="T76" fmla="*/ 1422 w 1594"/>
              <a:gd name="T77" fmla="*/ 500 h 1752"/>
              <a:gd name="T78" fmla="*/ 1436 w 1594"/>
              <a:gd name="T79" fmla="*/ 421 h 1752"/>
              <a:gd name="T80" fmla="*/ 1422 w 1594"/>
              <a:gd name="T81" fmla="*/ 342 h 1752"/>
              <a:gd name="T82" fmla="*/ 1396 w 1594"/>
              <a:gd name="T83" fmla="*/ 250 h 1752"/>
              <a:gd name="T84" fmla="*/ 1343 w 1594"/>
              <a:gd name="T85" fmla="*/ 171 h 1752"/>
              <a:gd name="T86" fmla="*/ 1277 w 1594"/>
              <a:gd name="T87" fmla="*/ 105 h 1752"/>
              <a:gd name="T88" fmla="*/ 1198 w 1594"/>
              <a:gd name="T89" fmla="*/ 66 h 1752"/>
              <a:gd name="T90" fmla="*/ 1119 w 1594"/>
              <a:gd name="T91" fmla="*/ 26 h 1752"/>
              <a:gd name="T92" fmla="*/ 1013 w 1594"/>
              <a:gd name="T93" fmla="*/ 0 h 1752"/>
              <a:gd name="T94" fmla="*/ 922 w 1594"/>
              <a:gd name="T95" fmla="*/ 0 h 1752"/>
              <a:gd name="T96" fmla="*/ 842 w 1594"/>
              <a:gd name="T97" fmla="*/ 26 h 1752"/>
              <a:gd name="T98" fmla="*/ 811 w 1594"/>
              <a:gd name="T99" fmla="*/ 47 h 1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94" h="1752">
                <a:moveTo>
                  <a:pt x="811" y="47"/>
                </a:moveTo>
                <a:lnTo>
                  <a:pt x="158" y="171"/>
                </a:lnTo>
                <a:lnTo>
                  <a:pt x="92" y="224"/>
                </a:lnTo>
                <a:lnTo>
                  <a:pt x="52" y="250"/>
                </a:lnTo>
                <a:lnTo>
                  <a:pt x="39" y="290"/>
                </a:lnTo>
                <a:lnTo>
                  <a:pt x="26" y="329"/>
                </a:lnTo>
                <a:lnTo>
                  <a:pt x="26" y="369"/>
                </a:lnTo>
                <a:lnTo>
                  <a:pt x="26" y="409"/>
                </a:lnTo>
                <a:lnTo>
                  <a:pt x="26" y="461"/>
                </a:lnTo>
                <a:lnTo>
                  <a:pt x="39" y="500"/>
                </a:lnTo>
                <a:lnTo>
                  <a:pt x="52" y="553"/>
                </a:lnTo>
                <a:lnTo>
                  <a:pt x="66" y="606"/>
                </a:lnTo>
                <a:lnTo>
                  <a:pt x="105" y="645"/>
                </a:lnTo>
                <a:lnTo>
                  <a:pt x="118" y="685"/>
                </a:lnTo>
                <a:lnTo>
                  <a:pt x="131" y="724"/>
                </a:lnTo>
                <a:lnTo>
                  <a:pt x="131" y="764"/>
                </a:lnTo>
                <a:lnTo>
                  <a:pt x="131" y="804"/>
                </a:lnTo>
                <a:lnTo>
                  <a:pt x="105" y="856"/>
                </a:lnTo>
                <a:lnTo>
                  <a:pt x="78" y="895"/>
                </a:lnTo>
                <a:lnTo>
                  <a:pt x="52" y="935"/>
                </a:lnTo>
                <a:lnTo>
                  <a:pt x="39" y="974"/>
                </a:lnTo>
                <a:lnTo>
                  <a:pt x="0" y="1014"/>
                </a:lnTo>
                <a:lnTo>
                  <a:pt x="0" y="1054"/>
                </a:lnTo>
                <a:lnTo>
                  <a:pt x="0" y="1093"/>
                </a:lnTo>
                <a:lnTo>
                  <a:pt x="13" y="1145"/>
                </a:lnTo>
                <a:lnTo>
                  <a:pt x="26" y="1185"/>
                </a:lnTo>
                <a:lnTo>
                  <a:pt x="52" y="1225"/>
                </a:lnTo>
                <a:lnTo>
                  <a:pt x="78" y="1264"/>
                </a:lnTo>
                <a:lnTo>
                  <a:pt x="118" y="1290"/>
                </a:lnTo>
                <a:lnTo>
                  <a:pt x="158" y="1330"/>
                </a:lnTo>
                <a:lnTo>
                  <a:pt x="197" y="1356"/>
                </a:lnTo>
                <a:lnTo>
                  <a:pt x="237" y="1382"/>
                </a:lnTo>
                <a:lnTo>
                  <a:pt x="289" y="1422"/>
                </a:lnTo>
                <a:lnTo>
                  <a:pt x="329" y="1475"/>
                </a:lnTo>
                <a:lnTo>
                  <a:pt x="368" y="1501"/>
                </a:lnTo>
                <a:lnTo>
                  <a:pt x="395" y="1554"/>
                </a:lnTo>
                <a:lnTo>
                  <a:pt x="434" y="1606"/>
                </a:lnTo>
                <a:lnTo>
                  <a:pt x="473" y="1646"/>
                </a:lnTo>
                <a:lnTo>
                  <a:pt x="513" y="1685"/>
                </a:lnTo>
                <a:lnTo>
                  <a:pt x="553" y="1711"/>
                </a:lnTo>
                <a:lnTo>
                  <a:pt x="606" y="1738"/>
                </a:lnTo>
                <a:lnTo>
                  <a:pt x="658" y="1751"/>
                </a:lnTo>
                <a:lnTo>
                  <a:pt x="711" y="1751"/>
                </a:lnTo>
                <a:lnTo>
                  <a:pt x="763" y="1751"/>
                </a:lnTo>
                <a:lnTo>
                  <a:pt x="816" y="1751"/>
                </a:lnTo>
                <a:lnTo>
                  <a:pt x="856" y="1738"/>
                </a:lnTo>
                <a:lnTo>
                  <a:pt x="896" y="1725"/>
                </a:lnTo>
                <a:lnTo>
                  <a:pt x="935" y="1699"/>
                </a:lnTo>
                <a:lnTo>
                  <a:pt x="987" y="1659"/>
                </a:lnTo>
                <a:lnTo>
                  <a:pt x="1027" y="1646"/>
                </a:lnTo>
                <a:lnTo>
                  <a:pt x="1053" y="1606"/>
                </a:lnTo>
                <a:lnTo>
                  <a:pt x="1106" y="1567"/>
                </a:lnTo>
                <a:lnTo>
                  <a:pt x="1132" y="1527"/>
                </a:lnTo>
                <a:lnTo>
                  <a:pt x="1158" y="1475"/>
                </a:lnTo>
                <a:lnTo>
                  <a:pt x="1211" y="1396"/>
                </a:lnTo>
                <a:lnTo>
                  <a:pt x="1238" y="1356"/>
                </a:lnTo>
                <a:lnTo>
                  <a:pt x="1277" y="1330"/>
                </a:lnTo>
                <a:lnTo>
                  <a:pt x="1330" y="1290"/>
                </a:lnTo>
                <a:lnTo>
                  <a:pt x="1396" y="1264"/>
                </a:lnTo>
                <a:lnTo>
                  <a:pt x="1436" y="1225"/>
                </a:lnTo>
                <a:lnTo>
                  <a:pt x="1488" y="1185"/>
                </a:lnTo>
                <a:lnTo>
                  <a:pt x="1527" y="1159"/>
                </a:lnTo>
                <a:lnTo>
                  <a:pt x="1553" y="1119"/>
                </a:lnTo>
                <a:lnTo>
                  <a:pt x="1580" y="1066"/>
                </a:lnTo>
                <a:lnTo>
                  <a:pt x="1593" y="1027"/>
                </a:lnTo>
                <a:lnTo>
                  <a:pt x="1593" y="974"/>
                </a:lnTo>
                <a:lnTo>
                  <a:pt x="1580" y="935"/>
                </a:lnTo>
                <a:lnTo>
                  <a:pt x="1567" y="895"/>
                </a:lnTo>
                <a:lnTo>
                  <a:pt x="1541" y="856"/>
                </a:lnTo>
                <a:lnTo>
                  <a:pt x="1527" y="816"/>
                </a:lnTo>
                <a:lnTo>
                  <a:pt x="1488" y="790"/>
                </a:lnTo>
                <a:lnTo>
                  <a:pt x="1448" y="750"/>
                </a:lnTo>
                <a:lnTo>
                  <a:pt x="1422" y="711"/>
                </a:lnTo>
                <a:lnTo>
                  <a:pt x="1409" y="671"/>
                </a:lnTo>
                <a:lnTo>
                  <a:pt x="1409" y="632"/>
                </a:lnTo>
                <a:lnTo>
                  <a:pt x="1409" y="592"/>
                </a:lnTo>
                <a:lnTo>
                  <a:pt x="1422" y="540"/>
                </a:lnTo>
                <a:lnTo>
                  <a:pt x="1422" y="500"/>
                </a:lnTo>
                <a:lnTo>
                  <a:pt x="1422" y="461"/>
                </a:lnTo>
                <a:lnTo>
                  <a:pt x="1436" y="421"/>
                </a:lnTo>
                <a:lnTo>
                  <a:pt x="1436" y="382"/>
                </a:lnTo>
                <a:lnTo>
                  <a:pt x="1422" y="342"/>
                </a:lnTo>
                <a:lnTo>
                  <a:pt x="1422" y="302"/>
                </a:lnTo>
                <a:lnTo>
                  <a:pt x="1396" y="250"/>
                </a:lnTo>
                <a:lnTo>
                  <a:pt x="1369" y="211"/>
                </a:lnTo>
                <a:lnTo>
                  <a:pt x="1343" y="171"/>
                </a:lnTo>
                <a:lnTo>
                  <a:pt x="1317" y="131"/>
                </a:lnTo>
                <a:lnTo>
                  <a:pt x="1277" y="105"/>
                </a:lnTo>
                <a:lnTo>
                  <a:pt x="1238" y="79"/>
                </a:lnTo>
                <a:lnTo>
                  <a:pt x="1198" y="66"/>
                </a:lnTo>
                <a:lnTo>
                  <a:pt x="1158" y="52"/>
                </a:lnTo>
                <a:lnTo>
                  <a:pt x="1119" y="26"/>
                </a:lnTo>
                <a:lnTo>
                  <a:pt x="1053" y="0"/>
                </a:lnTo>
                <a:lnTo>
                  <a:pt x="1013" y="0"/>
                </a:lnTo>
                <a:lnTo>
                  <a:pt x="974" y="0"/>
                </a:lnTo>
                <a:lnTo>
                  <a:pt x="922" y="0"/>
                </a:lnTo>
                <a:lnTo>
                  <a:pt x="882" y="0"/>
                </a:lnTo>
                <a:lnTo>
                  <a:pt x="842" y="26"/>
                </a:lnTo>
                <a:lnTo>
                  <a:pt x="803" y="52"/>
                </a:lnTo>
                <a:lnTo>
                  <a:pt x="811" y="47"/>
                </a:lnTo>
              </a:path>
            </a:pathLst>
          </a:custGeom>
          <a:solidFill>
            <a:srgbClr val="D600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2949" name="Group 5"/>
          <p:cNvGrpSpPr>
            <a:grpSpLocks/>
          </p:cNvGrpSpPr>
          <p:nvPr/>
        </p:nvGrpSpPr>
        <p:grpSpPr bwMode="auto">
          <a:xfrm>
            <a:off x="3060700" y="2462213"/>
            <a:ext cx="633413" cy="617537"/>
            <a:chOff x="1928" y="1551"/>
            <a:chExt cx="399" cy="389"/>
          </a:xfrm>
        </p:grpSpPr>
        <p:sp>
          <p:nvSpPr>
            <p:cNvPr id="82950" name="Oval 6"/>
            <p:cNvSpPr>
              <a:spLocks noChangeArrowheads="1"/>
            </p:cNvSpPr>
            <p:nvPr/>
          </p:nvSpPr>
          <p:spPr bwMode="auto">
            <a:xfrm>
              <a:off x="1928" y="1551"/>
              <a:ext cx="399" cy="3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951" name="Rectangle 7"/>
            <p:cNvSpPr>
              <a:spLocks noChangeArrowheads="1"/>
            </p:cNvSpPr>
            <p:nvPr/>
          </p:nvSpPr>
          <p:spPr bwMode="auto">
            <a:xfrm>
              <a:off x="2012" y="1587"/>
              <a:ext cx="245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550" tIns="41275" rIns="82550" bIns="41275">
              <a:spAutoFit/>
            </a:bodyPr>
            <a:lstStyle/>
            <a:p>
              <a:pPr defTabSz="617538" eaLnBrk="0" hangingPunct="0"/>
              <a:r>
                <a:rPr lang="en-GB" sz="29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L</a:t>
              </a:r>
            </a:p>
          </p:txBody>
        </p:sp>
      </p:grpSp>
      <p:grpSp>
        <p:nvGrpSpPr>
          <p:cNvPr id="82952" name="Group 8"/>
          <p:cNvGrpSpPr>
            <a:grpSpLocks/>
          </p:cNvGrpSpPr>
          <p:nvPr/>
        </p:nvGrpSpPr>
        <p:grpSpPr bwMode="auto">
          <a:xfrm>
            <a:off x="2541588" y="1803400"/>
            <a:ext cx="517525" cy="1236663"/>
            <a:chOff x="1735" y="1136"/>
            <a:chExt cx="352" cy="779"/>
          </a:xfrm>
        </p:grpSpPr>
        <p:sp>
          <p:nvSpPr>
            <p:cNvPr id="82953" name="Oval 9"/>
            <p:cNvSpPr>
              <a:spLocks noChangeArrowheads="1"/>
            </p:cNvSpPr>
            <p:nvPr/>
          </p:nvSpPr>
          <p:spPr bwMode="auto">
            <a:xfrm>
              <a:off x="1828" y="1136"/>
              <a:ext cx="158" cy="14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954" name="Line 10"/>
            <p:cNvSpPr>
              <a:spLocks noChangeShapeType="1"/>
            </p:cNvSpPr>
            <p:nvPr/>
          </p:nvSpPr>
          <p:spPr bwMode="auto">
            <a:xfrm>
              <a:off x="1907" y="1303"/>
              <a:ext cx="0" cy="4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955" name="Line 11"/>
            <p:cNvSpPr>
              <a:spLocks noChangeShapeType="1"/>
            </p:cNvSpPr>
            <p:nvPr/>
          </p:nvSpPr>
          <p:spPr bwMode="auto">
            <a:xfrm flipV="1">
              <a:off x="1819" y="1738"/>
              <a:ext cx="84" cy="1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956" name="Line 12"/>
            <p:cNvSpPr>
              <a:spLocks noChangeShapeType="1"/>
            </p:cNvSpPr>
            <p:nvPr/>
          </p:nvSpPr>
          <p:spPr bwMode="auto">
            <a:xfrm flipH="1" flipV="1">
              <a:off x="1900" y="1742"/>
              <a:ext cx="100" cy="1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957" name="Rectangle 13"/>
            <p:cNvSpPr>
              <a:spLocks noChangeArrowheads="1"/>
            </p:cNvSpPr>
            <p:nvPr/>
          </p:nvSpPr>
          <p:spPr bwMode="auto">
            <a:xfrm>
              <a:off x="1735" y="1348"/>
              <a:ext cx="352" cy="27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958" name="Rectangle 14"/>
            <p:cNvSpPr>
              <a:spLocks noChangeArrowheads="1"/>
            </p:cNvSpPr>
            <p:nvPr/>
          </p:nvSpPr>
          <p:spPr bwMode="auto">
            <a:xfrm>
              <a:off x="1766" y="1408"/>
              <a:ext cx="242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8738" tIns="28575" rIns="58738" bIns="28575">
              <a:spAutoFit/>
            </a:bodyPr>
            <a:lstStyle/>
            <a:p>
              <a:pPr defTabSz="303213" eaLnBrk="0" hangingPunct="0"/>
              <a:r>
                <a:rPr lang="en-GB" sz="1500" b="1">
                  <a:latin typeface="Times New Roman" pitchFamily="18" charset="0"/>
                </a:rPr>
                <a:t>LT</a:t>
              </a:r>
            </a:p>
          </p:txBody>
        </p:sp>
      </p:grpSp>
      <p:sp>
        <p:nvSpPr>
          <p:cNvPr id="82959" name="Rectangle 15"/>
          <p:cNvSpPr>
            <a:spLocks noChangeArrowheads="1"/>
          </p:cNvSpPr>
          <p:nvPr/>
        </p:nvSpPr>
        <p:spPr bwMode="auto">
          <a:xfrm rot="18420000">
            <a:off x="-567531" y="2502694"/>
            <a:ext cx="36798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GB" b="1" dirty="0">
                <a:solidFill>
                  <a:srgbClr val="000000"/>
                </a:solidFill>
                <a:latin typeface="Times New Roman" pitchFamily="18" charset="0"/>
              </a:rPr>
              <a:t>‘normal’ modern language teaching</a:t>
            </a:r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 rot="3180000" flipH="1">
            <a:off x="5484019" y="2474119"/>
            <a:ext cx="38512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GB" b="1" dirty="0">
                <a:solidFill>
                  <a:srgbClr val="000000"/>
                </a:solidFill>
                <a:latin typeface="Times New Roman" pitchFamily="18" charset="0"/>
              </a:rPr>
              <a:t>projects in modern language teaching</a:t>
            </a:r>
          </a:p>
        </p:txBody>
      </p:sp>
      <p:sp>
        <p:nvSpPr>
          <p:cNvPr id="82962" name="Freeform 18"/>
          <p:cNvSpPr>
            <a:spLocks/>
          </p:cNvSpPr>
          <p:nvPr/>
        </p:nvSpPr>
        <p:spPr bwMode="auto">
          <a:xfrm>
            <a:off x="4224338" y="1433513"/>
            <a:ext cx="2335212" cy="2781300"/>
          </a:xfrm>
          <a:custGeom>
            <a:avLst/>
            <a:gdLst>
              <a:gd name="T0" fmla="*/ 158 w 1594"/>
              <a:gd name="T1" fmla="*/ 171 h 1752"/>
              <a:gd name="T2" fmla="*/ 52 w 1594"/>
              <a:gd name="T3" fmla="*/ 250 h 1752"/>
              <a:gd name="T4" fmla="*/ 26 w 1594"/>
              <a:gd name="T5" fmla="*/ 329 h 1752"/>
              <a:gd name="T6" fmla="*/ 26 w 1594"/>
              <a:gd name="T7" fmla="*/ 409 h 1752"/>
              <a:gd name="T8" fmla="*/ 39 w 1594"/>
              <a:gd name="T9" fmla="*/ 500 h 1752"/>
              <a:gd name="T10" fmla="*/ 66 w 1594"/>
              <a:gd name="T11" fmla="*/ 606 h 1752"/>
              <a:gd name="T12" fmla="*/ 118 w 1594"/>
              <a:gd name="T13" fmla="*/ 685 h 1752"/>
              <a:gd name="T14" fmla="*/ 131 w 1594"/>
              <a:gd name="T15" fmla="*/ 764 h 1752"/>
              <a:gd name="T16" fmla="*/ 105 w 1594"/>
              <a:gd name="T17" fmla="*/ 856 h 1752"/>
              <a:gd name="T18" fmla="*/ 52 w 1594"/>
              <a:gd name="T19" fmla="*/ 935 h 1752"/>
              <a:gd name="T20" fmla="*/ 0 w 1594"/>
              <a:gd name="T21" fmla="*/ 1014 h 1752"/>
              <a:gd name="T22" fmla="*/ 0 w 1594"/>
              <a:gd name="T23" fmla="*/ 1093 h 1752"/>
              <a:gd name="T24" fmla="*/ 26 w 1594"/>
              <a:gd name="T25" fmla="*/ 1185 h 1752"/>
              <a:gd name="T26" fmla="*/ 78 w 1594"/>
              <a:gd name="T27" fmla="*/ 1264 h 1752"/>
              <a:gd name="T28" fmla="*/ 158 w 1594"/>
              <a:gd name="T29" fmla="*/ 1330 h 1752"/>
              <a:gd name="T30" fmla="*/ 237 w 1594"/>
              <a:gd name="T31" fmla="*/ 1382 h 1752"/>
              <a:gd name="T32" fmla="*/ 329 w 1594"/>
              <a:gd name="T33" fmla="*/ 1475 h 1752"/>
              <a:gd name="T34" fmla="*/ 395 w 1594"/>
              <a:gd name="T35" fmla="*/ 1554 h 1752"/>
              <a:gd name="T36" fmla="*/ 473 w 1594"/>
              <a:gd name="T37" fmla="*/ 1646 h 1752"/>
              <a:gd name="T38" fmla="*/ 553 w 1594"/>
              <a:gd name="T39" fmla="*/ 1711 h 1752"/>
              <a:gd name="T40" fmla="*/ 658 w 1594"/>
              <a:gd name="T41" fmla="*/ 1751 h 1752"/>
              <a:gd name="T42" fmla="*/ 763 w 1594"/>
              <a:gd name="T43" fmla="*/ 1751 h 1752"/>
              <a:gd name="T44" fmla="*/ 856 w 1594"/>
              <a:gd name="T45" fmla="*/ 1738 h 1752"/>
              <a:gd name="T46" fmla="*/ 935 w 1594"/>
              <a:gd name="T47" fmla="*/ 1699 h 1752"/>
              <a:gd name="T48" fmla="*/ 1027 w 1594"/>
              <a:gd name="T49" fmla="*/ 1646 h 1752"/>
              <a:gd name="T50" fmla="*/ 1106 w 1594"/>
              <a:gd name="T51" fmla="*/ 1567 h 1752"/>
              <a:gd name="T52" fmla="*/ 1158 w 1594"/>
              <a:gd name="T53" fmla="*/ 1475 h 1752"/>
              <a:gd name="T54" fmla="*/ 1238 w 1594"/>
              <a:gd name="T55" fmla="*/ 1356 h 1752"/>
              <a:gd name="T56" fmla="*/ 1330 w 1594"/>
              <a:gd name="T57" fmla="*/ 1290 h 1752"/>
              <a:gd name="T58" fmla="*/ 1436 w 1594"/>
              <a:gd name="T59" fmla="*/ 1225 h 1752"/>
              <a:gd name="T60" fmla="*/ 1527 w 1594"/>
              <a:gd name="T61" fmla="*/ 1159 h 1752"/>
              <a:gd name="T62" fmla="*/ 1580 w 1594"/>
              <a:gd name="T63" fmla="*/ 1066 h 1752"/>
              <a:gd name="T64" fmla="*/ 1593 w 1594"/>
              <a:gd name="T65" fmla="*/ 974 h 1752"/>
              <a:gd name="T66" fmla="*/ 1567 w 1594"/>
              <a:gd name="T67" fmla="*/ 895 h 1752"/>
              <a:gd name="T68" fmla="*/ 1527 w 1594"/>
              <a:gd name="T69" fmla="*/ 816 h 1752"/>
              <a:gd name="T70" fmla="*/ 1448 w 1594"/>
              <a:gd name="T71" fmla="*/ 750 h 1752"/>
              <a:gd name="T72" fmla="*/ 1409 w 1594"/>
              <a:gd name="T73" fmla="*/ 671 h 1752"/>
              <a:gd name="T74" fmla="*/ 1409 w 1594"/>
              <a:gd name="T75" fmla="*/ 592 h 1752"/>
              <a:gd name="T76" fmla="*/ 1422 w 1594"/>
              <a:gd name="T77" fmla="*/ 500 h 1752"/>
              <a:gd name="T78" fmla="*/ 1436 w 1594"/>
              <a:gd name="T79" fmla="*/ 421 h 1752"/>
              <a:gd name="T80" fmla="*/ 1422 w 1594"/>
              <a:gd name="T81" fmla="*/ 342 h 1752"/>
              <a:gd name="T82" fmla="*/ 1396 w 1594"/>
              <a:gd name="T83" fmla="*/ 250 h 1752"/>
              <a:gd name="T84" fmla="*/ 1343 w 1594"/>
              <a:gd name="T85" fmla="*/ 171 h 1752"/>
              <a:gd name="T86" fmla="*/ 1277 w 1594"/>
              <a:gd name="T87" fmla="*/ 105 h 1752"/>
              <a:gd name="T88" fmla="*/ 1198 w 1594"/>
              <a:gd name="T89" fmla="*/ 66 h 1752"/>
              <a:gd name="T90" fmla="*/ 1119 w 1594"/>
              <a:gd name="T91" fmla="*/ 26 h 1752"/>
              <a:gd name="T92" fmla="*/ 1013 w 1594"/>
              <a:gd name="T93" fmla="*/ 0 h 1752"/>
              <a:gd name="T94" fmla="*/ 922 w 1594"/>
              <a:gd name="T95" fmla="*/ 0 h 1752"/>
              <a:gd name="T96" fmla="*/ 842 w 1594"/>
              <a:gd name="T97" fmla="*/ 26 h 1752"/>
              <a:gd name="T98" fmla="*/ 811 w 1594"/>
              <a:gd name="T99" fmla="*/ 47 h 1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94" h="1752">
                <a:moveTo>
                  <a:pt x="811" y="47"/>
                </a:moveTo>
                <a:lnTo>
                  <a:pt x="158" y="171"/>
                </a:lnTo>
                <a:lnTo>
                  <a:pt x="92" y="224"/>
                </a:lnTo>
                <a:lnTo>
                  <a:pt x="52" y="250"/>
                </a:lnTo>
                <a:lnTo>
                  <a:pt x="39" y="290"/>
                </a:lnTo>
                <a:lnTo>
                  <a:pt x="26" y="329"/>
                </a:lnTo>
                <a:lnTo>
                  <a:pt x="26" y="369"/>
                </a:lnTo>
                <a:lnTo>
                  <a:pt x="26" y="409"/>
                </a:lnTo>
                <a:lnTo>
                  <a:pt x="26" y="461"/>
                </a:lnTo>
                <a:lnTo>
                  <a:pt x="39" y="500"/>
                </a:lnTo>
                <a:lnTo>
                  <a:pt x="52" y="553"/>
                </a:lnTo>
                <a:lnTo>
                  <a:pt x="66" y="606"/>
                </a:lnTo>
                <a:lnTo>
                  <a:pt x="105" y="645"/>
                </a:lnTo>
                <a:lnTo>
                  <a:pt x="118" y="685"/>
                </a:lnTo>
                <a:lnTo>
                  <a:pt x="131" y="724"/>
                </a:lnTo>
                <a:lnTo>
                  <a:pt x="131" y="764"/>
                </a:lnTo>
                <a:lnTo>
                  <a:pt x="131" y="804"/>
                </a:lnTo>
                <a:lnTo>
                  <a:pt x="105" y="856"/>
                </a:lnTo>
                <a:lnTo>
                  <a:pt x="78" y="895"/>
                </a:lnTo>
                <a:lnTo>
                  <a:pt x="52" y="935"/>
                </a:lnTo>
                <a:lnTo>
                  <a:pt x="39" y="974"/>
                </a:lnTo>
                <a:lnTo>
                  <a:pt x="0" y="1014"/>
                </a:lnTo>
                <a:lnTo>
                  <a:pt x="0" y="1054"/>
                </a:lnTo>
                <a:lnTo>
                  <a:pt x="0" y="1093"/>
                </a:lnTo>
                <a:lnTo>
                  <a:pt x="13" y="1145"/>
                </a:lnTo>
                <a:lnTo>
                  <a:pt x="26" y="1185"/>
                </a:lnTo>
                <a:lnTo>
                  <a:pt x="52" y="1225"/>
                </a:lnTo>
                <a:lnTo>
                  <a:pt x="78" y="1264"/>
                </a:lnTo>
                <a:lnTo>
                  <a:pt x="118" y="1290"/>
                </a:lnTo>
                <a:lnTo>
                  <a:pt x="158" y="1330"/>
                </a:lnTo>
                <a:lnTo>
                  <a:pt x="197" y="1356"/>
                </a:lnTo>
                <a:lnTo>
                  <a:pt x="237" y="1382"/>
                </a:lnTo>
                <a:lnTo>
                  <a:pt x="289" y="1422"/>
                </a:lnTo>
                <a:lnTo>
                  <a:pt x="329" y="1475"/>
                </a:lnTo>
                <a:lnTo>
                  <a:pt x="368" y="1501"/>
                </a:lnTo>
                <a:lnTo>
                  <a:pt x="395" y="1554"/>
                </a:lnTo>
                <a:lnTo>
                  <a:pt x="434" y="1606"/>
                </a:lnTo>
                <a:lnTo>
                  <a:pt x="473" y="1646"/>
                </a:lnTo>
                <a:lnTo>
                  <a:pt x="513" y="1685"/>
                </a:lnTo>
                <a:lnTo>
                  <a:pt x="553" y="1711"/>
                </a:lnTo>
                <a:lnTo>
                  <a:pt x="606" y="1738"/>
                </a:lnTo>
                <a:lnTo>
                  <a:pt x="658" y="1751"/>
                </a:lnTo>
                <a:lnTo>
                  <a:pt x="711" y="1751"/>
                </a:lnTo>
                <a:lnTo>
                  <a:pt x="763" y="1751"/>
                </a:lnTo>
                <a:lnTo>
                  <a:pt x="816" y="1751"/>
                </a:lnTo>
                <a:lnTo>
                  <a:pt x="856" y="1738"/>
                </a:lnTo>
                <a:lnTo>
                  <a:pt x="896" y="1725"/>
                </a:lnTo>
                <a:lnTo>
                  <a:pt x="935" y="1699"/>
                </a:lnTo>
                <a:lnTo>
                  <a:pt x="987" y="1659"/>
                </a:lnTo>
                <a:lnTo>
                  <a:pt x="1027" y="1646"/>
                </a:lnTo>
                <a:lnTo>
                  <a:pt x="1053" y="1606"/>
                </a:lnTo>
                <a:lnTo>
                  <a:pt x="1106" y="1567"/>
                </a:lnTo>
                <a:lnTo>
                  <a:pt x="1132" y="1527"/>
                </a:lnTo>
                <a:lnTo>
                  <a:pt x="1158" y="1475"/>
                </a:lnTo>
                <a:lnTo>
                  <a:pt x="1211" y="1396"/>
                </a:lnTo>
                <a:lnTo>
                  <a:pt x="1238" y="1356"/>
                </a:lnTo>
                <a:lnTo>
                  <a:pt x="1277" y="1330"/>
                </a:lnTo>
                <a:lnTo>
                  <a:pt x="1330" y="1290"/>
                </a:lnTo>
                <a:lnTo>
                  <a:pt x="1396" y="1264"/>
                </a:lnTo>
                <a:lnTo>
                  <a:pt x="1436" y="1225"/>
                </a:lnTo>
                <a:lnTo>
                  <a:pt x="1488" y="1185"/>
                </a:lnTo>
                <a:lnTo>
                  <a:pt x="1527" y="1159"/>
                </a:lnTo>
                <a:lnTo>
                  <a:pt x="1553" y="1119"/>
                </a:lnTo>
                <a:lnTo>
                  <a:pt x="1580" y="1066"/>
                </a:lnTo>
                <a:lnTo>
                  <a:pt x="1593" y="1027"/>
                </a:lnTo>
                <a:lnTo>
                  <a:pt x="1593" y="974"/>
                </a:lnTo>
                <a:lnTo>
                  <a:pt x="1580" y="935"/>
                </a:lnTo>
                <a:lnTo>
                  <a:pt x="1567" y="895"/>
                </a:lnTo>
                <a:lnTo>
                  <a:pt x="1541" y="856"/>
                </a:lnTo>
                <a:lnTo>
                  <a:pt x="1527" y="816"/>
                </a:lnTo>
                <a:lnTo>
                  <a:pt x="1488" y="790"/>
                </a:lnTo>
                <a:lnTo>
                  <a:pt x="1448" y="750"/>
                </a:lnTo>
                <a:lnTo>
                  <a:pt x="1422" y="711"/>
                </a:lnTo>
                <a:lnTo>
                  <a:pt x="1409" y="671"/>
                </a:lnTo>
                <a:lnTo>
                  <a:pt x="1409" y="632"/>
                </a:lnTo>
                <a:lnTo>
                  <a:pt x="1409" y="592"/>
                </a:lnTo>
                <a:lnTo>
                  <a:pt x="1422" y="540"/>
                </a:lnTo>
                <a:lnTo>
                  <a:pt x="1422" y="500"/>
                </a:lnTo>
                <a:lnTo>
                  <a:pt x="1422" y="461"/>
                </a:lnTo>
                <a:lnTo>
                  <a:pt x="1436" y="421"/>
                </a:lnTo>
                <a:lnTo>
                  <a:pt x="1436" y="382"/>
                </a:lnTo>
                <a:lnTo>
                  <a:pt x="1422" y="342"/>
                </a:lnTo>
                <a:lnTo>
                  <a:pt x="1422" y="302"/>
                </a:lnTo>
                <a:lnTo>
                  <a:pt x="1396" y="250"/>
                </a:lnTo>
                <a:lnTo>
                  <a:pt x="1369" y="211"/>
                </a:lnTo>
                <a:lnTo>
                  <a:pt x="1343" y="171"/>
                </a:lnTo>
                <a:lnTo>
                  <a:pt x="1317" y="131"/>
                </a:lnTo>
                <a:lnTo>
                  <a:pt x="1277" y="105"/>
                </a:lnTo>
                <a:lnTo>
                  <a:pt x="1238" y="79"/>
                </a:lnTo>
                <a:lnTo>
                  <a:pt x="1198" y="66"/>
                </a:lnTo>
                <a:lnTo>
                  <a:pt x="1158" y="52"/>
                </a:lnTo>
                <a:lnTo>
                  <a:pt x="1119" y="26"/>
                </a:lnTo>
                <a:lnTo>
                  <a:pt x="1053" y="0"/>
                </a:lnTo>
                <a:lnTo>
                  <a:pt x="1013" y="0"/>
                </a:lnTo>
                <a:lnTo>
                  <a:pt x="974" y="0"/>
                </a:lnTo>
                <a:lnTo>
                  <a:pt x="922" y="0"/>
                </a:lnTo>
                <a:lnTo>
                  <a:pt x="882" y="0"/>
                </a:lnTo>
                <a:lnTo>
                  <a:pt x="842" y="26"/>
                </a:lnTo>
                <a:lnTo>
                  <a:pt x="803" y="52"/>
                </a:lnTo>
                <a:lnTo>
                  <a:pt x="811" y="47"/>
                </a:lnTo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2963" name="Group 19"/>
          <p:cNvGrpSpPr>
            <a:grpSpLocks/>
          </p:cNvGrpSpPr>
          <p:nvPr/>
        </p:nvGrpSpPr>
        <p:grpSpPr bwMode="auto">
          <a:xfrm>
            <a:off x="4951413" y="2438400"/>
            <a:ext cx="779462" cy="617538"/>
            <a:chOff x="3119" y="1536"/>
            <a:chExt cx="491" cy="389"/>
          </a:xfrm>
        </p:grpSpPr>
        <p:sp>
          <p:nvSpPr>
            <p:cNvPr id="82964" name="Oval 20"/>
            <p:cNvSpPr>
              <a:spLocks noChangeArrowheads="1"/>
            </p:cNvSpPr>
            <p:nvPr/>
          </p:nvSpPr>
          <p:spPr bwMode="auto">
            <a:xfrm>
              <a:off x="3182" y="1536"/>
              <a:ext cx="399" cy="3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965" name="Rectangle 21"/>
            <p:cNvSpPr>
              <a:spLocks noChangeArrowheads="1"/>
            </p:cNvSpPr>
            <p:nvPr/>
          </p:nvSpPr>
          <p:spPr bwMode="auto">
            <a:xfrm>
              <a:off x="3119" y="1554"/>
              <a:ext cx="49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550" tIns="41275" rIns="82550" bIns="41275">
              <a:spAutoFit/>
            </a:bodyPr>
            <a:lstStyle/>
            <a:p>
              <a:pPr defTabSz="617538" eaLnBrk="0" hangingPunct="0"/>
              <a:r>
                <a:rPr lang="en-GB" sz="29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L/C</a:t>
              </a:r>
            </a:p>
          </p:txBody>
        </p:sp>
      </p:grpSp>
      <p:grpSp>
        <p:nvGrpSpPr>
          <p:cNvPr id="82966" name="Group 22"/>
          <p:cNvGrpSpPr>
            <a:grpSpLocks/>
          </p:cNvGrpSpPr>
          <p:nvPr/>
        </p:nvGrpSpPr>
        <p:grpSpPr bwMode="auto">
          <a:xfrm>
            <a:off x="4435475" y="2235200"/>
            <a:ext cx="515938" cy="1262063"/>
            <a:chOff x="4734" y="3178"/>
            <a:chExt cx="325" cy="795"/>
          </a:xfrm>
        </p:grpSpPr>
        <p:sp>
          <p:nvSpPr>
            <p:cNvPr id="82967" name="Oval 23"/>
            <p:cNvSpPr>
              <a:spLocks noChangeArrowheads="1"/>
            </p:cNvSpPr>
            <p:nvPr/>
          </p:nvSpPr>
          <p:spPr bwMode="auto">
            <a:xfrm>
              <a:off x="4835" y="3178"/>
              <a:ext cx="147" cy="14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82968" name="Group 24"/>
            <p:cNvGrpSpPr>
              <a:grpSpLocks/>
            </p:cNvGrpSpPr>
            <p:nvPr/>
          </p:nvGrpSpPr>
          <p:grpSpPr bwMode="auto">
            <a:xfrm>
              <a:off x="4734" y="3327"/>
              <a:ext cx="325" cy="646"/>
              <a:chOff x="4224" y="2590"/>
              <a:chExt cx="325" cy="646"/>
            </a:xfrm>
          </p:grpSpPr>
          <p:sp>
            <p:nvSpPr>
              <p:cNvPr id="82969" name="Line 25"/>
              <p:cNvSpPr>
                <a:spLocks noChangeShapeType="1"/>
              </p:cNvSpPr>
              <p:nvPr/>
            </p:nvSpPr>
            <p:spPr bwMode="auto">
              <a:xfrm>
                <a:off x="4381" y="2590"/>
                <a:ext cx="0" cy="4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2970" name="Line 26"/>
              <p:cNvSpPr>
                <a:spLocks noChangeShapeType="1"/>
              </p:cNvSpPr>
              <p:nvPr/>
            </p:nvSpPr>
            <p:spPr bwMode="auto">
              <a:xfrm flipV="1">
                <a:off x="4296" y="3058"/>
                <a:ext cx="77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2971" name="Line 27"/>
              <p:cNvSpPr>
                <a:spLocks noChangeShapeType="1"/>
              </p:cNvSpPr>
              <p:nvPr/>
            </p:nvSpPr>
            <p:spPr bwMode="auto">
              <a:xfrm flipH="1" flipV="1">
                <a:off x="4380" y="3062"/>
                <a:ext cx="92" cy="1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2972" name="Rectangle 28"/>
              <p:cNvSpPr>
                <a:spLocks noChangeArrowheads="1"/>
              </p:cNvSpPr>
              <p:nvPr/>
            </p:nvSpPr>
            <p:spPr bwMode="auto">
              <a:xfrm>
                <a:off x="4224" y="2631"/>
                <a:ext cx="325" cy="27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2973" name="Rectangle 29"/>
              <p:cNvSpPr>
                <a:spLocks noChangeArrowheads="1"/>
              </p:cNvSpPr>
              <p:nvPr/>
            </p:nvSpPr>
            <p:spPr bwMode="auto">
              <a:xfrm>
                <a:off x="4272" y="2704"/>
                <a:ext cx="234" cy="1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8738" tIns="28575" rIns="58738" bIns="28575">
                <a:spAutoFit/>
              </a:bodyPr>
              <a:lstStyle/>
              <a:p>
                <a:pPr defTabSz="303213" eaLnBrk="0" hangingPunct="0"/>
                <a:r>
                  <a:rPr lang="en-GB" sz="1500" b="1">
                    <a:latin typeface="Times New Roman" pitchFamily="18" charset="0"/>
                  </a:rPr>
                  <a:t>LT</a:t>
                </a:r>
              </a:p>
            </p:txBody>
          </p:sp>
        </p:grpSp>
      </p:grpSp>
      <p:grpSp>
        <p:nvGrpSpPr>
          <p:cNvPr id="82974" name="Group 30"/>
          <p:cNvGrpSpPr>
            <a:grpSpLocks/>
          </p:cNvGrpSpPr>
          <p:nvPr/>
        </p:nvGrpSpPr>
        <p:grpSpPr bwMode="auto">
          <a:xfrm>
            <a:off x="5670550" y="1433513"/>
            <a:ext cx="515938" cy="1249362"/>
            <a:chOff x="4815" y="1329"/>
            <a:chExt cx="325" cy="787"/>
          </a:xfrm>
        </p:grpSpPr>
        <p:sp>
          <p:nvSpPr>
            <p:cNvPr id="82975" name="Line 31"/>
            <p:cNvSpPr>
              <a:spLocks noChangeShapeType="1"/>
            </p:cNvSpPr>
            <p:nvPr/>
          </p:nvSpPr>
          <p:spPr bwMode="auto">
            <a:xfrm>
              <a:off x="4992" y="1488"/>
              <a:ext cx="0" cy="4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976" name="Line 32"/>
            <p:cNvSpPr>
              <a:spLocks noChangeShapeType="1"/>
            </p:cNvSpPr>
            <p:nvPr/>
          </p:nvSpPr>
          <p:spPr bwMode="auto">
            <a:xfrm flipV="1">
              <a:off x="4912" y="1940"/>
              <a:ext cx="77" cy="1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977" name="Oval 33"/>
            <p:cNvSpPr>
              <a:spLocks noChangeArrowheads="1"/>
            </p:cNvSpPr>
            <p:nvPr/>
          </p:nvSpPr>
          <p:spPr bwMode="auto">
            <a:xfrm>
              <a:off x="4912" y="1329"/>
              <a:ext cx="147" cy="14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978" name="Line 34"/>
            <p:cNvSpPr>
              <a:spLocks noChangeShapeType="1"/>
            </p:cNvSpPr>
            <p:nvPr/>
          </p:nvSpPr>
          <p:spPr bwMode="auto">
            <a:xfrm flipH="1" flipV="1">
              <a:off x="4996" y="1942"/>
              <a:ext cx="92" cy="1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979" name="Rectangle 35"/>
            <p:cNvSpPr>
              <a:spLocks noChangeArrowheads="1"/>
            </p:cNvSpPr>
            <p:nvPr/>
          </p:nvSpPr>
          <p:spPr bwMode="auto">
            <a:xfrm>
              <a:off x="4815" y="1536"/>
              <a:ext cx="325" cy="27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980" name="Rectangle 36"/>
            <p:cNvSpPr>
              <a:spLocks noChangeArrowheads="1"/>
            </p:cNvSpPr>
            <p:nvPr/>
          </p:nvSpPr>
          <p:spPr bwMode="auto">
            <a:xfrm>
              <a:off x="4867" y="1569"/>
              <a:ext cx="221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8738" tIns="28575" rIns="58738" bIns="28575">
              <a:spAutoFit/>
            </a:bodyPr>
            <a:lstStyle/>
            <a:p>
              <a:pPr defTabSz="303213" eaLnBrk="0" hangingPunct="0"/>
              <a:r>
                <a:rPr lang="en-GB" sz="1500" b="1">
                  <a:latin typeface="Times New Roman" pitchFamily="18" charset="0"/>
                </a:rPr>
                <a:t>ST</a:t>
              </a:r>
            </a:p>
          </p:txBody>
        </p:sp>
      </p:grpSp>
      <p:sp>
        <p:nvSpPr>
          <p:cNvPr id="82981" name="Freeform 37"/>
          <p:cNvSpPr>
            <a:spLocks/>
          </p:cNvSpPr>
          <p:nvPr/>
        </p:nvSpPr>
        <p:spPr bwMode="auto">
          <a:xfrm>
            <a:off x="3333750" y="3276600"/>
            <a:ext cx="2336800" cy="2554288"/>
          </a:xfrm>
          <a:custGeom>
            <a:avLst/>
            <a:gdLst>
              <a:gd name="T0" fmla="*/ 158 w 1594"/>
              <a:gd name="T1" fmla="*/ 171 h 1752"/>
              <a:gd name="T2" fmla="*/ 52 w 1594"/>
              <a:gd name="T3" fmla="*/ 250 h 1752"/>
              <a:gd name="T4" fmla="*/ 26 w 1594"/>
              <a:gd name="T5" fmla="*/ 329 h 1752"/>
              <a:gd name="T6" fmla="*/ 26 w 1594"/>
              <a:gd name="T7" fmla="*/ 409 h 1752"/>
              <a:gd name="T8" fmla="*/ 39 w 1594"/>
              <a:gd name="T9" fmla="*/ 500 h 1752"/>
              <a:gd name="T10" fmla="*/ 66 w 1594"/>
              <a:gd name="T11" fmla="*/ 606 h 1752"/>
              <a:gd name="T12" fmla="*/ 118 w 1594"/>
              <a:gd name="T13" fmla="*/ 685 h 1752"/>
              <a:gd name="T14" fmla="*/ 131 w 1594"/>
              <a:gd name="T15" fmla="*/ 764 h 1752"/>
              <a:gd name="T16" fmla="*/ 105 w 1594"/>
              <a:gd name="T17" fmla="*/ 856 h 1752"/>
              <a:gd name="T18" fmla="*/ 52 w 1594"/>
              <a:gd name="T19" fmla="*/ 935 h 1752"/>
              <a:gd name="T20" fmla="*/ 0 w 1594"/>
              <a:gd name="T21" fmla="*/ 1014 h 1752"/>
              <a:gd name="T22" fmla="*/ 0 w 1594"/>
              <a:gd name="T23" fmla="*/ 1093 h 1752"/>
              <a:gd name="T24" fmla="*/ 26 w 1594"/>
              <a:gd name="T25" fmla="*/ 1185 h 1752"/>
              <a:gd name="T26" fmla="*/ 78 w 1594"/>
              <a:gd name="T27" fmla="*/ 1264 h 1752"/>
              <a:gd name="T28" fmla="*/ 158 w 1594"/>
              <a:gd name="T29" fmla="*/ 1330 h 1752"/>
              <a:gd name="T30" fmla="*/ 237 w 1594"/>
              <a:gd name="T31" fmla="*/ 1382 h 1752"/>
              <a:gd name="T32" fmla="*/ 329 w 1594"/>
              <a:gd name="T33" fmla="*/ 1475 h 1752"/>
              <a:gd name="T34" fmla="*/ 395 w 1594"/>
              <a:gd name="T35" fmla="*/ 1554 h 1752"/>
              <a:gd name="T36" fmla="*/ 473 w 1594"/>
              <a:gd name="T37" fmla="*/ 1646 h 1752"/>
              <a:gd name="T38" fmla="*/ 553 w 1594"/>
              <a:gd name="T39" fmla="*/ 1711 h 1752"/>
              <a:gd name="T40" fmla="*/ 658 w 1594"/>
              <a:gd name="T41" fmla="*/ 1751 h 1752"/>
              <a:gd name="T42" fmla="*/ 763 w 1594"/>
              <a:gd name="T43" fmla="*/ 1751 h 1752"/>
              <a:gd name="T44" fmla="*/ 856 w 1594"/>
              <a:gd name="T45" fmla="*/ 1738 h 1752"/>
              <a:gd name="T46" fmla="*/ 935 w 1594"/>
              <a:gd name="T47" fmla="*/ 1699 h 1752"/>
              <a:gd name="T48" fmla="*/ 1027 w 1594"/>
              <a:gd name="T49" fmla="*/ 1646 h 1752"/>
              <a:gd name="T50" fmla="*/ 1106 w 1594"/>
              <a:gd name="T51" fmla="*/ 1567 h 1752"/>
              <a:gd name="T52" fmla="*/ 1158 w 1594"/>
              <a:gd name="T53" fmla="*/ 1475 h 1752"/>
              <a:gd name="T54" fmla="*/ 1238 w 1594"/>
              <a:gd name="T55" fmla="*/ 1356 h 1752"/>
              <a:gd name="T56" fmla="*/ 1330 w 1594"/>
              <a:gd name="T57" fmla="*/ 1290 h 1752"/>
              <a:gd name="T58" fmla="*/ 1436 w 1594"/>
              <a:gd name="T59" fmla="*/ 1225 h 1752"/>
              <a:gd name="T60" fmla="*/ 1527 w 1594"/>
              <a:gd name="T61" fmla="*/ 1159 h 1752"/>
              <a:gd name="T62" fmla="*/ 1580 w 1594"/>
              <a:gd name="T63" fmla="*/ 1066 h 1752"/>
              <a:gd name="T64" fmla="*/ 1593 w 1594"/>
              <a:gd name="T65" fmla="*/ 974 h 1752"/>
              <a:gd name="T66" fmla="*/ 1567 w 1594"/>
              <a:gd name="T67" fmla="*/ 895 h 1752"/>
              <a:gd name="T68" fmla="*/ 1527 w 1594"/>
              <a:gd name="T69" fmla="*/ 816 h 1752"/>
              <a:gd name="T70" fmla="*/ 1448 w 1594"/>
              <a:gd name="T71" fmla="*/ 750 h 1752"/>
              <a:gd name="T72" fmla="*/ 1409 w 1594"/>
              <a:gd name="T73" fmla="*/ 671 h 1752"/>
              <a:gd name="T74" fmla="*/ 1409 w 1594"/>
              <a:gd name="T75" fmla="*/ 592 h 1752"/>
              <a:gd name="T76" fmla="*/ 1422 w 1594"/>
              <a:gd name="T77" fmla="*/ 500 h 1752"/>
              <a:gd name="T78" fmla="*/ 1436 w 1594"/>
              <a:gd name="T79" fmla="*/ 421 h 1752"/>
              <a:gd name="T80" fmla="*/ 1422 w 1594"/>
              <a:gd name="T81" fmla="*/ 342 h 1752"/>
              <a:gd name="T82" fmla="*/ 1396 w 1594"/>
              <a:gd name="T83" fmla="*/ 250 h 1752"/>
              <a:gd name="T84" fmla="*/ 1343 w 1594"/>
              <a:gd name="T85" fmla="*/ 171 h 1752"/>
              <a:gd name="T86" fmla="*/ 1277 w 1594"/>
              <a:gd name="T87" fmla="*/ 105 h 1752"/>
              <a:gd name="T88" fmla="*/ 1198 w 1594"/>
              <a:gd name="T89" fmla="*/ 66 h 1752"/>
              <a:gd name="T90" fmla="*/ 1119 w 1594"/>
              <a:gd name="T91" fmla="*/ 26 h 1752"/>
              <a:gd name="T92" fmla="*/ 1013 w 1594"/>
              <a:gd name="T93" fmla="*/ 0 h 1752"/>
              <a:gd name="T94" fmla="*/ 922 w 1594"/>
              <a:gd name="T95" fmla="*/ 0 h 1752"/>
              <a:gd name="T96" fmla="*/ 842 w 1594"/>
              <a:gd name="T97" fmla="*/ 26 h 1752"/>
              <a:gd name="T98" fmla="*/ 811 w 1594"/>
              <a:gd name="T99" fmla="*/ 47 h 1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94" h="1752">
                <a:moveTo>
                  <a:pt x="811" y="47"/>
                </a:moveTo>
                <a:lnTo>
                  <a:pt x="158" y="171"/>
                </a:lnTo>
                <a:lnTo>
                  <a:pt x="92" y="224"/>
                </a:lnTo>
                <a:lnTo>
                  <a:pt x="52" y="250"/>
                </a:lnTo>
                <a:lnTo>
                  <a:pt x="39" y="290"/>
                </a:lnTo>
                <a:lnTo>
                  <a:pt x="26" y="329"/>
                </a:lnTo>
                <a:lnTo>
                  <a:pt x="26" y="369"/>
                </a:lnTo>
                <a:lnTo>
                  <a:pt x="26" y="409"/>
                </a:lnTo>
                <a:lnTo>
                  <a:pt x="26" y="461"/>
                </a:lnTo>
                <a:lnTo>
                  <a:pt x="39" y="500"/>
                </a:lnTo>
                <a:lnTo>
                  <a:pt x="52" y="553"/>
                </a:lnTo>
                <a:lnTo>
                  <a:pt x="66" y="606"/>
                </a:lnTo>
                <a:lnTo>
                  <a:pt x="105" y="645"/>
                </a:lnTo>
                <a:lnTo>
                  <a:pt x="118" y="685"/>
                </a:lnTo>
                <a:lnTo>
                  <a:pt x="131" y="724"/>
                </a:lnTo>
                <a:lnTo>
                  <a:pt x="131" y="764"/>
                </a:lnTo>
                <a:lnTo>
                  <a:pt x="131" y="804"/>
                </a:lnTo>
                <a:lnTo>
                  <a:pt x="105" y="856"/>
                </a:lnTo>
                <a:lnTo>
                  <a:pt x="78" y="895"/>
                </a:lnTo>
                <a:lnTo>
                  <a:pt x="52" y="935"/>
                </a:lnTo>
                <a:lnTo>
                  <a:pt x="39" y="974"/>
                </a:lnTo>
                <a:lnTo>
                  <a:pt x="0" y="1014"/>
                </a:lnTo>
                <a:lnTo>
                  <a:pt x="0" y="1054"/>
                </a:lnTo>
                <a:lnTo>
                  <a:pt x="0" y="1093"/>
                </a:lnTo>
                <a:lnTo>
                  <a:pt x="13" y="1145"/>
                </a:lnTo>
                <a:lnTo>
                  <a:pt x="26" y="1185"/>
                </a:lnTo>
                <a:lnTo>
                  <a:pt x="52" y="1225"/>
                </a:lnTo>
                <a:lnTo>
                  <a:pt x="78" y="1264"/>
                </a:lnTo>
                <a:lnTo>
                  <a:pt x="118" y="1290"/>
                </a:lnTo>
                <a:lnTo>
                  <a:pt x="158" y="1330"/>
                </a:lnTo>
                <a:lnTo>
                  <a:pt x="197" y="1356"/>
                </a:lnTo>
                <a:lnTo>
                  <a:pt x="237" y="1382"/>
                </a:lnTo>
                <a:lnTo>
                  <a:pt x="289" y="1422"/>
                </a:lnTo>
                <a:lnTo>
                  <a:pt x="329" y="1475"/>
                </a:lnTo>
                <a:lnTo>
                  <a:pt x="368" y="1501"/>
                </a:lnTo>
                <a:lnTo>
                  <a:pt x="395" y="1554"/>
                </a:lnTo>
                <a:lnTo>
                  <a:pt x="434" y="1606"/>
                </a:lnTo>
                <a:lnTo>
                  <a:pt x="473" y="1646"/>
                </a:lnTo>
                <a:lnTo>
                  <a:pt x="513" y="1685"/>
                </a:lnTo>
                <a:lnTo>
                  <a:pt x="553" y="1711"/>
                </a:lnTo>
                <a:lnTo>
                  <a:pt x="606" y="1738"/>
                </a:lnTo>
                <a:lnTo>
                  <a:pt x="658" y="1751"/>
                </a:lnTo>
                <a:lnTo>
                  <a:pt x="711" y="1751"/>
                </a:lnTo>
                <a:lnTo>
                  <a:pt x="763" y="1751"/>
                </a:lnTo>
                <a:lnTo>
                  <a:pt x="816" y="1751"/>
                </a:lnTo>
                <a:lnTo>
                  <a:pt x="856" y="1738"/>
                </a:lnTo>
                <a:lnTo>
                  <a:pt x="896" y="1725"/>
                </a:lnTo>
                <a:lnTo>
                  <a:pt x="935" y="1699"/>
                </a:lnTo>
                <a:lnTo>
                  <a:pt x="987" y="1659"/>
                </a:lnTo>
                <a:lnTo>
                  <a:pt x="1027" y="1646"/>
                </a:lnTo>
                <a:lnTo>
                  <a:pt x="1053" y="1606"/>
                </a:lnTo>
                <a:lnTo>
                  <a:pt x="1106" y="1567"/>
                </a:lnTo>
                <a:lnTo>
                  <a:pt x="1132" y="1527"/>
                </a:lnTo>
                <a:lnTo>
                  <a:pt x="1158" y="1475"/>
                </a:lnTo>
                <a:lnTo>
                  <a:pt x="1211" y="1396"/>
                </a:lnTo>
                <a:lnTo>
                  <a:pt x="1238" y="1356"/>
                </a:lnTo>
                <a:lnTo>
                  <a:pt x="1277" y="1330"/>
                </a:lnTo>
                <a:lnTo>
                  <a:pt x="1330" y="1290"/>
                </a:lnTo>
                <a:lnTo>
                  <a:pt x="1396" y="1264"/>
                </a:lnTo>
                <a:lnTo>
                  <a:pt x="1436" y="1225"/>
                </a:lnTo>
                <a:lnTo>
                  <a:pt x="1488" y="1185"/>
                </a:lnTo>
                <a:lnTo>
                  <a:pt x="1527" y="1159"/>
                </a:lnTo>
                <a:lnTo>
                  <a:pt x="1553" y="1119"/>
                </a:lnTo>
                <a:lnTo>
                  <a:pt x="1580" y="1066"/>
                </a:lnTo>
                <a:lnTo>
                  <a:pt x="1593" y="1027"/>
                </a:lnTo>
                <a:lnTo>
                  <a:pt x="1593" y="974"/>
                </a:lnTo>
                <a:lnTo>
                  <a:pt x="1580" y="935"/>
                </a:lnTo>
                <a:lnTo>
                  <a:pt x="1567" y="895"/>
                </a:lnTo>
                <a:lnTo>
                  <a:pt x="1541" y="856"/>
                </a:lnTo>
                <a:lnTo>
                  <a:pt x="1527" y="816"/>
                </a:lnTo>
                <a:lnTo>
                  <a:pt x="1488" y="790"/>
                </a:lnTo>
                <a:lnTo>
                  <a:pt x="1448" y="750"/>
                </a:lnTo>
                <a:lnTo>
                  <a:pt x="1422" y="711"/>
                </a:lnTo>
                <a:lnTo>
                  <a:pt x="1409" y="671"/>
                </a:lnTo>
                <a:lnTo>
                  <a:pt x="1409" y="632"/>
                </a:lnTo>
                <a:lnTo>
                  <a:pt x="1409" y="592"/>
                </a:lnTo>
                <a:lnTo>
                  <a:pt x="1422" y="540"/>
                </a:lnTo>
                <a:lnTo>
                  <a:pt x="1422" y="500"/>
                </a:lnTo>
                <a:lnTo>
                  <a:pt x="1422" y="461"/>
                </a:lnTo>
                <a:lnTo>
                  <a:pt x="1436" y="421"/>
                </a:lnTo>
                <a:lnTo>
                  <a:pt x="1436" y="382"/>
                </a:lnTo>
                <a:lnTo>
                  <a:pt x="1422" y="342"/>
                </a:lnTo>
                <a:lnTo>
                  <a:pt x="1422" y="302"/>
                </a:lnTo>
                <a:lnTo>
                  <a:pt x="1396" y="250"/>
                </a:lnTo>
                <a:lnTo>
                  <a:pt x="1369" y="211"/>
                </a:lnTo>
                <a:lnTo>
                  <a:pt x="1343" y="171"/>
                </a:lnTo>
                <a:lnTo>
                  <a:pt x="1317" y="131"/>
                </a:lnTo>
                <a:lnTo>
                  <a:pt x="1277" y="105"/>
                </a:lnTo>
                <a:lnTo>
                  <a:pt x="1238" y="79"/>
                </a:lnTo>
                <a:lnTo>
                  <a:pt x="1198" y="66"/>
                </a:lnTo>
                <a:lnTo>
                  <a:pt x="1158" y="52"/>
                </a:lnTo>
                <a:lnTo>
                  <a:pt x="1119" y="26"/>
                </a:lnTo>
                <a:lnTo>
                  <a:pt x="1053" y="0"/>
                </a:lnTo>
                <a:lnTo>
                  <a:pt x="1013" y="0"/>
                </a:lnTo>
                <a:lnTo>
                  <a:pt x="974" y="0"/>
                </a:lnTo>
                <a:lnTo>
                  <a:pt x="922" y="0"/>
                </a:lnTo>
                <a:lnTo>
                  <a:pt x="882" y="0"/>
                </a:lnTo>
                <a:lnTo>
                  <a:pt x="842" y="26"/>
                </a:lnTo>
                <a:lnTo>
                  <a:pt x="803" y="52"/>
                </a:lnTo>
                <a:lnTo>
                  <a:pt x="811" y="47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2982" name="Group 38"/>
          <p:cNvGrpSpPr>
            <a:grpSpLocks/>
          </p:cNvGrpSpPr>
          <p:nvPr/>
        </p:nvGrpSpPr>
        <p:grpSpPr bwMode="auto">
          <a:xfrm>
            <a:off x="3694113" y="3779838"/>
            <a:ext cx="514350" cy="1281112"/>
            <a:chOff x="2300" y="2496"/>
            <a:chExt cx="324" cy="807"/>
          </a:xfrm>
        </p:grpSpPr>
        <p:sp>
          <p:nvSpPr>
            <p:cNvPr id="82983" name="Oval 39"/>
            <p:cNvSpPr>
              <a:spLocks noChangeArrowheads="1"/>
            </p:cNvSpPr>
            <p:nvPr/>
          </p:nvSpPr>
          <p:spPr bwMode="auto">
            <a:xfrm>
              <a:off x="2400" y="2496"/>
              <a:ext cx="147" cy="14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984" name="Line 40"/>
            <p:cNvSpPr>
              <a:spLocks noChangeShapeType="1"/>
            </p:cNvSpPr>
            <p:nvPr/>
          </p:nvSpPr>
          <p:spPr bwMode="auto">
            <a:xfrm>
              <a:off x="2457" y="2657"/>
              <a:ext cx="0" cy="4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985" name="Line 41"/>
            <p:cNvSpPr>
              <a:spLocks noChangeShapeType="1"/>
            </p:cNvSpPr>
            <p:nvPr/>
          </p:nvSpPr>
          <p:spPr bwMode="auto">
            <a:xfrm flipV="1">
              <a:off x="2372" y="3125"/>
              <a:ext cx="77" cy="1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986" name="Line 42"/>
            <p:cNvSpPr>
              <a:spLocks noChangeShapeType="1"/>
            </p:cNvSpPr>
            <p:nvPr/>
          </p:nvSpPr>
          <p:spPr bwMode="auto">
            <a:xfrm flipH="1" flipV="1">
              <a:off x="2456" y="3129"/>
              <a:ext cx="92" cy="1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987" name="Rectangle 43"/>
            <p:cNvSpPr>
              <a:spLocks noChangeArrowheads="1"/>
            </p:cNvSpPr>
            <p:nvPr/>
          </p:nvSpPr>
          <p:spPr bwMode="auto">
            <a:xfrm>
              <a:off x="2300" y="2698"/>
              <a:ext cx="324" cy="27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988" name="Rectangle 44"/>
            <p:cNvSpPr>
              <a:spLocks noChangeArrowheads="1"/>
            </p:cNvSpPr>
            <p:nvPr/>
          </p:nvSpPr>
          <p:spPr bwMode="auto">
            <a:xfrm>
              <a:off x="2347" y="2771"/>
              <a:ext cx="221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8738" tIns="28575" rIns="58738" bIns="28575">
              <a:spAutoFit/>
            </a:bodyPr>
            <a:lstStyle/>
            <a:p>
              <a:pPr defTabSz="303213" eaLnBrk="0" hangingPunct="0"/>
              <a:r>
                <a:rPr lang="en-GB" sz="1500" b="1">
                  <a:latin typeface="Times New Roman" pitchFamily="18" charset="0"/>
                </a:rPr>
                <a:t>ST</a:t>
              </a:r>
            </a:p>
          </p:txBody>
        </p:sp>
      </p:grpSp>
      <p:grpSp>
        <p:nvGrpSpPr>
          <p:cNvPr id="82989" name="Group 45"/>
          <p:cNvGrpSpPr>
            <a:grpSpLocks/>
          </p:cNvGrpSpPr>
          <p:nvPr/>
        </p:nvGrpSpPr>
        <p:grpSpPr bwMode="auto">
          <a:xfrm>
            <a:off x="4292600" y="4214813"/>
            <a:ext cx="758825" cy="617537"/>
            <a:chOff x="4692" y="2799"/>
            <a:chExt cx="478" cy="389"/>
          </a:xfrm>
        </p:grpSpPr>
        <p:sp>
          <p:nvSpPr>
            <p:cNvPr id="82990" name="Oval 46"/>
            <p:cNvSpPr>
              <a:spLocks noChangeArrowheads="1"/>
            </p:cNvSpPr>
            <p:nvPr/>
          </p:nvSpPr>
          <p:spPr bwMode="auto">
            <a:xfrm>
              <a:off x="4741" y="2799"/>
              <a:ext cx="399" cy="3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991" name="Rectangle 47"/>
            <p:cNvSpPr>
              <a:spLocks noChangeArrowheads="1"/>
            </p:cNvSpPr>
            <p:nvPr/>
          </p:nvSpPr>
          <p:spPr bwMode="auto">
            <a:xfrm>
              <a:off x="4692" y="2799"/>
              <a:ext cx="47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2550" tIns="41275" rIns="82550" bIns="41275">
              <a:spAutoFit/>
            </a:bodyPr>
            <a:lstStyle/>
            <a:p>
              <a:pPr defTabSz="617538" eaLnBrk="0" hangingPunct="0"/>
              <a:r>
                <a:rPr lang="en-GB" sz="29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C/P</a:t>
              </a:r>
            </a:p>
          </p:txBody>
        </p:sp>
      </p:grpSp>
      <p:sp>
        <p:nvSpPr>
          <p:cNvPr id="82992" name="Rectangle 48"/>
          <p:cNvSpPr>
            <a:spLocks noChangeArrowheads="1"/>
          </p:cNvSpPr>
          <p:nvPr/>
        </p:nvSpPr>
        <p:spPr bwMode="auto">
          <a:xfrm>
            <a:off x="984250" y="381000"/>
            <a:ext cx="7175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defTabSz="762000"/>
            <a:r>
              <a:rPr 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Teaching Experience</a:t>
            </a:r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1608137" y="5446713"/>
            <a:ext cx="58832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762000" eaLnBrk="0" hangingPunct="0"/>
            <a: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CLIL (Content and Language Integrated Learning)/</a:t>
            </a:r>
            <a:br>
              <a:rPr lang="en-GB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en-GB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9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2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2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8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  <p:bldP spid="82959" grpId="0" autoUpdateAnimBg="0"/>
      <p:bldP spid="82960" grpId="0" autoUpdateAnimBg="0"/>
      <p:bldP spid="82962" grpId="0" animBg="1"/>
      <p:bldP spid="82981" grpId="0" animBg="1"/>
      <p:bldP spid="82992" grpId="0" autoUpdateAnimBg="0"/>
      <p:bldP spid="8296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95" name="Group 3"/>
          <p:cNvGrpSpPr>
            <a:grpSpLocks/>
          </p:cNvGrpSpPr>
          <p:nvPr/>
        </p:nvGrpSpPr>
        <p:grpSpPr bwMode="auto">
          <a:xfrm>
            <a:off x="614363" y="3111500"/>
            <a:ext cx="1957387" cy="3013075"/>
            <a:chOff x="387" y="1672"/>
            <a:chExt cx="1233" cy="1898"/>
          </a:xfrm>
        </p:grpSpPr>
        <p:sp>
          <p:nvSpPr>
            <p:cNvPr id="161796" name="Rectangle 4"/>
            <p:cNvSpPr>
              <a:spLocks noChangeArrowheads="1"/>
            </p:cNvSpPr>
            <p:nvPr/>
          </p:nvSpPr>
          <p:spPr bwMode="auto">
            <a:xfrm>
              <a:off x="524" y="1672"/>
              <a:ext cx="1012" cy="150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1797" name="Rectangle 5"/>
            <p:cNvSpPr>
              <a:spLocks noChangeArrowheads="1"/>
            </p:cNvSpPr>
            <p:nvPr/>
          </p:nvSpPr>
          <p:spPr bwMode="auto">
            <a:xfrm>
              <a:off x="415" y="3168"/>
              <a:ext cx="1205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defTabSz="762000" eaLnBrk="0" hangingPunct="0"/>
              <a:r>
                <a:rPr lang="en-GB" b="1" dirty="0">
                  <a:solidFill>
                    <a:srgbClr val="000000"/>
                  </a:solidFill>
                  <a:latin typeface="Times New Roman" pitchFamily="18" charset="0"/>
                </a:rPr>
                <a:t>‘normal’ ML teaching</a:t>
              </a:r>
            </a:p>
          </p:txBody>
        </p:sp>
        <p:sp>
          <p:nvSpPr>
            <p:cNvPr id="161798" name="Oval 6"/>
            <p:cNvSpPr>
              <a:spLocks noChangeArrowheads="1"/>
            </p:cNvSpPr>
            <p:nvPr/>
          </p:nvSpPr>
          <p:spPr bwMode="auto">
            <a:xfrm>
              <a:off x="831" y="2232"/>
              <a:ext cx="442" cy="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1799" name="Rectangle 7"/>
            <p:cNvSpPr>
              <a:spLocks noChangeArrowheads="1"/>
            </p:cNvSpPr>
            <p:nvPr/>
          </p:nvSpPr>
          <p:spPr bwMode="auto">
            <a:xfrm>
              <a:off x="936" y="2296"/>
              <a:ext cx="285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32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L</a:t>
              </a:r>
            </a:p>
          </p:txBody>
        </p:sp>
        <p:grpSp>
          <p:nvGrpSpPr>
            <p:cNvPr id="161800" name="Group 8"/>
            <p:cNvGrpSpPr>
              <a:grpSpLocks/>
            </p:cNvGrpSpPr>
            <p:nvPr/>
          </p:nvGrpSpPr>
          <p:grpSpPr bwMode="auto">
            <a:xfrm>
              <a:off x="387" y="2019"/>
              <a:ext cx="361" cy="866"/>
              <a:chOff x="419" y="2019"/>
              <a:chExt cx="392" cy="866"/>
            </a:xfrm>
          </p:grpSpPr>
          <p:sp>
            <p:nvSpPr>
              <p:cNvPr id="161801" name="Oval 9"/>
              <p:cNvSpPr>
                <a:spLocks noChangeArrowheads="1"/>
              </p:cNvSpPr>
              <p:nvPr/>
            </p:nvSpPr>
            <p:spPr bwMode="auto">
              <a:xfrm>
                <a:off x="522" y="2019"/>
                <a:ext cx="177" cy="16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802" name="Line 10"/>
              <p:cNvSpPr>
                <a:spLocks noChangeShapeType="1"/>
              </p:cNvSpPr>
              <p:nvPr/>
            </p:nvSpPr>
            <p:spPr bwMode="auto">
              <a:xfrm>
                <a:off x="610" y="2205"/>
                <a:ext cx="0" cy="50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803" name="Line 11"/>
              <p:cNvSpPr>
                <a:spLocks noChangeShapeType="1"/>
              </p:cNvSpPr>
              <p:nvPr/>
            </p:nvSpPr>
            <p:spPr bwMode="auto">
              <a:xfrm flipV="1">
                <a:off x="512" y="2689"/>
                <a:ext cx="94" cy="1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804" name="Line 12"/>
              <p:cNvSpPr>
                <a:spLocks noChangeShapeType="1"/>
              </p:cNvSpPr>
              <p:nvPr/>
            </p:nvSpPr>
            <p:spPr bwMode="auto">
              <a:xfrm flipH="1" flipV="1">
                <a:off x="603" y="2693"/>
                <a:ext cx="11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805" name="Rectangle 13"/>
              <p:cNvSpPr>
                <a:spLocks noChangeArrowheads="1"/>
              </p:cNvSpPr>
              <p:nvPr/>
            </p:nvSpPr>
            <p:spPr bwMode="auto">
              <a:xfrm>
                <a:off x="419" y="2255"/>
                <a:ext cx="392" cy="31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806" name="Rectangle 14"/>
              <p:cNvSpPr>
                <a:spLocks noChangeArrowheads="1"/>
              </p:cNvSpPr>
              <p:nvPr/>
            </p:nvSpPr>
            <p:spPr bwMode="auto">
              <a:xfrm>
                <a:off x="454" y="2320"/>
                <a:ext cx="286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5088" tIns="31750" rIns="65088" bIns="31750">
                <a:spAutoFit/>
              </a:bodyPr>
              <a:lstStyle/>
              <a:p>
                <a:pPr defTabSz="373063" eaLnBrk="0" hangingPunct="0"/>
                <a:r>
                  <a:rPr lang="en-GB" sz="1700" b="1">
                    <a:latin typeface="Times New Roman" pitchFamily="18" charset="0"/>
                  </a:rPr>
                  <a:t>LT</a:t>
                </a:r>
              </a:p>
            </p:txBody>
          </p:sp>
        </p:grpSp>
      </p:grpSp>
      <p:grpSp>
        <p:nvGrpSpPr>
          <p:cNvPr id="161807" name="Group 15"/>
          <p:cNvGrpSpPr>
            <a:grpSpLocks/>
          </p:cNvGrpSpPr>
          <p:nvPr/>
        </p:nvGrpSpPr>
        <p:grpSpPr bwMode="auto">
          <a:xfrm>
            <a:off x="2573338" y="3130550"/>
            <a:ext cx="2679700" cy="3003550"/>
            <a:chOff x="1621" y="1972"/>
            <a:chExt cx="1688" cy="1892"/>
          </a:xfrm>
        </p:grpSpPr>
        <p:sp>
          <p:nvSpPr>
            <p:cNvPr id="161808" name="Rectangle 16"/>
            <p:cNvSpPr>
              <a:spLocks noChangeArrowheads="1"/>
            </p:cNvSpPr>
            <p:nvPr/>
          </p:nvSpPr>
          <p:spPr bwMode="auto">
            <a:xfrm>
              <a:off x="2103" y="3462"/>
              <a:ext cx="1206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defTabSz="762000" eaLnBrk="0" hangingPunct="0"/>
              <a:r>
                <a:rPr lang="en-GB" b="1" dirty="0">
                  <a:solidFill>
                    <a:srgbClr val="000000"/>
                  </a:solidFill>
                  <a:latin typeface="Times New Roman" pitchFamily="18" charset="0"/>
                </a:rPr>
                <a:t>projects in ML teaching</a:t>
              </a:r>
            </a:p>
          </p:txBody>
        </p:sp>
        <p:sp>
          <p:nvSpPr>
            <p:cNvPr id="161809" name="Rectangle 17"/>
            <p:cNvSpPr>
              <a:spLocks noChangeArrowheads="1"/>
            </p:cNvSpPr>
            <p:nvPr/>
          </p:nvSpPr>
          <p:spPr bwMode="auto">
            <a:xfrm>
              <a:off x="2185" y="1972"/>
              <a:ext cx="1012" cy="150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1810" name="Oval 18"/>
            <p:cNvSpPr>
              <a:spLocks noChangeArrowheads="1"/>
            </p:cNvSpPr>
            <p:nvPr/>
          </p:nvSpPr>
          <p:spPr bwMode="auto">
            <a:xfrm>
              <a:off x="2516" y="2520"/>
              <a:ext cx="443" cy="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1811" name="Rectangle 19"/>
            <p:cNvSpPr>
              <a:spLocks noChangeArrowheads="1"/>
            </p:cNvSpPr>
            <p:nvPr/>
          </p:nvSpPr>
          <p:spPr bwMode="auto">
            <a:xfrm>
              <a:off x="2488" y="2572"/>
              <a:ext cx="54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32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L/C</a:t>
              </a:r>
            </a:p>
          </p:txBody>
        </p:sp>
        <p:grpSp>
          <p:nvGrpSpPr>
            <p:cNvPr id="161812" name="Group 20"/>
            <p:cNvGrpSpPr>
              <a:grpSpLocks/>
            </p:cNvGrpSpPr>
            <p:nvPr/>
          </p:nvGrpSpPr>
          <p:grpSpPr bwMode="auto">
            <a:xfrm>
              <a:off x="2304" y="2112"/>
              <a:ext cx="361" cy="882"/>
              <a:chOff x="2483" y="1786"/>
              <a:chExt cx="392" cy="882"/>
            </a:xfrm>
          </p:grpSpPr>
          <p:sp>
            <p:nvSpPr>
              <p:cNvPr id="161813" name="Oval 21"/>
              <p:cNvSpPr>
                <a:spLocks noChangeArrowheads="1"/>
              </p:cNvSpPr>
              <p:nvPr/>
            </p:nvSpPr>
            <p:spPr bwMode="auto">
              <a:xfrm>
                <a:off x="2586" y="1786"/>
                <a:ext cx="177" cy="1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814" name="Line 22"/>
              <p:cNvSpPr>
                <a:spLocks noChangeShapeType="1"/>
              </p:cNvSpPr>
              <p:nvPr/>
            </p:nvSpPr>
            <p:spPr bwMode="auto">
              <a:xfrm>
                <a:off x="2674" y="1975"/>
                <a:ext cx="0" cy="5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815" name="Line 23"/>
              <p:cNvSpPr>
                <a:spLocks noChangeShapeType="1"/>
              </p:cNvSpPr>
              <p:nvPr/>
            </p:nvSpPr>
            <p:spPr bwMode="auto">
              <a:xfrm flipV="1">
                <a:off x="2576" y="2469"/>
                <a:ext cx="94" cy="1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816" name="Line 24"/>
              <p:cNvSpPr>
                <a:spLocks noChangeShapeType="1"/>
              </p:cNvSpPr>
              <p:nvPr/>
            </p:nvSpPr>
            <p:spPr bwMode="auto">
              <a:xfrm flipH="1" flipV="1">
                <a:off x="2667" y="2473"/>
                <a:ext cx="110" cy="1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817" name="Rectangle 25"/>
              <p:cNvSpPr>
                <a:spLocks noChangeArrowheads="1"/>
              </p:cNvSpPr>
              <p:nvPr/>
            </p:nvSpPr>
            <p:spPr bwMode="auto">
              <a:xfrm>
                <a:off x="2483" y="2026"/>
                <a:ext cx="392" cy="31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818" name="Rectangle 26"/>
              <p:cNvSpPr>
                <a:spLocks noChangeArrowheads="1"/>
              </p:cNvSpPr>
              <p:nvPr/>
            </p:nvSpPr>
            <p:spPr bwMode="auto">
              <a:xfrm>
                <a:off x="2518" y="2093"/>
                <a:ext cx="307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5088" tIns="31750" rIns="65088" bIns="31750">
                <a:spAutoFit/>
              </a:bodyPr>
              <a:lstStyle/>
              <a:p>
                <a:pPr defTabSz="373063" eaLnBrk="0" hangingPunct="0"/>
                <a:r>
                  <a:rPr lang="en-GB" sz="1700" b="1">
                    <a:latin typeface="Times New Roman" pitchFamily="18" charset="0"/>
                  </a:rPr>
                  <a:t>S T</a:t>
                </a:r>
              </a:p>
            </p:txBody>
          </p:sp>
        </p:grpSp>
        <p:grpSp>
          <p:nvGrpSpPr>
            <p:cNvPr id="161819" name="Group 27"/>
            <p:cNvGrpSpPr>
              <a:grpSpLocks/>
            </p:cNvGrpSpPr>
            <p:nvPr/>
          </p:nvGrpSpPr>
          <p:grpSpPr bwMode="auto">
            <a:xfrm>
              <a:off x="2115" y="2331"/>
              <a:ext cx="361" cy="866"/>
              <a:chOff x="2291" y="2043"/>
              <a:chExt cx="392" cy="866"/>
            </a:xfrm>
          </p:grpSpPr>
          <p:sp>
            <p:nvSpPr>
              <p:cNvPr id="161820" name="Oval 28"/>
              <p:cNvSpPr>
                <a:spLocks noChangeArrowheads="1"/>
              </p:cNvSpPr>
              <p:nvPr/>
            </p:nvSpPr>
            <p:spPr bwMode="auto">
              <a:xfrm>
                <a:off x="2394" y="2043"/>
                <a:ext cx="177" cy="16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821" name="Line 29"/>
              <p:cNvSpPr>
                <a:spLocks noChangeShapeType="1"/>
              </p:cNvSpPr>
              <p:nvPr/>
            </p:nvSpPr>
            <p:spPr bwMode="auto">
              <a:xfrm>
                <a:off x="2482" y="2229"/>
                <a:ext cx="0" cy="50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822" name="Line 30"/>
              <p:cNvSpPr>
                <a:spLocks noChangeShapeType="1"/>
              </p:cNvSpPr>
              <p:nvPr/>
            </p:nvSpPr>
            <p:spPr bwMode="auto">
              <a:xfrm flipV="1">
                <a:off x="2384" y="2713"/>
                <a:ext cx="94" cy="1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823" name="Line 31"/>
              <p:cNvSpPr>
                <a:spLocks noChangeShapeType="1"/>
              </p:cNvSpPr>
              <p:nvPr/>
            </p:nvSpPr>
            <p:spPr bwMode="auto">
              <a:xfrm flipH="1" flipV="1">
                <a:off x="2475" y="2717"/>
                <a:ext cx="11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824" name="Rectangle 32"/>
              <p:cNvSpPr>
                <a:spLocks noChangeArrowheads="1"/>
              </p:cNvSpPr>
              <p:nvPr/>
            </p:nvSpPr>
            <p:spPr bwMode="auto">
              <a:xfrm>
                <a:off x="2291" y="2279"/>
                <a:ext cx="392" cy="31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825" name="Rectangle 33"/>
              <p:cNvSpPr>
                <a:spLocks noChangeArrowheads="1"/>
              </p:cNvSpPr>
              <p:nvPr/>
            </p:nvSpPr>
            <p:spPr bwMode="auto">
              <a:xfrm>
                <a:off x="2326" y="2344"/>
                <a:ext cx="286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5088" tIns="31750" rIns="65088" bIns="31750">
                <a:spAutoFit/>
              </a:bodyPr>
              <a:lstStyle/>
              <a:p>
                <a:pPr defTabSz="373063" eaLnBrk="0" hangingPunct="0"/>
                <a:r>
                  <a:rPr lang="en-GB" sz="1700" b="1">
                    <a:latin typeface="Times New Roman" pitchFamily="18" charset="0"/>
                  </a:rPr>
                  <a:t>LT</a:t>
                </a:r>
              </a:p>
            </p:txBody>
          </p:sp>
        </p:grpSp>
        <p:sp>
          <p:nvSpPr>
            <p:cNvPr id="161826" name="AutoShape 34"/>
            <p:cNvSpPr>
              <a:spLocks noChangeArrowheads="1"/>
            </p:cNvSpPr>
            <p:nvPr/>
          </p:nvSpPr>
          <p:spPr bwMode="auto">
            <a:xfrm>
              <a:off x="1621" y="2608"/>
              <a:ext cx="414" cy="244"/>
            </a:xfrm>
            <a:prstGeom prst="homePlate">
              <a:avLst>
                <a:gd name="adj" fmla="val 56557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61827" name="Group 35"/>
          <p:cNvGrpSpPr>
            <a:grpSpLocks/>
          </p:cNvGrpSpPr>
          <p:nvPr/>
        </p:nvGrpSpPr>
        <p:grpSpPr bwMode="auto">
          <a:xfrm>
            <a:off x="5264150" y="2897188"/>
            <a:ext cx="3333750" cy="3243262"/>
            <a:chOff x="3316" y="1780"/>
            <a:chExt cx="2100" cy="2043"/>
          </a:xfrm>
        </p:grpSpPr>
        <p:sp>
          <p:nvSpPr>
            <p:cNvPr id="161828" name="Rectangle 36"/>
            <p:cNvSpPr>
              <a:spLocks noChangeArrowheads="1"/>
            </p:cNvSpPr>
            <p:nvPr/>
          </p:nvSpPr>
          <p:spPr bwMode="auto">
            <a:xfrm>
              <a:off x="3803" y="1960"/>
              <a:ext cx="1012" cy="1504"/>
            </a:xfrm>
            <a:prstGeom prst="rect">
              <a:avLst/>
            </a:pr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1829" name="Rectangle 37"/>
            <p:cNvSpPr>
              <a:spLocks noChangeArrowheads="1"/>
            </p:cNvSpPr>
            <p:nvPr/>
          </p:nvSpPr>
          <p:spPr bwMode="auto">
            <a:xfrm>
              <a:off x="3947" y="1888"/>
              <a:ext cx="1012" cy="1504"/>
            </a:xfrm>
            <a:prstGeom prst="rect">
              <a:avLst/>
            </a:pr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1830" name="Rectangle 38"/>
            <p:cNvSpPr>
              <a:spLocks noChangeArrowheads="1"/>
            </p:cNvSpPr>
            <p:nvPr/>
          </p:nvSpPr>
          <p:spPr bwMode="auto">
            <a:xfrm>
              <a:off x="3516" y="3417"/>
              <a:ext cx="1900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defTabSz="762000" eaLnBrk="0" hangingPunct="0"/>
              <a:r>
                <a:rPr lang="en-GB" b="1" dirty="0" smtClean="0">
                  <a:solidFill>
                    <a:srgbClr val="000000"/>
                  </a:solidFill>
                  <a:latin typeface="Times New Roman" pitchFamily="18" charset="0"/>
                </a:rPr>
                <a:t>Content and Language Integrated Learning (CLIL) </a:t>
              </a:r>
              <a:endParaRPr lang="en-GB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1831" name="Rectangle 39"/>
            <p:cNvSpPr>
              <a:spLocks noChangeArrowheads="1"/>
            </p:cNvSpPr>
            <p:nvPr/>
          </p:nvSpPr>
          <p:spPr bwMode="auto">
            <a:xfrm>
              <a:off x="4103" y="1780"/>
              <a:ext cx="1010" cy="1504"/>
            </a:xfrm>
            <a:prstGeom prst="rect">
              <a:avLst/>
            </a:prstGeom>
            <a:solidFill>
              <a:srgbClr val="FE9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1832" name="Oval 40"/>
            <p:cNvSpPr>
              <a:spLocks noChangeArrowheads="1"/>
            </p:cNvSpPr>
            <p:nvPr/>
          </p:nvSpPr>
          <p:spPr bwMode="auto">
            <a:xfrm>
              <a:off x="4343" y="2520"/>
              <a:ext cx="442" cy="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1833" name="Rectangle 41"/>
            <p:cNvSpPr>
              <a:spLocks noChangeArrowheads="1"/>
            </p:cNvSpPr>
            <p:nvPr/>
          </p:nvSpPr>
          <p:spPr bwMode="auto">
            <a:xfrm>
              <a:off x="4321" y="2572"/>
              <a:ext cx="526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32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C/P</a:t>
              </a:r>
            </a:p>
          </p:txBody>
        </p:sp>
        <p:grpSp>
          <p:nvGrpSpPr>
            <p:cNvPr id="161834" name="Group 42"/>
            <p:cNvGrpSpPr>
              <a:grpSpLocks/>
            </p:cNvGrpSpPr>
            <p:nvPr/>
          </p:nvGrpSpPr>
          <p:grpSpPr bwMode="auto">
            <a:xfrm>
              <a:off x="4940" y="2307"/>
              <a:ext cx="361" cy="866"/>
              <a:chOff x="5351" y="2019"/>
              <a:chExt cx="392" cy="866"/>
            </a:xfrm>
          </p:grpSpPr>
          <p:sp>
            <p:nvSpPr>
              <p:cNvPr id="161835" name="Oval 43"/>
              <p:cNvSpPr>
                <a:spLocks noChangeArrowheads="1"/>
              </p:cNvSpPr>
              <p:nvPr/>
            </p:nvSpPr>
            <p:spPr bwMode="auto">
              <a:xfrm>
                <a:off x="5454" y="2019"/>
                <a:ext cx="177" cy="16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836" name="Line 44"/>
              <p:cNvSpPr>
                <a:spLocks noChangeShapeType="1"/>
              </p:cNvSpPr>
              <p:nvPr/>
            </p:nvSpPr>
            <p:spPr bwMode="auto">
              <a:xfrm>
                <a:off x="5542" y="2205"/>
                <a:ext cx="0" cy="50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837" name="Line 45"/>
              <p:cNvSpPr>
                <a:spLocks noChangeShapeType="1"/>
              </p:cNvSpPr>
              <p:nvPr/>
            </p:nvSpPr>
            <p:spPr bwMode="auto">
              <a:xfrm flipV="1">
                <a:off x="5444" y="2689"/>
                <a:ext cx="94" cy="1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838" name="Line 46"/>
              <p:cNvSpPr>
                <a:spLocks noChangeShapeType="1"/>
              </p:cNvSpPr>
              <p:nvPr/>
            </p:nvSpPr>
            <p:spPr bwMode="auto">
              <a:xfrm flipH="1" flipV="1">
                <a:off x="5535" y="2693"/>
                <a:ext cx="11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839" name="Rectangle 47"/>
              <p:cNvSpPr>
                <a:spLocks noChangeArrowheads="1"/>
              </p:cNvSpPr>
              <p:nvPr/>
            </p:nvSpPr>
            <p:spPr bwMode="auto">
              <a:xfrm>
                <a:off x="5351" y="2255"/>
                <a:ext cx="392" cy="31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840" name="Rectangle 48"/>
              <p:cNvSpPr>
                <a:spLocks noChangeArrowheads="1"/>
              </p:cNvSpPr>
              <p:nvPr/>
            </p:nvSpPr>
            <p:spPr bwMode="auto">
              <a:xfrm>
                <a:off x="5386" y="2320"/>
                <a:ext cx="270" cy="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5088" tIns="31750" rIns="65088" bIns="31750">
                <a:spAutoFit/>
              </a:bodyPr>
              <a:lstStyle/>
              <a:p>
                <a:pPr defTabSz="373063" eaLnBrk="0" hangingPunct="0"/>
                <a:r>
                  <a:rPr lang="en-GB" sz="1700" b="1">
                    <a:latin typeface="Times New Roman" pitchFamily="18" charset="0"/>
                  </a:rPr>
                  <a:t>ST</a:t>
                </a:r>
              </a:p>
            </p:txBody>
          </p:sp>
        </p:grpSp>
        <p:sp>
          <p:nvSpPr>
            <p:cNvPr id="161841" name="AutoShape 49"/>
            <p:cNvSpPr>
              <a:spLocks noChangeArrowheads="1"/>
            </p:cNvSpPr>
            <p:nvPr/>
          </p:nvSpPr>
          <p:spPr bwMode="auto">
            <a:xfrm>
              <a:off x="3316" y="2608"/>
              <a:ext cx="413" cy="244"/>
            </a:xfrm>
            <a:prstGeom prst="homePlate">
              <a:avLst>
                <a:gd name="adj" fmla="val 5642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1842" name="Rectangle 50"/>
          <p:cNvSpPr>
            <a:spLocks noChangeArrowheads="1"/>
          </p:cNvSpPr>
          <p:nvPr/>
        </p:nvSpPr>
        <p:spPr bwMode="auto">
          <a:xfrm>
            <a:off x="720081" y="1331913"/>
            <a:ext cx="1774526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/>
            <a:r>
              <a:rPr lang="en-GB" sz="2400" b="1" dirty="0" smtClean="0">
                <a:solidFill>
                  <a:srgbClr val="000000"/>
                </a:solidFill>
                <a:latin typeface="Times New Roman" pitchFamily="18" charset="0"/>
              </a:rPr>
              <a:t>Language </a:t>
            </a:r>
            <a:endParaRPr lang="en-GB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defTabSz="762000" eaLnBrk="0" hangingPunct="0"/>
            <a:r>
              <a:rPr lang="en-GB" sz="2400" b="1" dirty="0" err="1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GB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oursebook</a:t>
            </a:r>
            <a:endParaRPr lang="en-GB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1843" name="Rectangle 51"/>
          <p:cNvSpPr>
            <a:spLocks noChangeArrowheads="1"/>
          </p:cNvSpPr>
          <p:nvPr/>
        </p:nvSpPr>
        <p:spPr bwMode="auto">
          <a:xfrm>
            <a:off x="2821085" y="1355725"/>
            <a:ext cx="2769991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/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GB" sz="2400" b="1" dirty="0" smtClean="0">
                <a:solidFill>
                  <a:srgbClr val="000000"/>
                </a:solidFill>
                <a:latin typeface="Times New Roman" pitchFamily="18" charset="0"/>
              </a:rPr>
              <a:t>eveloped </a:t>
            </a: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en-GB" sz="2400" b="1" dirty="0" smtClean="0">
                <a:solidFill>
                  <a:srgbClr val="000000"/>
                </a:solidFill>
                <a:latin typeface="Times New Roman" pitchFamily="18" charset="0"/>
              </a:rPr>
              <a:t>aterial</a:t>
            </a:r>
            <a:endParaRPr lang="en-GB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defTabSz="762000" eaLnBrk="0" latinLnBrk="1" hangingPunct="0"/>
            <a:endParaRPr lang="en-GB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1844" name="Rectangle 52"/>
          <p:cNvSpPr>
            <a:spLocks noChangeArrowheads="1"/>
          </p:cNvSpPr>
          <p:nvPr/>
        </p:nvSpPr>
        <p:spPr bwMode="auto">
          <a:xfrm>
            <a:off x="5937250" y="614363"/>
            <a:ext cx="3095400" cy="304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GB" sz="2400" b="1" dirty="0">
                <a:solidFill>
                  <a:schemeClr val="hlink"/>
                </a:solidFill>
                <a:latin typeface="Times New Roman" pitchFamily="18" charset="0"/>
              </a:rPr>
              <a:t>1) </a:t>
            </a:r>
            <a:r>
              <a:rPr lang="en-GB" sz="2400" b="1" u="sng" dirty="0">
                <a:solidFill>
                  <a:srgbClr val="000000"/>
                </a:solidFill>
                <a:latin typeface="Times New Roman" pitchFamily="18" charset="0"/>
              </a:rPr>
              <a:t>Developed</a:t>
            </a: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 material</a:t>
            </a:r>
          </a:p>
          <a:p>
            <a:pPr defTabSz="762000" eaLnBrk="0" hangingPunct="0"/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2) </a:t>
            </a:r>
            <a:r>
              <a:rPr lang="en-GB" sz="2400" b="1" u="sng" dirty="0">
                <a:solidFill>
                  <a:srgbClr val="000000"/>
                </a:solidFill>
                <a:latin typeface="Times New Roman" pitchFamily="18" charset="0"/>
              </a:rPr>
              <a:t>Dedicated</a:t>
            </a: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  material</a:t>
            </a:r>
          </a:p>
          <a:p>
            <a:pPr defTabSz="762000" eaLnBrk="0" hangingPunct="0"/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3) </a:t>
            </a:r>
            <a:r>
              <a:rPr lang="en-GB" sz="2400" b="1" u="sng" dirty="0">
                <a:solidFill>
                  <a:srgbClr val="000000"/>
                </a:solidFill>
                <a:latin typeface="Times New Roman" pitchFamily="18" charset="0"/>
              </a:rPr>
              <a:t>Available</a:t>
            </a: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 material </a:t>
            </a:r>
            <a:b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(i.e. text books used</a:t>
            </a:r>
            <a:b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in the target language</a:t>
            </a:r>
          </a:p>
          <a:p>
            <a:pPr defTabSz="762000" eaLnBrk="0" hangingPunct="0"/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country)</a:t>
            </a:r>
            <a:b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</a:br>
            <a:endParaRPr lang="en-GB" sz="2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762000" eaLnBrk="0" latinLnBrk="1" hangingPunct="0"/>
            <a:endParaRPr lang="en-GB" sz="2400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61847" name="Oval 55"/>
          <p:cNvSpPr>
            <a:spLocks noChangeArrowheads="1"/>
          </p:cNvSpPr>
          <p:nvPr/>
        </p:nvSpPr>
        <p:spPr bwMode="auto">
          <a:xfrm>
            <a:off x="5530850" y="436563"/>
            <a:ext cx="3627438" cy="1509712"/>
          </a:xfrm>
          <a:prstGeom prst="ellips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10823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1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1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42" grpId="0"/>
      <p:bldP spid="161843" grpId="0"/>
      <p:bldP spid="161844" grpId="0"/>
      <p:bldP spid="1618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984250" y="400050"/>
            <a:ext cx="7175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defTabSz="762000" eaLnBrk="0" hangingPunct="0"/>
            <a:r>
              <a:rPr lang="en-GB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‘Filter Effect’</a:t>
            </a:r>
          </a:p>
        </p:txBody>
      </p:sp>
      <p:grpSp>
        <p:nvGrpSpPr>
          <p:cNvPr id="83973" name="Group 5"/>
          <p:cNvGrpSpPr>
            <a:grpSpLocks/>
          </p:cNvGrpSpPr>
          <p:nvPr/>
        </p:nvGrpSpPr>
        <p:grpSpPr bwMode="auto">
          <a:xfrm>
            <a:off x="2163763" y="1217613"/>
            <a:ext cx="5011737" cy="2117725"/>
            <a:chOff x="1363" y="767"/>
            <a:chExt cx="3157" cy="1334"/>
          </a:xfrm>
        </p:grpSpPr>
        <p:grpSp>
          <p:nvGrpSpPr>
            <p:cNvPr id="83974" name="Group 6"/>
            <p:cNvGrpSpPr>
              <a:grpSpLocks/>
            </p:cNvGrpSpPr>
            <p:nvPr/>
          </p:nvGrpSpPr>
          <p:grpSpPr bwMode="auto">
            <a:xfrm>
              <a:off x="1363" y="1105"/>
              <a:ext cx="1838" cy="996"/>
              <a:chOff x="1476" y="1105"/>
              <a:chExt cx="1992" cy="996"/>
            </a:xfrm>
          </p:grpSpPr>
          <p:sp>
            <p:nvSpPr>
              <p:cNvPr id="83975" name="Arc 7"/>
              <p:cNvSpPr>
                <a:spLocks/>
              </p:cNvSpPr>
              <p:nvPr/>
            </p:nvSpPr>
            <p:spPr bwMode="auto">
              <a:xfrm>
                <a:off x="1476" y="1105"/>
                <a:ext cx="1200" cy="9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3976" name="Arc 8"/>
              <p:cNvSpPr>
                <a:spLocks/>
              </p:cNvSpPr>
              <p:nvPr/>
            </p:nvSpPr>
            <p:spPr bwMode="auto">
              <a:xfrm>
                <a:off x="2038" y="1105"/>
                <a:ext cx="1200" cy="9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3977" name="Arc 9"/>
              <p:cNvSpPr>
                <a:spLocks/>
              </p:cNvSpPr>
              <p:nvPr/>
            </p:nvSpPr>
            <p:spPr bwMode="auto">
              <a:xfrm>
                <a:off x="1776" y="1105"/>
                <a:ext cx="1200" cy="9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3978" name="Arc 10"/>
              <p:cNvSpPr>
                <a:spLocks/>
              </p:cNvSpPr>
              <p:nvPr/>
            </p:nvSpPr>
            <p:spPr bwMode="auto">
              <a:xfrm>
                <a:off x="2268" y="1105"/>
                <a:ext cx="1200" cy="99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83979" name="Group 11"/>
            <p:cNvGrpSpPr>
              <a:grpSpLocks/>
            </p:cNvGrpSpPr>
            <p:nvPr/>
          </p:nvGrpSpPr>
          <p:grpSpPr bwMode="auto">
            <a:xfrm>
              <a:off x="2636" y="1069"/>
              <a:ext cx="1839" cy="996"/>
              <a:chOff x="2855" y="1069"/>
              <a:chExt cx="1992" cy="996"/>
            </a:xfrm>
          </p:grpSpPr>
          <p:sp>
            <p:nvSpPr>
              <p:cNvPr id="83980" name="Arc 12"/>
              <p:cNvSpPr>
                <a:spLocks/>
              </p:cNvSpPr>
              <p:nvPr/>
            </p:nvSpPr>
            <p:spPr bwMode="auto">
              <a:xfrm>
                <a:off x="3647" y="1069"/>
                <a:ext cx="1200" cy="996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582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677"/>
                      <a:pt x="9659" y="9"/>
                      <a:pt x="21582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677"/>
                      <a:pt x="9659" y="9"/>
                      <a:pt x="21582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76200" cap="rnd">
                <a:solidFill>
                  <a:srgbClr val="D60093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3981" name="Arc 13"/>
              <p:cNvSpPr>
                <a:spLocks/>
              </p:cNvSpPr>
              <p:nvPr/>
            </p:nvSpPr>
            <p:spPr bwMode="auto">
              <a:xfrm>
                <a:off x="3085" y="1069"/>
                <a:ext cx="1200" cy="996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582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677"/>
                      <a:pt x="9659" y="9"/>
                      <a:pt x="21582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677"/>
                      <a:pt x="9659" y="9"/>
                      <a:pt x="21582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76200" cap="rnd">
                <a:solidFill>
                  <a:srgbClr val="D60093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3982" name="Arc 14"/>
              <p:cNvSpPr>
                <a:spLocks/>
              </p:cNvSpPr>
              <p:nvPr/>
            </p:nvSpPr>
            <p:spPr bwMode="auto">
              <a:xfrm>
                <a:off x="3347" y="1069"/>
                <a:ext cx="1200" cy="996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582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677"/>
                      <a:pt x="9659" y="9"/>
                      <a:pt x="21582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677"/>
                      <a:pt x="9659" y="9"/>
                      <a:pt x="21582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76200" cap="rnd">
                <a:solidFill>
                  <a:srgbClr val="D60093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3983" name="Arc 15"/>
              <p:cNvSpPr>
                <a:spLocks/>
              </p:cNvSpPr>
              <p:nvPr/>
            </p:nvSpPr>
            <p:spPr bwMode="auto">
              <a:xfrm>
                <a:off x="2855" y="1069"/>
                <a:ext cx="1200" cy="996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582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677"/>
                      <a:pt x="9659" y="9"/>
                      <a:pt x="21582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677"/>
                      <a:pt x="9659" y="9"/>
                      <a:pt x="21582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76200" cap="rnd">
                <a:solidFill>
                  <a:srgbClr val="D60093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83984" name="Rectangle 16"/>
            <p:cNvSpPr>
              <a:spLocks noChangeArrowheads="1"/>
            </p:cNvSpPr>
            <p:nvPr/>
          </p:nvSpPr>
          <p:spPr bwMode="auto">
            <a:xfrm>
              <a:off x="1516" y="767"/>
              <a:ext cx="3004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2400" b="1" dirty="0">
                  <a:solidFill>
                    <a:srgbClr val="000000"/>
                  </a:solidFill>
                  <a:latin typeface="Times New Roman" pitchFamily="18" charset="0"/>
                </a:rPr>
                <a:t>mother tongue subject information</a:t>
              </a:r>
            </a:p>
          </p:txBody>
        </p:sp>
      </p:grpSp>
      <p:grpSp>
        <p:nvGrpSpPr>
          <p:cNvPr id="83985" name="Group 17"/>
          <p:cNvGrpSpPr>
            <a:grpSpLocks/>
          </p:cNvGrpSpPr>
          <p:nvPr/>
        </p:nvGrpSpPr>
        <p:grpSpPr bwMode="auto">
          <a:xfrm>
            <a:off x="2408238" y="2171700"/>
            <a:ext cx="5195887" cy="3375025"/>
            <a:chOff x="1517" y="1368"/>
            <a:chExt cx="3273" cy="2126"/>
          </a:xfrm>
        </p:grpSpPr>
        <p:sp>
          <p:nvSpPr>
            <p:cNvPr id="83986" name="Freeform 18"/>
            <p:cNvSpPr>
              <a:spLocks/>
            </p:cNvSpPr>
            <p:nvPr/>
          </p:nvSpPr>
          <p:spPr bwMode="auto">
            <a:xfrm>
              <a:off x="1517" y="1368"/>
              <a:ext cx="2627" cy="2098"/>
            </a:xfrm>
            <a:custGeom>
              <a:avLst/>
              <a:gdLst>
                <a:gd name="T0" fmla="*/ 0 w 2845"/>
                <a:gd name="T1" fmla="*/ 0 h 2098"/>
                <a:gd name="T2" fmla="*/ 2844 w 2845"/>
                <a:gd name="T3" fmla="*/ 0 h 2098"/>
                <a:gd name="T4" fmla="*/ 1656 w 2845"/>
                <a:gd name="T5" fmla="*/ 1065 h 2098"/>
                <a:gd name="T6" fmla="*/ 1656 w 2845"/>
                <a:gd name="T7" fmla="*/ 1819 h 2098"/>
                <a:gd name="T8" fmla="*/ 1282 w 2845"/>
                <a:gd name="T9" fmla="*/ 2097 h 2098"/>
                <a:gd name="T10" fmla="*/ 1282 w 2845"/>
                <a:gd name="T11" fmla="*/ 1293 h 2098"/>
                <a:gd name="T12" fmla="*/ 1282 w 2845"/>
                <a:gd name="T13" fmla="*/ 1221 h 2098"/>
                <a:gd name="T14" fmla="*/ 1282 w 2845"/>
                <a:gd name="T15" fmla="*/ 1152 h 2098"/>
                <a:gd name="T16" fmla="*/ 1282 w 2845"/>
                <a:gd name="T17" fmla="*/ 1083 h 2098"/>
                <a:gd name="T18" fmla="*/ 0 w 2845"/>
                <a:gd name="T19" fmla="*/ 0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45" h="2098">
                  <a:moveTo>
                    <a:pt x="0" y="0"/>
                  </a:moveTo>
                  <a:lnTo>
                    <a:pt x="2844" y="0"/>
                  </a:lnTo>
                  <a:lnTo>
                    <a:pt x="1656" y="1065"/>
                  </a:lnTo>
                  <a:lnTo>
                    <a:pt x="1656" y="1819"/>
                  </a:lnTo>
                  <a:lnTo>
                    <a:pt x="1282" y="2097"/>
                  </a:lnTo>
                  <a:lnTo>
                    <a:pt x="1282" y="1293"/>
                  </a:lnTo>
                  <a:lnTo>
                    <a:pt x="1282" y="1221"/>
                  </a:lnTo>
                  <a:lnTo>
                    <a:pt x="1282" y="1152"/>
                  </a:lnTo>
                  <a:lnTo>
                    <a:pt x="1282" y="1083"/>
                  </a:lnTo>
                  <a:lnTo>
                    <a:pt x="0" y="0"/>
                  </a:lnTo>
                </a:path>
              </a:pathLst>
            </a:custGeom>
            <a:noFill/>
            <a:ln w="508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987" name="Rectangle 19"/>
            <p:cNvSpPr>
              <a:spLocks noChangeArrowheads="1"/>
            </p:cNvSpPr>
            <p:nvPr/>
          </p:nvSpPr>
          <p:spPr bwMode="auto">
            <a:xfrm rot="20880000">
              <a:off x="2025" y="2376"/>
              <a:ext cx="1795" cy="84"/>
            </a:xfrm>
            <a:prstGeom prst="rect">
              <a:avLst/>
            </a:prstGeom>
            <a:solidFill>
              <a:srgbClr val="FE9B0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83988" name="Group 20"/>
            <p:cNvGrpSpPr>
              <a:grpSpLocks/>
            </p:cNvGrpSpPr>
            <p:nvPr/>
          </p:nvGrpSpPr>
          <p:grpSpPr bwMode="auto">
            <a:xfrm>
              <a:off x="2756" y="2547"/>
              <a:ext cx="232" cy="947"/>
              <a:chOff x="2986" y="2547"/>
              <a:chExt cx="251" cy="947"/>
            </a:xfrm>
          </p:grpSpPr>
          <p:sp>
            <p:nvSpPr>
              <p:cNvPr id="83989" name="Oval 21"/>
              <p:cNvSpPr>
                <a:spLocks noChangeArrowheads="1"/>
              </p:cNvSpPr>
              <p:nvPr/>
            </p:nvSpPr>
            <p:spPr bwMode="auto">
              <a:xfrm>
                <a:off x="2986" y="2547"/>
                <a:ext cx="101" cy="10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3990" name="Oval 22"/>
              <p:cNvSpPr>
                <a:spLocks noChangeArrowheads="1"/>
              </p:cNvSpPr>
              <p:nvPr/>
            </p:nvSpPr>
            <p:spPr bwMode="auto">
              <a:xfrm>
                <a:off x="2986" y="2955"/>
                <a:ext cx="101" cy="10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3991" name="Oval 23"/>
              <p:cNvSpPr>
                <a:spLocks noChangeArrowheads="1"/>
              </p:cNvSpPr>
              <p:nvPr/>
            </p:nvSpPr>
            <p:spPr bwMode="auto">
              <a:xfrm>
                <a:off x="3130" y="2823"/>
                <a:ext cx="101" cy="10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3992" name="Oval 24"/>
              <p:cNvSpPr>
                <a:spLocks noChangeArrowheads="1"/>
              </p:cNvSpPr>
              <p:nvPr/>
            </p:nvSpPr>
            <p:spPr bwMode="auto">
              <a:xfrm>
                <a:off x="3136" y="3159"/>
                <a:ext cx="101" cy="10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3993" name="Oval 25"/>
              <p:cNvSpPr>
                <a:spLocks noChangeArrowheads="1"/>
              </p:cNvSpPr>
              <p:nvPr/>
            </p:nvSpPr>
            <p:spPr bwMode="auto">
              <a:xfrm>
                <a:off x="3130" y="2637"/>
                <a:ext cx="101" cy="101"/>
              </a:xfrm>
              <a:prstGeom prst="ellipse">
                <a:avLst/>
              </a:prstGeom>
              <a:solidFill>
                <a:srgbClr val="D6009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3994" name="Oval 26"/>
              <p:cNvSpPr>
                <a:spLocks noChangeArrowheads="1"/>
              </p:cNvSpPr>
              <p:nvPr/>
            </p:nvSpPr>
            <p:spPr bwMode="auto">
              <a:xfrm>
                <a:off x="2992" y="2763"/>
                <a:ext cx="101" cy="101"/>
              </a:xfrm>
              <a:prstGeom prst="ellipse">
                <a:avLst/>
              </a:prstGeom>
              <a:solidFill>
                <a:srgbClr val="D6009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3995" name="Oval 27"/>
              <p:cNvSpPr>
                <a:spLocks noChangeArrowheads="1"/>
              </p:cNvSpPr>
              <p:nvPr/>
            </p:nvSpPr>
            <p:spPr bwMode="auto">
              <a:xfrm>
                <a:off x="3136" y="3003"/>
                <a:ext cx="101" cy="101"/>
              </a:xfrm>
              <a:prstGeom prst="ellipse">
                <a:avLst/>
              </a:prstGeom>
              <a:solidFill>
                <a:srgbClr val="D6009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3996" name="Oval 28"/>
              <p:cNvSpPr>
                <a:spLocks noChangeArrowheads="1"/>
              </p:cNvSpPr>
              <p:nvPr/>
            </p:nvSpPr>
            <p:spPr bwMode="auto">
              <a:xfrm>
                <a:off x="2992" y="3219"/>
                <a:ext cx="101" cy="101"/>
              </a:xfrm>
              <a:prstGeom prst="ellipse">
                <a:avLst/>
              </a:prstGeom>
              <a:solidFill>
                <a:srgbClr val="D6009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3997" name="Oval 29"/>
              <p:cNvSpPr>
                <a:spLocks noChangeArrowheads="1"/>
              </p:cNvSpPr>
              <p:nvPr/>
            </p:nvSpPr>
            <p:spPr bwMode="auto">
              <a:xfrm>
                <a:off x="2986" y="3393"/>
                <a:ext cx="101" cy="10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3998" name="Oval 30"/>
              <p:cNvSpPr>
                <a:spLocks noChangeArrowheads="1"/>
              </p:cNvSpPr>
              <p:nvPr/>
            </p:nvSpPr>
            <p:spPr bwMode="auto">
              <a:xfrm>
                <a:off x="3136" y="3333"/>
                <a:ext cx="101" cy="101"/>
              </a:xfrm>
              <a:prstGeom prst="ellipse">
                <a:avLst/>
              </a:prstGeom>
              <a:solidFill>
                <a:srgbClr val="D60093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83999" name="Rectangle 31"/>
            <p:cNvSpPr>
              <a:spLocks noChangeArrowheads="1"/>
            </p:cNvSpPr>
            <p:nvPr/>
          </p:nvSpPr>
          <p:spPr bwMode="auto">
            <a:xfrm>
              <a:off x="3244" y="2351"/>
              <a:ext cx="1546" cy="29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2400" b="1" dirty="0">
                  <a:solidFill>
                    <a:srgbClr val="000000"/>
                  </a:solidFill>
                  <a:latin typeface="Times New Roman" pitchFamily="18" charset="0"/>
                </a:rPr>
                <a:t>modern language</a:t>
              </a:r>
            </a:p>
          </p:txBody>
        </p:sp>
      </p:grpSp>
      <p:sp>
        <p:nvSpPr>
          <p:cNvPr id="84000" name="Rectangle 32"/>
          <p:cNvSpPr>
            <a:spLocks noChangeArrowheads="1"/>
          </p:cNvSpPr>
          <p:nvPr/>
        </p:nvSpPr>
        <p:spPr bwMode="auto">
          <a:xfrm>
            <a:off x="1632191" y="3732213"/>
            <a:ext cx="1849866" cy="230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essential</a:t>
            </a:r>
          </a:p>
          <a:p>
            <a:pPr defTabSz="762000" eaLnBrk="0" hangingPunct="0"/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subject</a:t>
            </a:r>
          </a:p>
          <a:p>
            <a:pPr defTabSz="762000" eaLnBrk="0" hangingPunct="0"/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matter </a:t>
            </a:r>
          </a:p>
          <a:p>
            <a:pPr defTabSz="762000" eaLnBrk="0" hangingPunct="0"/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(content)  in </a:t>
            </a:r>
          </a:p>
          <a:p>
            <a:pPr defTabSz="762000" eaLnBrk="0" hangingPunct="0"/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the modern </a:t>
            </a:r>
          </a:p>
          <a:p>
            <a:pPr defTabSz="762000" eaLnBrk="0" hangingPunct="0"/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69937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utoUpdateAnimBg="0"/>
      <p:bldP spid="8400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415925" y="939800"/>
            <a:ext cx="8274050" cy="1155700"/>
          </a:xfrm>
          <a:prstGeom prst="rect">
            <a:avLst/>
          </a:prstGeom>
          <a:solidFill>
            <a:srgbClr val="114FFB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en-GB" sz="4400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CLIL </a:t>
            </a:r>
            <a:r>
              <a:rPr lang="en-GB" sz="44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material driven 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1920875" y="2747963"/>
            <a:ext cx="5302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% of language of INPUT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1901825" y="3267075"/>
            <a:ext cx="5302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% of language of ACTION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1885950" y="3786188"/>
            <a:ext cx="5302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Methodological progression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127794" y="4381501"/>
            <a:ext cx="88185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buFontTx/>
              <a:buChar char="•"/>
            </a:pPr>
            <a:r>
              <a:rPr 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ACTION activities = CI/EI/MI approach</a:t>
            </a: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1920875" y="4924425"/>
            <a:ext cx="5302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buFontTx/>
              <a:buChar char="•"/>
            </a:pPr>
            <a:r>
              <a:rPr 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Use of specific terminology</a:t>
            </a: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1920875" y="5467351"/>
            <a:ext cx="5302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buFontTx/>
              <a:buChar char="•"/>
            </a:pPr>
            <a:r>
              <a:rPr 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Appearance</a:t>
            </a:r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 rot="-529989">
            <a:off x="111072" y="1797844"/>
            <a:ext cx="9540876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6 </a:t>
            </a:r>
            <a:r>
              <a:rPr lang="en-GB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CLIL </a:t>
            </a:r>
            <a:r>
              <a:rPr lang="en-GB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Material Analysis/Development Principles</a:t>
            </a:r>
          </a:p>
        </p:txBody>
      </p:sp>
    </p:spTree>
    <p:extLst>
      <p:ext uri="{BB962C8B-B14F-4D97-AF65-F5344CB8AC3E}">
        <p14:creationId xmlns:p14="http://schemas.microsoft.com/office/powerpoint/2010/main" val="281907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5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5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5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 autoUpdateAnimBg="0"/>
      <p:bldP spid="84997" grpId="0" autoUpdateAnimBg="0"/>
      <p:bldP spid="84998" grpId="0" autoUpdateAnimBg="0"/>
      <p:bldP spid="84999" grpId="0" autoUpdateAnimBg="0"/>
      <p:bldP spid="85000" grpId="0" autoUpdateAnimBg="0"/>
      <p:bldP spid="85001" grpId="0" autoUpdateAnimBg="0"/>
      <p:bldP spid="85002" grpId="0" autoUpdateAnimBg="0"/>
      <p:bldP spid="8500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Boo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15628"/>
            <a:ext cx="4025899" cy="568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514350" y="981075"/>
            <a:ext cx="1533525" cy="657225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514350" y="1638300"/>
            <a:ext cx="2085975" cy="228600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514350" y="2438400"/>
            <a:ext cx="1228725" cy="285750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485775" y="3305175"/>
            <a:ext cx="2619375" cy="247650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428625" y="4295775"/>
            <a:ext cx="3762375" cy="447675"/>
          </a:xfrm>
          <a:prstGeom prst="rect">
            <a:avLst/>
          </a:prstGeom>
          <a:solidFill>
            <a:schemeClr val="folHlink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4903788" y="641350"/>
            <a:ext cx="3992562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Once upon a time in a far off, </a:t>
            </a:r>
          </a:p>
          <a:p>
            <a:pPr eaLnBrk="0" hangingPunct="0"/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silent planet lived a strange </a:t>
            </a:r>
          </a:p>
          <a:p>
            <a:pPr eaLnBrk="0" hangingPunct="0"/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group of creatures called the </a:t>
            </a:r>
          </a:p>
          <a:p>
            <a:pPr eaLnBrk="0" hangingPunct="0"/>
            <a:r>
              <a:rPr lang="en-GB" sz="1600" b="1" dirty="0" err="1">
                <a:solidFill>
                  <a:srgbClr val="000000"/>
                </a:solidFill>
                <a:latin typeface="Comic Sans MS" pitchFamily="66" charset="0"/>
              </a:rPr>
              <a:t>Boops</a:t>
            </a:r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. They were very friendly</a:t>
            </a:r>
          </a:p>
          <a:p>
            <a:pPr eaLnBrk="0" hangingPunct="0"/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but you couldn’t really tell,</a:t>
            </a:r>
          </a:p>
          <a:p>
            <a:pPr eaLnBrk="0" hangingPunct="0"/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because you see, the </a:t>
            </a:r>
            <a:r>
              <a:rPr lang="en-GB" sz="1600" b="1" dirty="0" err="1">
                <a:solidFill>
                  <a:srgbClr val="000000"/>
                </a:solidFill>
                <a:latin typeface="Comic Sans MS" pitchFamily="66" charset="0"/>
              </a:rPr>
              <a:t>Boops</a:t>
            </a:r>
            <a:endParaRPr lang="en-GB" sz="1600" b="1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0" hangingPunct="0"/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have no mouths and they never</a:t>
            </a:r>
          </a:p>
          <a:p>
            <a:pPr eaLnBrk="0" hangingPunct="0"/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talk. Their planet is very </a:t>
            </a:r>
          </a:p>
          <a:p>
            <a:pPr eaLnBrk="0" hangingPunct="0"/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silent. </a:t>
            </a:r>
          </a:p>
          <a:p>
            <a:pPr eaLnBrk="0" hangingPunct="0"/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Over the Black Mountains on </a:t>
            </a:r>
          </a:p>
          <a:p>
            <a:pPr eaLnBrk="0" hangingPunct="0"/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this planet lived another people</a:t>
            </a:r>
          </a:p>
          <a:p>
            <a:pPr eaLnBrk="0" hangingPunct="0"/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who were not </a:t>
            </a:r>
            <a:r>
              <a:rPr lang="en-GB" sz="1600" b="1" dirty="0" err="1">
                <a:solidFill>
                  <a:srgbClr val="000000"/>
                </a:solidFill>
                <a:latin typeface="Comic Sans MS" pitchFamily="66" charset="0"/>
              </a:rPr>
              <a:t>Boops</a:t>
            </a:r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 but looked</a:t>
            </a:r>
          </a:p>
          <a:p>
            <a:pPr eaLnBrk="0" hangingPunct="0"/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very much like them. These </a:t>
            </a:r>
          </a:p>
          <a:p>
            <a:pPr eaLnBrk="0" hangingPunct="0"/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creatures were evil and some-</a:t>
            </a:r>
          </a:p>
          <a:p>
            <a:pPr eaLnBrk="0" hangingPunct="0"/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times attacked other creatures</a:t>
            </a:r>
          </a:p>
          <a:p>
            <a:pPr eaLnBrk="0" hangingPunct="0"/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who came near them. The </a:t>
            </a:r>
          </a:p>
          <a:p>
            <a:pPr eaLnBrk="0" hangingPunct="0"/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problem was, as I said, they </a:t>
            </a:r>
          </a:p>
          <a:p>
            <a:pPr eaLnBrk="0" hangingPunct="0"/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looked very like the </a:t>
            </a:r>
            <a:r>
              <a:rPr lang="en-GB" sz="1600" b="1" dirty="0" err="1">
                <a:solidFill>
                  <a:srgbClr val="000000"/>
                </a:solidFill>
                <a:latin typeface="Comic Sans MS" pitchFamily="66" charset="0"/>
              </a:rPr>
              <a:t>Boops</a:t>
            </a:r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 so </a:t>
            </a:r>
          </a:p>
          <a:p>
            <a:pPr eaLnBrk="0" hangingPunct="0"/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you had to be very careful! </a:t>
            </a:r>
          </a:p>
          <a:p>
            <a:pPr eaLnBrk="0" hangingPunct="0"/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You had to know who are</a:t>
            </a:r>
          </a:p>
          <a:p>
            <a:pPr eaLnBrk="0" hangingPunct="0"/>
            <a:r>
              <a:rPr lang="en-GB" sz="1600" b="1" dirty="0" err="1">
                <a:solidFill>
                  <a:srgbClr val="000000"/>
                </a:solidFill>
                <a:latin typeface="Comic Sans MS" pitchFamily="66" charset="0"/>
              </a:rPr>
              <a:t>Boops</a:t>
            </a:r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 and who are not </a:t>
            </a:r>
            <a:r>
              <a:rPr lang="en-GB" sz="1600" b="1" dirty="0" err="1">
                <a:solidFill>
                  <a:srgbClr val="000000"/>
                </a:solidFill>
                <a:latin typeface="Comic Sans MS" pitchFamily="66" charset="0"/>
              </a:rPr>
              <a:t>Boops</a:t>
            </a:r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. </a:t>
            </a:r>
          </a:p>
          <a:p>
            <a:pPr eaLnBrk="0" hangingPunct="0"/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</a:rPr>
              <a:t>Your life could depend on it!</a:t>
            </a:r>
            <a:endParaRPr lang="en-GB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77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  <p:bldP spid="86022" grpId="0" animBg="1"/>
      <p:bldP spid="86023" grpId="0" animBg="1"/>
      <p:bldP spid="86024" grpId="0" animBg="1"/>
      <p:bldP spid="86025" grpId="0" animBg="1"/>
      <p:bldP spid="8602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Surprise-4-1-Cover-Colou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835771"/>
            <a:ext cx="3640137" cy="518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13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 descr="Surprise-4-1-Pag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862013"/>
            <a:ext cx="8682037" cy="260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3" name="Picture 5" descr="Surprise-4-1-Page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368675"/>
            <a:ext cx="8780463" cy="26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6305550" y="4019550"/>
            <a:ext cx="2257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CLIL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6457950" y="4400550"/>
            <a:ext cx="2057400" cy="15716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03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4" grpId="0"/>
      <p:bldP spid="94215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629</Words>
  <Application>Microsoft Office PowerPoint</Application>
  <PresentationFormat>Bildschirmpräsentation (4:3)</PresentationFormat>
  <Paragraphs>162</Paragraphs>
  <Slides>20</Slides>
  <Notes>18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SSR-WIEN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SIMPSON Stuart</dc:creator>
  <cp:lastModifiedBy>EU-Büro Buchhaltungs PC02</cp:lastModifiedBy>
  <cp:revision>41</cp:revision>
  <dcterms:created xsi:type="dcterms:W3CDTF">2014-04-24T10:04:37Z</dcterms:created>
  <dcterms:modified xsi:type="dcterms:W3CDTF">2014-09-10T06:37:49Z</dcterms:modified>
</cp:coreProperties>
</file>