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8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117" d="100"/>
          <a:sy n="117" d="100"/>
        </p:scale>
        <p:origin x="-146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F22BC-5338-4B0E-8280-263CEE8E5A9C}" type="datetimeFigureOut">
              <a:rPr lang="en-GB" smtClean="0"/>
              <a:t>10/09/2014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AEA78A-3325-4703-AACB-821B70CF254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840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875058-781E-4222-B79A-952443D7262F}" type="slidenum">
              <a:rPr lang="en-GB"/>
              <a:pPr/>
              <a:t>1</a:t>
            </a:fld>
            <a:endParaRPr lang="en-GB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900"/>
              <a:t>1. Chinese Proverb - quotation.</a:t>
            </a:r>
          </a:p>
          <a:p>
            <a:pPr>
              <a:lnSpc>
                <a:spcPct val="90000"/>
              </a:lnSpc>
            </a:pPr>
            <a:r>
              <a:rPr lang="en-GB" sz="900"/>
              <a:t>2. Content of this Module – (DLP Material Development)</a:t>
            </a:r>
          </a:p>
          <a:p>
            <a:pPr>
              <a:lnSpc>
                <a:spcPct val="90000"/>
              </a:lnSpc>
            </a:pPr>
            <a:r>
              <a:rPr lang="en-GB" sz="900"/>
              <a:t>3. – 5. </a:t>
            </a:r>
            <a:r>
              <a:rPr lang="en-GB" sz="900" b="1"/>
              <a:t>1. REVISION: A Definition of Knowledge</a:t>
            </a:r>
            <a:r>
              <a:rPr lang="en-GB" sz="900"/>
              <a:t> from last DLP Module (Methodology and Didactics) – “What is knowledge?”</a:t>
            </a:r>
          </a:p>
          <a:p>
            <a:pPr>
              <a:lnSpc>
                <a:spcPct val="90000"/>
              </a:lnSpc>
            </a:pPr>
            <a:r>
              <a:rPr lang="en-GB" sz="900"/>
              <a:t>6.- 13. </a:t>
            </a:r>
            <a:r>
              <a:rPr lang="en-GB" sz="900" b="1"/>
              <a:t>2. QUESTION: What is education?</a:t>
            </a:r>
            <a:r>
              <a:rPr lang="en-GB" sz="900"/>
              <a:t> Cognitive Intelligence (CI) and Emotional Intelligence (EI) = Definition. </a:t>
            </a:r>
            <a:br>
              <a:rPr lang="en-GB" sz="900"/>
            </a:br>
            <a:r>
              <a:rPr lang="en-GB" sz="900"/>
              <a:t>What should survive?   </a:t>
            </a:r>
            <a:br>
              <a:rPr lang="en-GB" sz="900"/>
            </a:br>
            <a:r>
              <a:rPr lang="en-GB" sz="900"/>
              <a:t>1) Attitudes </a:t>
            </a:r>
            <a:br>
              <a:rPr lang="en-GB" sz="900"/>
            </a:br>
            <a:r>
              <a:rPr lang="en-GB" sz="900"/>
              <a:t>2) Values </a:t>
            </a:r>
            <a:br>
              <a:rPr lang="en-GB" sz="900"/>
            </a:br>
            <a:r>
              <a:rPr lang="en-GB" sz="900"/>
              <a:t>3) Competences</a:t>
            </a:r>
            <a:br>
              <a:rPr lang="en-GB" sz="900"/>
            </a:br>
            <a:r>
              <a:rPr lang="en-GB" sz="900"/>
              <a:t>4) MY Knowledge</a:t>
            </a:r>
            <a:br>
              <a:rPr lang="en-GB" sz="900"/>
            </a:br>
            <a:r>
              <a:rPr lang="en-GB" sz="900"/>
              <a:t>We will concentrate on 3) Competences and 4) MY knowledge. CI is, of course, important but it cannot be everything – we are not “filling pails”. </a:t>
            </a:r>
          </a:p>
          <a:p>
            <a:pPr>
              <a:lnSpc>
                <a:spcPct val="90000"/>
              </a:lnSpc>
            </a:pPr>
            <a:r>
              <a:rPr lang="en-GB" sz="900"/>
              <a:t>14.- 16. </a:t>
            </a:r>
            <a:r>
              <a:rPr lang="en-GB" sz="900" b="1"/>
              <a:t>3. QUESTION: What is intelligence?</a:t>
            </a:r>
            <a:r>
              <a:rPr lang="en-GB" sz="900"/>
              <a:t> CI, EI and MI (the 8 types of intelligences accord. Prof Gardner, Harvard). </a:t>
            </a:r>
          </a:p>
          <a:p>
            <a:pPr>
              <a:lnSpc>
                <a:spcPct val="90000"/>
              </a:lnSpc>
            </a:pPr>
            <a:r>
              <a:rPr lang="en-GB" sz="900"/>
              <a:t>17. – 28. </a:t>
            </a:r>
            <a:r>
              <a:rPr lang="en-GB" sz="900" b="1"/>
              <a:t>4. QUESTION: Which competences do students need and how can we help?</a:t>
            </a:r>
            <a:r>
              <a:rPr lang="en-GB" sz="900"/>
              <a:t> The 5 ‘Being’ Competences and ‘EUREKA’ Moments (Research by Prof. Sheth, Houston). The Archimedes Syndrome – The Magic of Creativity.  </a:t>
            </a:r>
          </a:p>
          <a:p>
            <a:pPr>
              <a:lnSpc>
                <a:spcPct val="90000"/>
              </a:lnSpc>
            </a:pPr>
            <a:r>
              <a:rPr lang="en-GB" sz="900"/>
              <a:t>29. – 34. </a:t>
            </a:r>
            <a:r>
              <a:rPr lang="en-GB" sz="900" b="1"/>
              <a:t>5. DISCUSSION: Different ways of learning and the consequences for our teaching.</a:t>
            </a:r>
            <a:r>
              <a:rPr lang="en-GB" sz="900"/>
              <a:t> The “Golden Triangle” – Learning – Learner – Teaching. There must be a harmony between these three. To be taken into consideration: content vs. skills &amp; serial vs. global.  </a:t>
            </a:r>
          </a:p>
          <a:p>
            <a:pPr>
              <a:lnSpc>
                <a:spcPct val="90000"/>
              </a:lnSpc>
            </a:pPr>
            <a:r>
              <a:rPr lang="en-GB" sz="900"/>
              <a:t>35. Summary of the consequences for our teaching – we have to keep in mind:</a:t>
            </a:r>
            <a:br>
              <a:rPr lang="en-GB" sz="900"/>
            </a:br>
            <a:r>
              <a:rPr lang="en-GB" sz="900"/>
              <a:t>1) Knowledge and Education</a:t>
            </a:r>
            <a:br>
              <a:rPr lang="en-GB" sz="900"/>
            </a:br>
            <a:r>
              <a:rPr lang="en-GB" sz="900"/>
              <a:t>2) Intelligences</a:t>
            </a:r>
            <a:br>
              <a:rPr lang="en-GB" sz="900"/>
            </a:br>
            <a:r>
              <a:rPr lang="en-GB" sz="900"/>
              <a:t>3) Competences</a:t>
            </a:r>
            <a:br>
              <a:rPr lang="en-GB" sz="900"/>
            </a:br>
            <a:r>
              <a:rPr lang="en-GB" sz="900"/>
              <a:t>4) Learning/Learner </a:t>
            </a:r>
            <a:br>
              <a:rPr lang="en-GB" sz="900"/>
            </a:br>
            <a:r>
              <a:rPr lang="en-GB" sz="900"/>
              <a:t>5) Creativity - And we have to constantly think of the excitement of ‘EUREKA’ Moments.</a:t>
            </a:r>
          </a:p>
          <a:p>
            <a:pPr>
              <a:lnSpc>
                <a:spcPct val="90000"/>
              </a:lnSpc>
            </a:pPr>
            <a:r>
              <a:rPr lang="en-GB" sz="900"/>
              <a:t>36. – 52. </a:t>
            </a:r>
            <a:r>
              <a:rPr lang="en-GB" sz="900" b="1"/>
              <a:t>6. TASK: Analysing/Developing DLP material</a:t>
            </a:r>
            <a:r>
              <a:rPr lang="en-GB" sz="900"/>
              <a:t>  The Teaching Experience – The Filter Effect – The Three Types of DLP Materials – 6 DLP Material Analysis/Development Principles – Boops (General Science) – Surprise (Physics - The Rainbow Experiment) – Oceans and Seas  (Biology - Habitat: River) – Chinese Whispers &lt;started with Chinese and will end with Chinese&gt; (History The Hunters) </a:t>
            </a:r>
            <a:endParaRPr lang="en-GB"/>
          </a:p>
          <a:p>
            <a:pPr>
              <a:lnSpc>
                <a:spcPct val="90000"/>
              </a:lnSpc>
            </a:pPr>
            <a:endParaRPr lang="en-GB"/>
          </a:p>
          <a:p>
            <a:pPr>
              <a:lnSpc>
                <a:spcPct val="90000"/>
              </a:lnSpc>
            </a:pPr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A314ED0-A530-4C9E-B586-DFCD710D8F91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AAE4DB2A-761F-449C-A97C-F9F51B22B948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43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62000" eaLnBrk="1" hangingPunct="1"/>
            <a:endParaRPr lang="de-DE" smtClean="0"/>
          </a:p>
        </p:txBody>
      </p:sp>
      <p:pic>
        <p:nvPicPr>
          <p:cNvPr id="19460" name="Picture 4" descr="ssr_logo_kle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63" y="9525"/>
            <a:ext cx="690562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753100" y="495300"/>
            <a:ext cx="915988" cy="198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GB" sz="700" b="1">
                <a:latin typeface="Tahoma" pitchFamily="34" charset="0"/>
              </a:rPr>
              <a:t>EUROPA BÜRO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609600" y="153988"/>
            <a:ext cx="5410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GB" sz="2000" b="1">
                <a:latin typeface="Tahoma" pitchFamily="34" charset="0"/>
              </a:rPr>
              <a:t>READING STRATEGIES FOR DLP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D101828-4161-4163-BF34-2259458FA6A3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43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62000"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6BC6636D-257E-4D10-A66D-74AE86E9ABED}" type="slidenum">
              <a:rPr lang="en-GB" smtClean="0"/>
              <a:pPr/>
              <a:t>6</a:t>
            </a:fld>
            <a:endParaRPr lang="en-GB" smtClean="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43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62000"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B075298-78CB-4AA5-AAE3-853A6FC10270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43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62000"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7996F28-66B5-493A-83B7-C975518B8823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43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62000" eaLnBrk="1" hangingPunct="1"/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03AC323-4387-4E8D-A2EF-15C11B83BA2E}" type="slidenum">
              <a:rPr lang="en-GB" smtClean="0"/>
              <a:pPr/>
              <a:t>9</a:t>
            </a:fld>
            <a:endParaRPr lang="en-GB" smtClean="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57688"/>
            <a:ext cx="5029200" cy="4143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62000" eaLnBrk="1" hangingPunct="1"/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Grafik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728" y="63955"/>
            <a:ext cx="684965" cy="50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889" y="6156038"/>
            <a:ext cx="618282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Grafik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4325" y="6302882"/>
            <a:ext cx="2024099" cy="46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 userDrawn="1"/>
        </p:nvSpPr>
        <p:spPr>
          <a:xfrm>
            <a:off x="1473687" y="99467"/>
            <a:ext cx="6196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CONTENT AND LANGUAGE INTEGRATED LEARNING (CLIL)</a:t>
            </a:r>
            <a:endParaRPr lang="en-GB" dirty="0"/>
          </a:p>
        </p:txBody>
      </p:sp>
      <p:sp>
        <p:nvSpPr>
          <p:cNvPr id="6" name="Textfeld 5"/>
          <p:cNvSpPr txBox="1"/>
          <p:nvPr userDrawn="1"/>
        </p:nvSpPr>
        <p:spPr>
          <a:xfrm>
            <a:off x="7945521" y="6347549"/>
            <a:ext cx="1172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B64C3F41-B878-4CBA-9F7F-F90E0295CB95}" type="slidenum">
              <a:rPr lang="en-GB" smtClean="0"/>
              <a:pPr algn="ctr"/>
              <a:t>‹Nr.›</a:t>
            </a:fld>
            <a:endParaRPr lang="en-GB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-44390" y="662382"/>
            <a:ext cx="92150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-25160" y="6132704"/>
            <a:ext cx="921502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sss_logo_bar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85" y="63955"/>
            <a:ext cx="1378806" cy="589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Grafik 11"/>
          <p:cNvPicPr/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73" y="6180230"/>
            <a:ext cx="2375535" cy="6090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91863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407EB-16FC-4188-B2A8-68B12CF75DB2}" type="datetime1">
              <a:rPr lang="en-GB" smtClean="0"/>
              <a:t>10/09/2014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353664-149B-48A7-8BF7-E65EC7F9819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72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C11288-4A26-4F51-B6CC-91BF1A73BCAC}" type="datetime1">
              <a:rPr lang="en-GB" smtClean="0"/>
              <a:t>10/09/2014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53664-149B-48A7-8BF7-E65EC7F98191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599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371475" y="2594338"/>
            <a:ext cx="83439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When planning for a year, plant corn.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0" y="3369038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When planning for a decade, plant trees.</a:t>
            </a: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0" y="4121513"/>
            <a:ext cx="9144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28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When planning for life, train and educate people.</a:t>
            </a: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3933825" y="4786675"/>
            <a:ext cx="5470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2400" b="1" i="1" dirty="0">
                <a:latin typeface="Times New Roman" pitchFamily="18" charset="0"/>
              </a:rPr>
              <a:t>Chinese Proverb, </a:t>
            </a:r>
            <a:r>
              <a:rPr lang="en-GB" sz="2400" b="1" i="1" dirty="0" err="1">
                <a:latin typeface="Times New Roman" pitchFamily="18" charset="0"/>
              </a:rPr>
              <a:t>Guanzi</a:t>
            </a:r>
            <a:r>
              <a:rPr lang="en-GB" sz="2400" b="1" i="1" dirty="0">
                <a:latin typeface="Times New Roman" pitchFamily="18" charset="0"/>
              </a:rPr>
              <a:t> (c. 645 BC)</a:t>
            </a:r>
          </a:p>
        </p:txBody>
      </p:sp>
      <p:sp>
        <p:nvSpPr>
          <p:cNvPr id="74758" name="Text Box 6"/>
          <p:cNvSpPr txBox="1">
            <a:spLocks noChangeArrowheads="1"/>
          </p:cNvSpPr>
          <p:nvPr/>
        </p:nvSpPr>
        <p:spPr bwMode="auto">
          <a:xfrm>
            <a:off x="745477" y="1254909"/>
            <a:ext cx="763813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40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Module </a:t>
            </a:r>
            <a:r>
              <a:rPr lang="en-GB" sz="4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3 LEARNING  STRATEGIES</a:t>
            </a:r>
            <a:endParaRPr lang="en-GB" sz="40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277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4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55" grpId="0"/>
      <p:bldP spid="74756" grpId="0"/>
      <p:bldP spid="7475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1460500" y="1185863"/>
            <a:ext cx="6200775" cy="5191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THE CHALLENGES OF WRITING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943100" y="2139950"/>
            <a:ext cx="5249863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1) The empty page 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1930400" y="3149600"/>
            <a:ext cx="7213600" cy="1555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2) Lack of structure and focus:</a:t>
            </a:r>
            <a:br>
              <a:rPr lang="en-GB" sz="2400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	- type of activity</a:t>
            </a:r>
            <a:b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	- type of text</a:t>
            </a:r>
            <a:b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	- type of language</a:t>
            </a:r>
            <a:b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	- organisation of information (Hierarchy of Information) </a:t>
            </a:r>
          </a:p>
        </p:txBody>
      </p:sp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1944688" y="5270500"/>
            <a:ext cx="5249862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3) … 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1135063" y="692150"/>
            <a:ext cx="6840537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Writing Strategies</a:t>
            </a:r>
          </a:p>
        </p:txBody>
      </p:sp>
    </p:spTree>
    <p:extLst>
      <p:ext uri="{BB962C8B-B14F-4D97-AF65-F5344CB8AC3E}">
        <p14:creationId xmlns:p14="http://schemas.microsoft.com/office/powerpoint/2010/main" val="2035237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2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525838" y="1909763"/>
            <a:ext cx="4183062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(Future) Planning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541713" y="2281238"/>
            <a:ext cx="4183062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(Past) Reporting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522663" y="2671763"/>
            <a:ext cx="4183062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(Past) Recounting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519488" y="3059113"/>
            <a:ext cx="4183062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(Present) Note-taking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3513138" y="3443288"/>
            <a:ext cx="4183062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(Present) Analysing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3406775" y="1471613"/>
            <a:ext cx="2668588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2) Type of Text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2933700" y="700088"/>
            <a:ext cx="323215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4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Example: Geography</a:t>
            </a:r>
          </a:p>
        </p:txBody>
      </p:sp>
      <p:sp>
        <p:nvSpPr>
          <p:cNvPr id="40968" name="Rectangle 22"/>
          <p:cNvSpPr>
            <a:spLocks noChangeArrowheads="1"/>
          </p:cNvSpPr>
          <p:nvPr/>
        </p:nvSpPr>
        <p:spPr bwMode="auto">
          <a:xfrm>
            <a:off x="342900" y="1509713"/>
            <a:ext cx="8461375" cy="4484687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69" name="Line 23"/>
          <p:cNvSpPr>
            <a:spLocks noChangeShapeType="1"/>
          </p:cNvSpPr>
          <p:nvPr/>
        </p:nvSpPr>
        <p:spPr bwMode="auto">
          <a:xfrm>
            <a:off x="342900" y="1928813"/>
            <a:ext cx="8429625" cy="1587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312738" y="1458913"/>
            <a:ext cx="35083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1) Type of Activity</a:t>
            </a:r>
          </a:p>
        </p:txBody>
      </p:sp>
      <p:sp>
        <p:nvSpPr>
          <p:cNvPr id="40971" name="Line 26"/>
          <p:cNvSpPr>
            <a:spLocks noChangeShapeType="1"/>
          </p:cNvSpPr>
          <p:nvPr/>
        </p:nvSpPr>
        <p:spPr bwMode="auto">
          <a:xfrm>
            <a:off x="3200400" y="1509713"/>
            <a:ext cx="0" cy="4484687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72" name="Line 27"/>
          <p:cNvSpPr>
            <a:spLocks noChangeShapeType="1"/>
          </p:cNvSpPr>
          <p:nvPr/>
        </p:nvSpPr>
        <p:spPr bwMode="auto">
          <a:xfrm>
            <a:off x="6178550" y="1535113"/>
            <a:ext cx="0" cy="4484687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306388" y="1916113"/>
            <a:ext cx="4183062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Planning</a:t>
            </a:r>
          </a:p>
        </p:txBody>
      </p:sp>
      <p:sp>
        <p:nvSpPr>
          <p:cNvPr id="40974" name="Line 30"/>
          <p:cNvSpPr>
            <a:spLocks noChangeShapeType="1"/>
          </p:cNvSpPr>
          <p:nvPr/>
        </p:nvSpPr>
        <p:spPr bwMode="auto">
          <a:xfrm>
            <a:off x="406400" y="2276475"/>
            <a:ext cx="8397875" cy="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306388" y="2265363"/>
            <a:ext cx="4183062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Reporting</a:t>
            </a:r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auto">
          <a:xfrm>
            <a:off x="306388" y="2652713"/>
            <a:ext cx="4183062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Observing</a:t>
            </a:r>
          </a:p>
        </p:txBody>
      </p:sp>
      <p:sp>
        <p:nvSpPr>
          <p:cNvPr id="7201" name="Text Box 33"/>
          <p:cNvSpPr txBox="1">
            <a:spLocks noChangeArrowheads="1"/>
          </p:cNvSpPr>
          <p:nvPr/>
        </p:nvSpPr>
        <p:spPr bwMode="auto">
          <a:xfrm>
            <a:off x="312738" y="3021013"/>
            <a:ext cx="4183062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Recording Evidence</a:t>
            </a:r>
          </a:p>
        </p:txBody>
      </p:sp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331788" y="3446463"/>
            <a:ext cx="4183062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Drawing Conclusions</a:t>
            </a:r>
          </a:p>
        </p:txBody>
      </p:sp>
      <p:sp>
        <p:nvSpPr>
          <p:cNvPr id="40979" name="Line 35"/>
          <p:cNvSpPr>
            <a:spLocks noChangeShapeType="1"/>
          </p:cNvSpPr>
          <p:nvPr/>
        </p:nvSpPr>
        <p:spPr bwMode="auto">
          <a:xfrm>
            <a:off x="374650" y="2663825"/>
            <a:ext cx="8429625" cy="7938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80" name="Line 36"/>
          <p:cNvSpPr>
            <a:spLocks noChangeShapeType="1"/>
          </p:cNvSpPr>
          <p:nvPr/>
        </p:nvSpPr>
        <p:spPr bwMode="auto">
          <a:xfrm>
            <a:off x="342900" y="3051175"/>
            <a:ext cx="8461375" cy="63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81" name="Line 37"/>
          <p:cNvSpPr>
            <a:spLocks noChangeShapeType="1"/>
          </p:cNvSpPr>
          <p:nvPr/>
        </p:nvSpPr>
        <p:spPr bwMode="auto">
          <a:xfrm>
            <a:off x="298450" y="3438525"/>
            <a:ext cx="8461375" cy="63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82" name="Line 38"/>
          <p:cNvSpPr>
            <a:spLocks noChangeShapeType="1"/>
          </p:cNvSpPr>
          <p:nvPr/>
        </p:nvSpPr>
        <p:spPr bwMode="auto">
          <a:xfrm>
            <a:off x="374650" y="3825875"/>
            <a:ext cx="8397875" cy="1588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83" name="Line 39"/>
          <p:cNvSpPr>
            <a:spLocks noChangeShapeType="1"/>
          </p:cNvSpPr>
          <p:nvPr/>
        </p:nvSpPr>
        <p:spPr bwMode="auto">
          <a:xfrm>
            <a:off x="381000" y="4213225"/>
            <a:ext cx="8391525" cy="63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84" name="Line 40"/>
          <p:cNvSpPr>
            <a:spLocks noChangeShapeType="1"/>
          </p:cNvSpPr>
          <p:nvPr/>
        </p:nvSpPr>
        <p:spPr bwMode="auto">
          <a:xfrm>
            <a:off x="406400" y="4600575"/>
            <a:ext cx="8397875" cy="63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85" name="Line 41"/>
          <p:cNvSpPr>
            <a:spLocks noChangeShapeType="1"/>
          </p:cNvSpPr>
          <p:nvPr/>
        </p:nvSpPr>
        <p:spPr bwMode="auto">
          <a:xfrm>
            <a:off x="374650" y="4987925"/>
            <a:ext cx="8429625" cy="63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0986" name="Line 42"/>
          <p:cNvSpPr>
            <a:spLocks noChangeShapeType="1"/>
          </p:cNvSpPr>
          <p:nvPr/>
        </p:nvSpPr>
        <p:spPr bwMode="auto">
          <a:xfrm>
            <a:off x="361950" y="5375275"/>
            <a:ext cx="8461375" cy="6350"/>
          </a:xfrm>
          <a:prstGeom prst="line">
            <a:avLst/>
          </a:prstGeom>
          <a:noFill/>
          <a:ln w="9525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211" name="Text Box 43"/>
          <p:cNvSpPr txBox="1">
            <a:spLocks noChangeArrowheads="1"/>
          </p:cNvSpPr>
          <p:nvPr/>
        </p:nvSpPr>
        <p:spPr bwMode="auto">
          <a:xfrm>
            <a:off x="6142038" y="1916113"/>
            <a:ext cx="4183062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Future: </a:t>
            </a:r>
            <a:r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“I am planning to …”</a:t>
            </a:r>
          </a:p>
        </p:txBody>
      </p:sp>
      <p:sp>
        <p:nvSpPr>
          <p:cNvPr id="7212" name="Text Box 44"/>
          <p:cNvSpPr txBox="1">
            <a:spLocks noChangeArrowheads="1"/>
          </p:cNvSpPr>
          <p:nvPr/>
        </p:nvSpPr>
        <p:spPr bwMode="auto">
          <a:xfrm>
            <a:off x="6142038" y="2284413"/>
            <a:ext cx="3802062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Past: </a:t>
            </a:r>
            <a:r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“I discovered that …”</a:t>
            </a:r>
          </a:p>
        </p:txBody>
      </p:sp>
      <p:sp>
        <p:nvSpPr>
          <p:cNvPr id="7213" name="Text Box 45"/>
          <p:cNvSpPr txBox="1">
            <a:spLocks noChangeArrowheads="1"/>
          </p:cNvSpPr>
          <p:nvPr/>
        </p:nvSpPr>
        <p:spPr bwMode="auto">
          <a:xfrm>
            <a:off x="6148388" y="2690813"/>
            <a:ext cx="4183062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Past: </a:t>
            </a:r>
            <a:r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“I observed …”</a:t>
            </a:r>
          </a:p>
        </p:txBody>
      </p:sp>
      <p:sp>
        <p:nvSpPr>
          <p:cNvPr id="7214" name="Text Box 46"/>
          <p:cNvSpPr txBox="1">
            <a:spLocks noChangeArrowheads="1"/>
          </p:cNvSpPr>
          <p:nvPr/>
        </p:nvSpPr>
        <p:spPr bwMode="auto">
          <a:xfrm>
            <a:off x="6154738" y="3059113"/>
            <a:ext cx="4183062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Present: </a:t>
            </a:r>
            <a:r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“The notes show …”</a:t>
            </a:r>
          </a:p>
        </p:txBody>
      </p:sp>
      <p:sp>
        <p:nvSpPr>
          <p:cNvPr id="7215" name="Text Box 47"/>
          <p:cNvSpPr txBox="1">
            <a:spLocks noChangeArrowheads="1"/>
          </p:cNvSpPr>
          <p:nvPr/>
        </p:nvSpPr>
        <p:spPr bwMode="auto">
          <a:xfrm>
            <a:off x="6142038" y="3408363"/>
            <a:ext cx="4183062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Present: </a:t>
            </a:r>
            <a:r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</a:rPr>
              <a:t>“I believe that …”</a:t>
            </a:r>
          </a:p>
        </p:txBody>
      </p:sp>
      <p:sp>
        <p:nvSpPr>
          <p:cNvPr id="7216" name="Text Box 48"/>
          <p:cNvSpPr txBox="1">
            <a:spLocks noChangeArrowheads="1"/>
          </p:cNvSpPr>
          <p:nvPr/>
        </p:nvSpPr>
        <p:spPr bwMode="auto">
          <a:xfrm>
            <a:off x="1455737" y="4262437"/>
            <a:ext cx="6267450" cy="7318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“WRITING FRAMES”</a:t>
            </a:r>
            <a:br>
              <a:rPr lang="en-GB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Steve Harrison &amp; Patricia Harrison</a:t>
            </a:r>
            <a:endParaRPr lang="en-GB" sz="24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217" name="Text Box 49"/>
          <p:cNvSpPr txBox="1">
            <a:spLocks noChangeArrowheads="1"/>
          </p:cNvSpPr>
          <p:nvPr/>
        </p:nvSpPr>
        <p:spPr bwMode="auto">
          <a:xfrm>
            <a:off x="321030" y="5393447"/>
            <a:ext cx="8429625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© 1999, </a:t>
            </a:r>
            <a:r>
              <a:rPr lang="en-GB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Belair</a:t>
            </a:r>
            <a:r>
              <a:rPr lang="en-GB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Publications: E-mail: belair@belair-publications.co.uk</a:t>
            </a:r>
          </a:p>
        </p:txBody>
      </p:sp>
      <p:sp>
        <p:nvSpPr>
          <p:cNvPr id="7219" name="Text Box 51"/>
          <p:cNvSpPr txBox="1">
            <a:spLocks noChangeArrowheads="1"/>
          </p:cNvSpPr>
          <p:nvPr/>
        </p:nvSpPr>
        <p:spPr bwMode="auto">
          <a:xfrm>
            <a:off x="3986213" y="3824288"/>
            <a:ext cx="4183062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… </a:t>
            </a:r>
          </a:p>
        </p:txBody>
      </p:sp>
      <p:sp>
        <p:nvSpPr>
          <p:cNvPr id="7220" name="Text Box 52"/>
          <p:cNvSpPr txBox="1">
            <a:spLocks noChangeArrowheads="1"/>
          </p:cNvSpPr>
          <p:nvPr/>
        </p:nvSpPr>
        <p:spPr bwMode="auto">
          <a:xfrm>
            <a:off x="544513" y="3825875"/>
            <a:ext cx="4183062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… </a:t>
            </a:r>
          </a:p>
        </p:txBody>
      </p:sp>
      <p:sp>
        <p:nvSpPr>
          <p:cNvPr id="7221" name="Text Box 53"/>
          <p:cNvSpPr txBox="1">
            <a:spLocks noChangeArrowheads="1"/>
          </p:cNvSpPr>
          <p:nvPr/>
        </p:nvSpPr>
        <p:spPr bwMode="auto">
          <a:xfrm>
            <a:off x="6189663" y="3827463"/>
            <a:ext cx="4183062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… </a:t>
            </a: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6064250" y="1473200"/>
            <a:ext cx="7246938" cy="4127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100" b="1">
                <a:effectLst>
                  <a:outerShdw blurRad="38100" dist="38100" dir="2700000" algn="tl">
                    <a:srgbClr val="C0C0C0"/>
                  </a:outerShdw>
                </a:effectLst>
              </a:rPr>
              <a:t>3) Type of Language</a:t>
            </a:r>
          </a:p>
        </p:txBody>
      </p:sp>
    </p:spTree>
    <p:extLst>
      <p:ext uri="{BB962C8B-B14F-4D97-AF65-F5344CB8AC3E}">
        <p14:creationId xmlns:p14="http://schemas.microsoft.com/office/powerpoint/2010/main" val="17467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7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7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7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7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7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7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7" dur="500"/>
                                        <p:tgtEl>
                                          <p:spTgt spid="7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7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7" dur="500"/>
                                        <p:tgtEl>
                                          <p:spTgt spid="7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/>
      <p:bldP spid="7174" grpId="0"/>
      <p:bldP spid="7175" grpId="0"/>
      <p:bldP spid="7176" grpId="0"/>
      <p:bldP spid="7188" grpId="0"/>
      <p:bldP spid="7189" grpId="0"/>
      <p:bldP spid="7192" grpId="0"/>
      <p:bldP spid="7197" grpId="0"/>
      <p:bldP spid="7199" grpId="0"/>
      <p:bldP spid="7200" grpId="0"/>
      <p:bldP spid="7201" grpId="0"/>
      <p:bldP spid="7202" grpId="0"/>
      <p:bldP spid="7211" grpId="0"/>
      <p:bldP spid="7212" grpId="0"/>
      <p:bldP spid="7213" grpId="0"/>
      <p:bldP spid="7214" grpId="0"/>
      <p:bldP spid="7215" grpId="0"/>
      <p:bldP spid="7216" grpId="0"/>
      <p:bldP spid="7217" grpId="0"/>
      <p:bldP spid="7219" grpId="0"/>
      <p:bldP spid="7220" grpId="0"/>
      <p:bldP spid="7221" grpId="0"/>
      <p:bldP spid="71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4854575" y="430213"/>
            <a:ext cx="4035425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Type of Language = Writing Frame </a:t>
            </a:r>
          </a:p>
        </p:txBody>
      </p:sp>
      <p:grpSp>
        <p:nvGrpSpPr>
          <p:cNvPr id="2097" name="Group 49"/>
          <p:cNvGrpSpPr>
            <a:grpSpLocks/>
          </p:cNvGrpSpPr>
          <p:nvPr/>
        </p:nvGrpSpPr>
        <p:grpSpPr bwMode="auto">
          <a:xfrm>
            <a:off x="4787900" y="757238"/>
            <a:ext cx="4159250" cy="5753100"/>
            <a:chOff x="3016" y="477"/>
            <a:chExt cx="2620" cy="3624"/>
          </a:xfrm>
        </p:grpSpPr>
        <p:sp>
          <p:nvSpPr>
            <p:cNvPr id="42008" name="Rectangle 18"/>
            <p:cNvSpPr>
              <a:spLocks noChangeArrowheads="1"/>
            </p:cNvSpPr>
            <p:nvPr/>
          </p:nvSpPr>
          <p:spPr bwMode="auto">
            <a:xfrm>
              <a:off x="3016" y="477"/>
              <a:ext cx="2620" cy="36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09" name="Rectangle 20"/>
            <p:cNvSpPr>
              <a:spLocks noChangeArrowheads="1"/>
            </p:cNvSpPr>
            <p:nvPr/>
          </p:nvSpPr>
          <p:spPr bwMode="auto">
            <a:xfrm>
              <a:off x="3101" y="524"/>
              <a:ext cx="2440" cy="3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10" name="Rectangle 22"/>
            <p:cNvSpPr>
              <a:spLocks noChangeArrowheads="1"/>
            </p:cNvSpPr>
            <p:nvPr/>
          </p:nvSpPr>
          <p:spPr bwMode="auto">
            <a:xfrm>
              <a:off x="3097" y="950"/>
              <a:ext cx="2448" cy="5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11" name="Rectangle 24"/>
            <p:cNvSpPr>
              <a:spLocks noChangeArrowheads="1"/>
            </p:cNvSpPr>
            <p:nvPr/>
          </p:nvSpPr>
          <p:spPr bwMode="auto">
            <a:xfrm>
              <a:off x="3113" y="1513"/>
              <a:ext cx="2439" cy="12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12" name="Rectangle 28"/>
            <p:cNvSpPr>
              <a:spLocks noChangeArrowheads="1"/>
            </p:cNvSpPr>
            <p:nvPr/>
          </p:nvSpPr>
          <p:spPr bwMode="auto">
            <a:xfrm>
              <a:off x="3104" y="2759"/>
              <a:ext cx="2448" cy="117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2013" name="Text Box 30"/>
            <p:cNvSpPr txBox="1">
              <a:spLocks noChangeArrowheads="1"/>
            </p:cNvSpPr>
            <p:nvPr/>
          </p:nvSpPr>
          <p:spPr bwMode="auto">
            <a:xfrm>
              <a:off x="3084" y="3889"/>
              <a:ext cx="244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600" b="1">
                  <a:latin typeface="Comic Sans MS" pitchFamily="66" charset="0"/>
                </a:rPr>
                <a:t>Name:                      Date:   </a:t>
              </a:r>
              <a:endParaRPr lang="en-GB" b="1">
                <a:latin typeface="Comic Sans MS" pitchFamily="66" charset="0"/>
              </a:endParaRPr>
            </a:p>
          </p:txBody>
        </p:sp>
      </p:grpSp>
      <p:sp>
        <p:nvSpPr>
          <p:cNvPr id="2080" name="Text Box 32"/>
          <p:cNvSpPr txBox="1">
            <a:spLocks noChangeArrowheads="1"/>
          </p:cNvSpPr>
          <p:nvPr/>
        </p:nvSpPr>
        <p:spPr bwMode="auto">
          <a:xfrm>
            <a:off x="5597525" y="1068388"/>
            <a:ext cx="2249488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 TOPIC</a:t>
            </a:r>
          </a:p>
        </p:txBody>
      </p:sp>
      <p:sp>
        <p:nvSpPr>
          <p:cNvPr id="2081" name="Text Box 33"/>
          <p:cNvSpPr txBox="1">
            <a:spLocks noChangeArrowheads="1"/>
          </p:cNvSpPr>
          <p:nvPr/>
        </p:nvSpPr>
        <p:spPr bwMode="auto">
          <a:xfrm>
            <a:off x="5626100" y="1817688"/>
            <a:ext cx="2249488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2) TOOLS</a:t>
            </a:r>
          </a:p>
        </p:txBody>
      </p:sp>
      <p:sp>
        <p:nvSpPr>
          <p:cNvPr id="2082" name="Text Box 34"/>
          <p:cNvSpPr txBox="1">
            <a:spLocks noChangeArrowheads="1"/>
          </p:cNvSpPr>
          <p:nvPr/>
        </p:nvSpPr>
        <p:spPr bwMode="auto">
          <a:xfrm>
            <a:off x="5711825" y="3271838"/>
            <a:ext cx="2249488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3) LINES OF ENQUIRY</a:t>
            </a:r>
          </a:p>
        </p:txBody>
      </p:sp>
      <p:sp>
        <p:nvSpPr>
          <p:cNvPr id="2083" name="Text Box 35"/>
          <p:cNvSpPr txBox="1">
            <a:spLocks noChangeArrowheads="1"/>
          </p:cNvSpPr>
          <p:nvPr/>
        </p:nvSpPr>
        <p:spPr bwMode="auto">
          <a:xfrm>
            <a:off x="5797550" y="5275263"/>
            <a:ext cx="2249488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4) EXPECTATION</a:t>
            </a:r>
          </a:p>
        </p:txBody>
      </p:sp>
      <p:grpSp>
        <p:nvGrpSpPr>
          <p:cNvPr id="2092" name="Group 44"/>
          <p:cNvGrpSpPr>
            <a:grpSpLocks/>
          </p:cNvGrpSpPr>
          <p:nvPr/>
        </p:nvGrpSpPr>
        <p:grpSpPr bwMode="auto">
          <a:xfrm>
            <a:off x="485775" y="3338514"/>
            <a:ext cx="4375150" cy="2628900"/>
            <a:chOff x="373" y="2093"/>
            <a:chExt cx="2756" cy="1656"/>
          </a:xfrm>
        </p:grpSpPr>
        <p:sp>
          <p:nvSpPr>
            <p:cNvPr id="2052" name="Text Box 4"/>
            <p:cNvSpPr txBox="1">
              <a:spLocks noChangeArrowheads="1"/>
            </p:cNvSpPr>
            <p:nvPr/>
          </p:nvSpPr>
          <p:spPr bwMode="auto">
            <a:xfrm>
              <a:off x="373" y="2093"/>
              <a:ext cx="2227" cy="28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Type of Text:</a:t>
              </a:r>
            </a:p>
          </p:txBody>
        </p:sp>
        <p:sp>
          <p:nvSpPr>
            <p:cNvPr id="2053" name="Text Box 5"/>
            <p:cNvSpPr txBox="1">
              <a:spLocks noChangeArrowheads="1"/>
            </p:cNvSpPr>
            <p:nvPr/>
          </p:nvSpPr>
          <p:spPr bwMode="auto">
            <a:xfrm>
              <a:off x="454" y="2388"/>
              <a:ext cx="2635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1) Planning text</a:t>
              </a:r>
            </a:p>
          </p:txBody>
        </p:sp>
        <p:sp>
          <p:nvSpPr>
            <p:cNvPr id="2054" name="Text Box 6"/>
            <p:cNvSpPr txBox="1">
              <a:spLocks noChangeArrowheads="1"/>
            </p:cNvSpPr>
            <p:nvPr/>
          </p:nvSpPr>
          <p:spPr bwMode="auto">
            <a:xfrm>
              <a:off x="460" y="2599"/>
              <a:ext cx="2635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2) Reporting text</a:t>
              </a:r>
            </a:p>
          </p:txBody>
        </p:sp>
        <p:sp>
          <p:nvSpPr>
            <p:cNvPr id="2055" name="Text Box 7"/>
            <p:cNvSpPr txBox="1">
              <a:spLocks noChangeArrowheads="1"/>
            </p:cNvSpPr>
            <p:nvPr/>
          </p:nvSpPr>
          <p:spPr bwMode="auto">
            <a:xfrm>
              <a:off x="456" y="2828"/>
              <a:ext cx="2635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3) Recounting text</a:t>
              </a:r>
            </a:p>
          </p:txBody>
        </p:sp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470" y="3067"/>
              <a:ext cx="2635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4) Note-taking text</a:t>
              </a:r>
            </a:p>
          </p:txBody>
        </p:sp>
        <p:sp>
          <p:nvSpPr>
            <p:cNvPr id="2057" name="Text Box 9"/>
            <p:cNvSpPr txBox="1">
              <a:spLocks noChangeArrowheads="1"/>
            </p:cNvSpPr>
            <p:nvPr/>
          </p:nvSpPr>
          <p:spPr bwMode="auto">
            <a:xfrm>
              <a:off x="494" y="3291"/>
              <a:ext cx="2635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5) Analysing text</a:t>
              </a:r>
            </a:p>
          </p:txBody>
        </p:sp>
        <p:sp>
          <p:nvSpPr>
            <p:cNvPr id="2086" name="Text Box 38"/>
            <p:cNvSpPr txBox="1">
              <a:spLocks noChangeArrowheads="1"/>
            </p:cNvSpPr>
            <p:nvPr/>
          </p:nvSpPr>
          <p:spPr bwMode="auto">
            <a:xfrm>
              <a:off x="489" y="3518"/>
              <a:ext cx="2635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6) … text </a:t>
              </a:r>
            </a:p>
          </p:txBody>
        </p:sp>
      </p:grpSp>
      <p:sp>
        <p:nvSpPr>
          <p:cNvPr id="2087" name="Text Box 39"/>
          <p:cNvSpPr txBox="1">
            <a:spLocks noChangeArrowheads="1"/>
          </p:cNvSpPr>
          <p:nvPr/>
        </p:nvSpPr>
        <p:spPr bwMode="auto">
          <a:xfrm>
            <a:off x="622300" y="1409700"/>
            <a:ext cx="3535363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Type of Activity:</a:t>
            </a:r>
          </a:p>
        </p:txBody>
      </p:sp>
      <p:sp>
        <p:nvSpPr>
          <p:cNvPr id="2089" name="Text Box 41"/>
          <p:cNvSpPr txBox="1">
            <a:spLocks noChangeArrowheads="1"/>
          </p:cNvSpPr>
          <p:nvPr/>
        </p:nvSpPr>
        <p:spPr bwMode="auto">
          <a:xfrm>
            <a:off x="677863" y="1916113"/>
            <a:ext cx="4183062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(Future) Planning</a:t>
            </a:r>
          </a:p>
        </p:txBody>
      </p:sp>
      <p:sp>
        <p:nvSpPr>
          <p:cNvPr id="2093" name="Oval 45"/>
          <p:cNvSpPr>
            <a:spLocks noChangeArrowheads="1"/>
          </p:cNvSpPr>
          <p:nvPr/>
        </p:nvSpPr>
        <p:spPr bwMode="auto">
          <a:xfrm>
            <a:off x="0" y="3814765"/>
            <a:ext cx="3505200" cy="377825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95" name="AutoShape 47"/>
          <p:cNvSpPr>
            <a:spLocks noChangeArrowheads="1"/>
          </p:cNvSpPr>
          <p:nvPr/>
        </p:nvSpPr>
        <p:spPr bwMode="auto">
          <a:xfrm>
            <a:off x="1543050" y="242888"/>
            <a:ext cx="2081213" cy="1116012"/>
          </a:xfrm>
          <a:prstGeom prst="wedgeEllipseCallout">
            <a:avLst>
              <a:gd name="adj1" fmla="val 171815"/>
              <a:gd name="adj2" fmla="val 1084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GB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“Guiding Stages”</a:t>
            </a:r>
          </a:p>
        </p:txBody>
      </p:sp>
      <p:sp>
        <p:nvSpPr>
          <p:cNvPr id="2096" name="AutoShape 48"/>
          <p:cNvSpPr>
            <a:spLocks noChangeArrowheads="1"/>
          </p:cNvSpPr>
          <p:nvPr/>
        </p:nvSpPr>
        <p:spPr bwMode="auto">
          <a:xfrm>
            <a:off x="1200150" y="2439988"/>
            <a:ext cx="3028950" cy="1160462"/>
          </a:xfrm>
          <a:prstGeom prst="wedgeEllipseCallout">
            <a:avLst>
              <a:gd name="adj1" fmla="val 95176"/>
              <a:gd name="adj2" fmla="val -1660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GB" b="1">
                <a:effectLst>
                  <a:outerShdw blurRad="38100" dist="38100" dir="2700000" algn="tl">
                    <a:srgbClr val="FFFFFF"/>
                  </a:outerShdw>
                </a:effectLst>
              </a:rPr>
              <a:t>Topic sentences (beginning)</a:t>
            </a:r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4902200" y="842963"/>
            <a:ext cx="3475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 b="1">
                <a:latin typeface="Comic Sans MS" pitchFamily="66" charset="0"/>
              </a:rPr>
              <a:t>I am planning to investigate </a:t>
            </a:r>
          </a:p>
        </p:txBody>
      </p:sp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4902200" y="1490663"/>
            <a:ext cx="3886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 b="1">
                <a:latin typeface="Comic Sans MS" pitchFamily="66" charset="0"/>
              </a:rPr>
              <a:t>To help my investigation, I will need</a:t>
            </a:r>
            <a:r>
              <a:rPr lang="en-GB" b="1">
                <a:latin typeface="Comic Sans MS" pitchFamily="66" charset="0"/>
              </a:rPr>
              <a:t> </a:t>
            </a:r>
          </a:p>
        </p:txBody>
      </p:sp>
      <p:sp>
        <p:nvSpPr>
          <p:cNvPr id="2073" name="Text Box 25"/>
          <p:cNvSpPr txBox="1">
            <a:spLocks noChangeArrowheads="1"/>
          </p:cNvSpPr>
          <p:nvPr/>
        </p:nvSpPr>
        <p:spPr bwMode="auto">
          <a:xfrm>
            <a:off x="5003800" y="2439988"/>
            <a:ext cx="38862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 b="1">
                <a:latin typeface="Comic Sans MS" pitchFamily="66" charset="0"/>
              </a:rPr>
              <a:t>The two most important questions I want to find answers to are </a:t>
            </a:r>
          </a:p>
          <a:p>
            <a:pPr>
              <a:spcBef>
                <a:spcPct val="50000"/>
              </a:spcBef>
            </a:pPr>
            <a:r>
              <a:rPr lang="en-GB" sz="1600" b="1">
                <a:latin typeface="Comic Sans MS" pitchFamily="66" charset="0"/>
              </a:rPr>
              <a:t/>
            </a:r>
            <a:br>
              <a:rPr lang="en-GB" sz="1600" b="1">
                <a:latin typeface="Comic Sans MS" pitchFamily="66" charset="0"/>
              </a:rPr>
            </a:br>
            <a:r>
              <a:rPr lang="en-GB" sz="1600" b="1">
                <a:latin typeface="Comic Sans MS" pitchFamily="66" charset="0"/>
              </a:rPr>
              <a:t>and </a:t>
            </a:r>
          </a:p>
          <a:p>
            <a:pPr>
              <a:spcBef>
                <a:spcPct val="50000"/>
              </a:spcBef>
            </a:pPr>
            <a:endParaRPr lang="en-GB" sz="1600" b="1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b="1">
                <a:latin typeface="Comic Sans MS" pitchFamily="66" charset="0"/>
              </a:rPr>
              <a:t> </a:t>
            </a:r>
          </a:p>
        </p:txBody>
      </p:sp>
      <p:sp>
        <p:nvSpPr>
          <p:cNvPr id="2077" name="Text Box 29"/>
          <p:cNvSpPr txBox="1">
            <a:spLocks noChangeArrowheads="1"/>
          </p:cNvSpPr>
          <p:nvPr/>
        </p:nvSpPr>
        <p:spPr bwMode="auto">
          <a:xfrm>
            <a:off x="4895850" y="4411663"/>
            <a:ext cx="3886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 b="1">
                <a:latin typeface="Comic Sans MS" pitchFamily="66" charset="0"/>
              </a:rPr>
              <a:t>I expect to discover that </a:t>
            </a:r>
            <a:endParaRPr lang="en-GB" b="1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433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20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20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2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/>
      <p:bldP spid="2080" grpId="0"/>
      <p:bldP spid="2081" grpId="0"/>
      <p:bldP spid="2082" grpId="0"/>
      <p:bldP spid="2083" grpId="0"/>
      <p:bldP spid="2087" grpId="0"/>
      <p:bldP spid="2089" grpId="0"/>
      <p:bldP spid="2093" grpId="0" animBg="1"/>
      <p:bldP spid="2095" grpId="0" animBg="1"/>
      <p:bldP spid="2096" grpId="0" animBg="1"/>
      <p:bldP spid="2069" grpId="0"/>
      <p:bldP spid="2071" grpId="0"/>
      <p:bldP spid="2073" grpId="0"/>
      <p:bldP spid="20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39" name="Group 47"/>
          <p:cNvGrpSpPr>
            <a:grpSpLocks/>
          </p:cNvGrpSpPr>
          <p:nvPr/>
        </p:nvGrpSpPr>
        <p:grpSpPr bwMode="auto">
          <a:xfrm>
            <a:off x="4598988" y="1138238"/>
            <a:ext cx="4159250" cy="5013325"/>
            <a:chOff x="3020" y="920"/>
            <a:chExt cx="2620" cy="3158"/>
          </a:xfrm>
        </p:grpSpPr>
        <p:sp>
          <p:nvSpPr>
            <p:cNvPr id="43032" name="Rectangle 7"/>
            <p:cNvSpPr>
              <a:spLocks noChangeArrowheads="1"/>
            </p:cNvSpPr>
            <p:nvPr/>
          </p:nvSpPr>
          <p:spPr bwMode="auto">
            <a:xfrm>
              <a:off x="3020" y="920"/>
              <a:ext cx="2620" cy="315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33" name="Rectangle 8"/>
            <p:cNvSpPr>
              <a:spLocks noChangeArrowheads="1"/>
            </p:cNvSpPr>
            <p:nvPr/>
          </p:nvSpPr>
          <p:spPr bwMode="auto">
            <a:xfrm>
              <a:off x="3105" y="961"/>
              <a:ext cx="2440" cy="33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34" name="Rectangle 9"/>
            <p:cNvSpPr>
              <a:spLocks noChangeArrowheads="1"/>
            </p:cNvSpPr>
            <p:nvPr/>
          </p:nvSpPr>
          <p:spPr bwMode="auto">
            <a:xfrm>
              <a:off x="3101" y="1333"/>
              <a:ext cx="2448" cy="4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35" name="Rectangle 10"/>
            <p:cNvSpPr>
              <a:spLocks noChangeArrowheads="1"/>
            </p:cNvSpPr>
            <p:nvPr/>
          </p:nvSpPr>
          <p:spPr bwMode="auto">
            <a:xfrm>
              <a:off x="3117" y="1824"/>
              <a:ext cx="2439" cy="10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3036" name="Rectangle 11"/>
            <p:cNvSpPr>
              <a:spLocks noChangeArrowheads="1"/>
            </p:cNvSpPr>
            <p:nvPr/>
          </p:nvSpPr>
          <p:spPr bwMode="auto">
            <a:xfrm>
              <a:off x="3108" y="2911"/>
              <a:ext cx="2448" cy="102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3804" name="Text Box 12"/>
          <p:cNvSpPr txBox="1">
            <a:spLocks noChangeArrowheads="1"/>
          </p:cNvSpPr>
          <p:nvPr/>
        </p:nvSpPr>
        <p:spPr bwMode="auto">
          <a:xfrm>
            <a:off x="4625975" y="5872163"/>
            <a:ext cx="4132263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 b="1">
                <a:latin typeface="Comic Sans MS" pitchFamily="66" charset="0"/>
              </a:rPr>
              <a:t>Name and Signature:       Date:   </a:t>
            </a:r>
            <a:endParaRPr lang="en-GB" b="1">
              <a:latin typeface="Comic Sans MS" pitchFamily="66" charset="0"/>
            </a:endParaRPr>
          </a:p>
        </p:txBody>
      </p:sp>
      <p:grpSp>
        <p:nvGrpSpPr>
          <p:cNvPr id="33838" name="Group 46"/>
          <p:cNvGrpSpPr>
            <a:grpSpLocks/>
          </p:cNvGrpSpPr>
          <p:nvPr/>
        </p:nvGrpSpPr>
        <p:grpSpPr bwMode="auto">
          <a:xfrm>
            <a:off x="4048125" y="1184275"/>
            <a:ext cx="3833813" cy="3473450"/>
            <a:chOff x="2693" y="939"/>
            <a:chExt cx="2415" cy="2188"/>
          </a:xfrm>
        </p:grpSpPr>
        <p:sp>
          <p:nvSpPr>
            <p:cNvPr id="33805" name="Text Box 13"/>
            <p:cNvSpPr txBox="1">
              <a:spLocks noChangeArrowheads="1"/>
            </p:cNvSpPr>
            <p:nvPr/>
          </p:nvSpPr>
          <p:spPr bwMode="auto">
            <a:xfrm>
              <a:off x="2721" y="939"/>
              <a:ext cx="1417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1) TOPIC</a:t>
              </a:r>
            </a:p>
          </p:txBody>
        </p:sp>
        <p:sp>
          <p:nvSpPr>
            <p:cNvPr id="33806" name="Text Box 14"/>
            <p:cNvSpPr txBox="1">
              <a:spLocks noChangeArrowheads="1"/>
            </p:cNvSpPr>
            <p:nvPr/>
          </p:nvSpPr>
          <p:spPr bwMode="auto">
            <a:xfrm>
              <a:off x="2751" y="1297"/>
              <a:ext cx="1417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2) TOOLS</a:t>
              </a:r>
            </a:p>
          </p:txBody>
        </p:sp>
        <p:sp>
          <p:nvSpPr>
            <p:cNvPr id="33807" name="Text Box 15"/>
            <p:cNvSpPr txBox="1">
              <a:spLocks noChangeArrowheads="1"/>
            </p:cNvSpPr>
            <p:nvPr/>
          </p:nvSpPr>
          <p:spPr bwMode="auto">
            <a:xfrm>
              <a:off x="2693" y="1798"/>
              <a:ext cx="2415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3) LINES OF ENQUIRY</a:t>
              </a:r>
            </a:p>
          </p:txBody>
        </p:sp>
        <p:sp>
          <p:nvSpPr>
            <p:cNvPr id="33808" name="Text Box 16"/>
            <p:cNvSpPr txBox="1">
              <a:spLocks noChangeArrowheads="1"/>
            </p:cNvSpPr>
            <p:nvPr/>
          </p:nvSpPr>
          <p:spPr bwMode="auto">
            <a:xfrm>
              <a:off x="3027" y="2896"/>
              <a:ext cx="1417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4) EXPECTATION</a:t>
              </a:r>
            </a:p>
          </p:txBody>
        </p:sp>
      </p:grpSp>
      <p:grpSp>
        <p:nvGrpSpPr>
          <p:cNvPr id="33841" name="Group 49"/>
          <p:cNvGrpSpPr>
            <a:grpSpLocks/>
          </p:cNvGrpSpPr>
          <p:nvPr/>
        </p:nvGrpSpPr>
        <p:grpSpPr bwMode="auto">
          <a:xfrm>
            <a:off x="4800600" y="1408113"/>
            <a:ext cx="3957638" cy="3460750"/>
            <a:chOff x="3036" y="1109"/>
            <a:chExt cx="2493" cy="2180"/>
          </a:xfrm>
        </p:grpSpPr>
        <p:sp>
          <p:nvSpPr>
            <p:cNvPr id="43024" name="Text Box 17"/>
            <p:cNvSpPr txBox="1">
              <a:spLocks noChangeArrowheads="1"/>
            </p:cNvSpPr>
            <p:nvPr/>
          </p:nvSpPr>
          <p:spPr bwMode="auto">
            <a:xfrm>
              <a:off x="3057" y="1109"/>
              <a:ext cx="218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600" b="1">
                  <a:latin typeface="Comic Sans MS" pitchFamily="66" charset="0"/>
                </a:rPr>
                <a:t>I am planning to investigate </a:t>
              </a:r>
            </a:p>
          </p:txBody>
        </p:sp>
        <p:sp>
          <p:nvSpPr>
            <p:cNvPr id="43025" name="Text Box 18"/>
            <p:cNvSpPr txBox="1">
              <a:spLocks noChangeArrowheads="1"/>
            </p:cNvSpPr>
            <p:nvPr/>
          </p:nvSpPr>
          <p:spPr bwMode="auto">
            <a:xfrm>
              <a:off x="3036" y="1468"/>
              <a:ext cx="24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600" b="1">
                  <a:latin typeface="Comic Sans MS" pitchFamily="66" charset="0"/>
                </a:rPr>
                <a:t>To help my investigation, I will need</a:t>
              </a:r>
              <a:r>
                <a:rPr lang="en-GB" b="1">
                  <a:latin typeface="Comic Sans MS" pitchFamily="66" charset="0"/>
                </a:rPr>
                <a:t> </a:t>
              </a:r>
            </a:p>
          </p:txBody>
        </p:sp>
        <p:sp>
          <p:nvSpPr>
            <p:cNvPr id="43026" name="Text Box 19"/>
            <p:cNvSpPr txBox="1">
              <a:spLocks noChangeArrowheads="1"/>
            </p:cNvSpPr>
            <p:nvPr/>
          </p:nvSpPr>
          <p:spPr bwMode="auto">
            <a:xfrm>
              <a:off x="3081" y="1989"/>
              <a:ext cx="2448" cy="12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600" b="1">
                  <a:latin typeface="Comic Sans MS" pitchFamily="66" charset="0"/>
                </a:rPr>
                <a:t>The two most important questions I want to find answers to are </a:t>
              </a:r>
            </a:p>
            <a:p>
              <a:pPr>
                <a:spcBef>
                  <a:spcPct val="50000"/>
                </a:spcBef>
              </a:pPr>
              <a:r>
                <a:rPr lang="en-GB" sz="1600" b="1">
                  <a:latin typeface="Comic Sans MS" pitchFamily="66" charset="0"/>
                </a:rPr>
                <a:t/>
              </a:r>
              <a:br>
                <a:rPr lang="en-GB" sz="1600" b="1">
                  <a:latin typeface="Comic Sans MS" pitchFamily="66" charset="0"/>
                </a:rPr>
              </a:br>
              <a:r>
                <a:rPr lang="en-GB" sz="1600" b="1">
                  <a:latin typeface="Comic Sans MS" pitchFamily="66" charset="0"/>
                </a:rPr>
                <a:t>and </a:t>
              </a:r>
            </a:p>
            <a:p>
              <a:pPr>
                <a:spcBef>
                  <a:spcPct val="50000"/>
                </a:spcBef>
              </a:pPr>
              <a:endParaRPr lang="en-GB" sz="1600" b="1">
                <a:latin typeface="Comic Sans MS" pitchFamily="66" charset="0"/>
              </a:endParaRPr>
            </a:p>
            <a:p>
              <a:pPr>
                <a:spcBef>
                  <a:spcPct val="50000"/>
                </a:spcBef>
              </a:pPr>
              <a:r>
                <a:rPr lang="en-GB" b="1">
                  <a:latin typeface="Comic Sans MS" pitchFamily="66" charset="0"/>
                </a:rPr>
                <a:t> </a:t>
              </a:r>
            </a:p>
          </p:txBody>
        </p:sp>
        <p:sp>
          <p:nvSpPr>
            <p:cNvPr id="43027" name="Text Box 20"/>
            <p:cNvSpPr txBox="1">
              <a:spLocks noChangeArrowheads="1"/>
            </p:cNvSpPr>
            <p:nvPr/>
          </p:nvSpPr>
          <p:spPr bwMode="auto">
            <a:xfrm>
              <a:off x="3069" y="3077"/>
              <a:ext cx="244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600" b="1">
                  <a:latin typeface="Comic Sans MS" pitchFamily="66" charset="0"/>
                </a:rPr>
                <a:t>I expect to discover that </a:t>
              </a:r>
              <a:endParaRPr lang="en-GB" b="1">
                <a:latin typeface="Comic Sans MS" pitchFamily="66" charset="0"/>
              </a:endParaRPr>
            </a:p>
          </p:txBody>
        </p:sp>
      </p:grp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762000" y="1138238"/>
            <a:ext cx="3810000" cy="50196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3830" name="Text Box 38"/>
          <p:cNvSpPr txBox="1">
            <a:spLocks noChangeArrowheads="1"/>
          </p:cNvSpPr>
          <p:nvPr/>
        </p:nvSpPr>
        <p:spPr bwMode="auto">
          <a:xfrm>
            <a:off x="666750" y="628650"/>
            <a:ext cx="7839075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Hierarchy of Information</a:t>
            </a:r>
          </a:p>
        </p:txBody>
      </p:sp>
      <p:sp>
        <p:nvSpPr>
          <p:cNvPr id="33831" name="Text Box 39"/>
          <p:cNvSpPr txBox="1">
            <a:spLocks noChangeArrowheads="1"/>
          </p:cNvSpPr>
          <p:nvPr/>
        </p:nvSpPr>
        <p:spPr bwMode="auto">
          <a:xfrm>
            <a:off x="996950" y="1371600"/>
            <a:ext cx="3155950" cy="915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Name: </a:t>
            </a:r>
            <a:b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Class:</a:t>
            </a:r>
            <a:b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School: </a:t>
            </a:r>
          </a:p>
        </p:txBody>
      </p:sp>
      <p:sp>
        <p:nvSpPr>
          <p:cNvPr id="33832" name="Text Box 40"/>
          <p:cNvSpPr txBox="1">
            <a:spLocks noChangeArrowheads="1"/>
          </p:cNvSpPr>
          <p:nvPr/>
        </p:nvSpPr>
        <p:spPr bwMode="auto">
          <a:xfrm>
            <a:off x="2019300" y="1652588"/>
            <a:ext cx="17145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Author</a:t>
            </a:r>
          </a:p>
        </p:txBody>
      </p:sp>
      <p:sp>
        <p:nvSpPr>
          <p:cNvPr id="33833" name="Text Box 41"/>
          <p:cNvSpPr txBox="1">
            <a:spLocks noChangeArrowheads="1"/>
          </p:cNvSpPr>
          <p:nvPr/>
        </p:nvSpPr>
        <p:spPr bwMode="auto">
          <a:xfrm>
            <a:off x="984250" y="3149600"/>
            <a:ext cx="3155950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Subject: </a:t>
            </a:r>
            <a:b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Title:</a:t>
            </a:r>
          </a:p>
        </p:txBody>
      </p:sp>
      <p:sp>
        <p:nvSpPr>
          <p:cNvPr id="33834" name="Text Box 42"/>
          <p:cNvSpPr txBox="1">
            <a:spLocks noChangeArrowheads="1"/>
          </p:cNvSpPr>
          <p:nvPr/>
        </p:nvSpPr>
        <p:spPr bwMode="auto">
          <a:xfrm>
            <a:off x="1009650" y="4451350"/>
            <a:ext cx="31559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Sub-title: </a:t>
            </a:r>
          </a:p>
        </p:txBody>
      </p:sp>
      <p:sp>
        <p:nvSpPr>
          <p:cNvPr id="33835" name="Text Box 43"/>
          <p:cNvSpPr txBox="1">
            <a:spLocks noChangeArrowheads="1"/>
          </p:cNvSpPr>
          <p:nvPr/>
        </p:nvSpPr>
        <p:spPr bwMode="auto">
          <a:xfrm>
            <a:off x="2025650" y="3278188"/>
            <a:ext cx="17145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Title</a:t>
            </a:r>
          </a:p>
        </p:txBody>
      </p:sp>
      <p:sp>
        <p:nvSpPr>
          <p:cNvPr id="33836" name="Text Box 44"/>
          <p:cNvSpPr txBox="1">
            <a:spLocks noChangeArrowheads="1"/>
          </p:cNvSpPr>
          <p:nvPr/>
        </p:nvSpPr>
        <p:spPr bwMode="auto">
          <a:xfrm>
            <a:off x="1955800" y="4446588"/>
            <a:ext cx="17145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Sub-Title</a:t>
            </a:r>
          </a:p>
        </p:txBody>
      </p:sp>
      <p:sp>
        <p:nvSpPr>
          <p:cNvPr id="33840" name="Text Box 48"/>
          <p:cNvSpPr txBox="1">
            <a:spLocks noChangeArrowheads="1"/>
          </p:cNvSpPr>
          <p:nvPr/>
        </p:nvSpPr>
        <p:spPr bwMode="auto">
          <a:xfrm>
            <a:off x="5475288" y="1141413"/>
            <a:ext cx="17145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Headings</a:t>
            </a:r>
          </a:p>
        </p:txBody>
      </p:sp>
      <p:sp>
        <p:nvSpPr>
          <p:cNvPr id="33842" name="Text Box 50"/>
          <p:cNvSpPr txBox="1">
            <a:spLocks noChangeArrowheads="1"/>
          </p:cNvSpPr>
          <p:nvPr/>
        </p:nvSpPr>
        <p:spPr bwMode="auto">
          <a:xfrm>
            <a:off x="5138738" y="2195513"/>
            <a:ext cx="3030537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Topic Sentences</a:t>
            </a:r>
          </a:p>
        </p:txBody>
      </p:sp>
      <p:sp>
        <p:nvSpPr>
          <p:cNvPr id="33843" name="Text Box 51"/>
          <p:cNvSpPr txBox="1">
            <a:spLocks noChangeArrowheads="1"/>
          </p:cNvSpPr>
          <p:nvPr/>
        </p:nvSpPr>
        <p:spPr bwMode="auto">
          <a:xfrm>
            <a:off x="5403850" y="5603875"/>
            <a:ext cx="3030538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Ownership</a:t>
            </a:r>
          </a:p>
        </p:txBody>
      </p:sp>
    </p:spTree>
    <p:extLst>
      <p:ext uri="{BB962C8B-B14F-4D97-AF65-F5344CB8AC3E}">
        <p14:creationId xmlns:p14="http://schemas.microsoft.com/office/powerpoint/2010/main" val="232705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4" grpId="0"/>
      <p:bldP spid="33815" grpId="0" animBg="1"/>
      <p:bldP spid="33830" grpId="0"/>
      <p:bldP spid="33831" grpId="0"/>
      <p:bldP spid="33833" grpId="0"/>
      <p:bldP spid="338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4854575" y="430213"/>
            <a:ext cx="4035425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Type of Language = Writing Frame </a:t>
            </a:r>
          </a:p>
        </p:txBody>
      </p:sp>
      <p:grpSp>
        <p:nvGrpSpPr>
          <p:cNvPr id="35843" name="Group 3"/>
          <p:cNvGrpSpPr>
            <a:grpSpLocks/>
          </p:cNvGrpSpPr>
          <p:nvPr/>
        </p:nvGrpSpPr>
        <p:grpSpPr bwMode="auto">
          <a:xfrm>
            <a:off x="4787900" y="757238"/>
            <a:ext cx="4159250" cy="5753100"/>
            <a:chOff x="3016" y="477"/>
            <a:chExt cx="2620" cy="3624"/>
          </a:xfrm>
        </p:grpSpPr>
        <p:sp>
          <p:nvSpPr>
            <p:cNvPr id="44056" name="Rectangle 4"/>
            <p:cNvSpPr>
              <a:spLocks noChangeArrowheads="1"/>
            </p:cNvSpPr>
            <p:nvPr/>
          </p:nvSpPr>
          <p:spPr bwMode="auto">
            <a:xfrm>
              <a:off x="3016" y="477"/>
              <a:ext cx="2620" cy="36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57" name="Rectangle 5"/>
            <p:cNvSpPr>
              <a:spLocks noChangeArrowheads="1"/>
            </p:cNvSpPr>
            <p:nvPr/>
          </p:nvSpPr>
          <p:spPr bwMode="auto">
            <a:xfrm>
              <a:off x="3101" y="524"/>
              <a:ext cx="2440" cy="3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58" name="Rectangle 6"/>
            <p:cNvSpPr>
              <a:spLocks noChangeArrowheads="1"/>
            </p:cNvSpPr>
            <p:nvPr/>
          </p:nvSpPr>
          <p:spPr bwMode="auto">
            <a:xfrm>
              <a:off x="3097" y="950"/>
              <a:ext cx="2448" cy="53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59" name="Rectangle 7"/>
            <p:cNvSpPr>
              <a:spLocks noChangeArrowheads="1"/>
            </p:cNvSpPr>
            <p:nvPr/>
          </p:nvSpPr>
          <p:spPr bwMode="auto">
            <a:xfrm>
              <a:off x="3113" y="1513"/>
              <a:ext cx="2439" cy="12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60" name="Rectangle 8"/>
            <p:cNvSpPr>
              <a:spLocks noChangeArrowheads="1"/>
            </p:cNvSpPr>
            <p:nvPr/>
          </p:nvSpPr>
          <p:spPr bwMode="auto">
            <a:xfrm>
              <a:off x="3104" y="2759"/>
              <a:ext cx="2448" cy="117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4061" name="Text Box 9"/>
            <p:cNvSpPr txBox="1">
              <a:spLocks noChangeArrowheads="1"/>
            </p:cNvSpPr>
            <p:nvPr/>
          </p:nvSpPr>
          <p:spPr bwMode="auto">
            <a:xfrm>
              <a:off x="3084" y="3889"/>
              <a:ext cx="244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600" b="1">
                  <a:latin typeface="Comic Sans MS" pitchFamily="66" charset="0"/>
                </a:rPr>
                <a:t>Name and signature:       Date:   </a:t>
              </a:r>
              <a:endParaRPr lang="en-GB" b="1">
                <a:latin typeface="Comic Sans MS" pitchFamily="66" charset="0"/>
              </a:endParaRPr>
            </a:p>
          </p:txBody>
        </p:sp>
      </p:grpSp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5597525" y="1068388"/>
            <a:ext cx="2249488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 REPORT</a:t>
            </a:r>
          </a:p>
        </p:txBody>
      </p:sp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5626100" y="1817688"/>
            <a:ext cx="2249488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2) OPINION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5711825" y="3271838"/>
            <a:ext cx="2249488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3) LEARNING EFFECT “+”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5797550" y="5275263"/>
            <a:ext cx="2249488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4) LEARNING EFFECT “-”</a:t>
            </a:r>
          </a:p>
        </p:txBody>
      </p:sp>
      <p:grpSp>
        <p:nvGrpSpPr>
          <p:cNvPr id="35854" name="Group 14"/>
          <p:cNvGrpSpPr>
            <a:grpSpLocks/>
          </p:cNvGrpSpPr>
          <p:nvPr/>
        </p:nvGrpSpPr>
        <p:grpSpPr bwMode="auto">
          <a:xfrm>
            <a:off x="592138" y="3741738"/>
            <a:ext cx="4375150" cy="2628900"/>
            <a:chOff x="373" y="2093"/>
            <a:chExt cx="2756" cy="1656"/>
          </a:xfrm>
        </p:grpSpPr>
        <p:sp>
          <p:nvSpPr>
            <p:cNvPr id="35855" name="Text Box 15"/>
            <p:cNvSpPr txBox="1">
              <a:spLocks noChangeArrowheads="1"/>
            </p:cNvSpPr>
            <p:nvPr/>
          </p:nvSpPr>
          <p:spPr bwMode="auto">
            <a:xfrm>
              <a:off x="373" y="2093"/>
              <a:ext cx="2227" cy="28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Type of Text:</a:t>
              </a:r>
            </a:p>
          </p:txBody>
        </p:sp>
        <p:sp>
          <p:nvSpPr>
            <p:cNvPr id="35856" name="Text Box 16"/>
            <p:cNvSpPr txBox="1">
              <a:spLocks noChangeArrowheads="1"/>
            </p:cNvSpPr>
            <p:nvPr/>
          </p:nvSpPr>
          <p:spPr bwMode="auto">
            <a:xfrm>
              <a:off x="454" y="2388"/>
              <a:ext cx="2635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1) Planning text</a:t>
              </a:r>
            </a:p>
          </p:txBody>
        </p:sp>
        <p:sp>
          <p:nvSpPr>
            <p:cNvPr id="35857" name="Text Box 17"/>
            <p:cNvSpPr txBox="1">
              <a:spLocks noChangeArrowheads="1"/>
            </p:cNvSpPr>
            <p:nvPr/>
          </p:nvSpPr>
          <p:spPr bwMode="auto">
            <a:xfrm>
              <a:off x="460" y="2599"/>
              <a:ext cx="2635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2) Reporting text</a:t>
              </a:r>
            </a:p>
          </p:txBody>
        </p:sp>
        <p:sp>
          <p:nvSpPr>
            <p:cNvPr id="35858" name="Text Box 18"/>
            <p:cNvSpPr txBox="1">
              <a:spLocks noChangeArrowheads="1"/>
            </p:cNvSpPr>
            <p:nvPr/>
          </p:nvSpPr>
          <p:spPr bwMode="auto">
            <a:xfrm>
              <a:off x="456" y="2828"/>
              <a:ext cx="2635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3) Recounting text</a:t>
              </a:r>
            </a:p>
          </p:txBody>
        </p:sp>
        <p:sp>
          <p:nvSpPr>
            <p:cNvPr id="35859" name="Text Box 19"/>
            <p:cNvSpPr txBox="1">
              <a:spLocks noChangeArrowheads="1"/>
            </p:cNvSpPr>
            <p:nvPr/>
          </p:nvSpPr>
          <p:spPr bwMode="auto">
            <a:xfrm>
              <a:off x="470" y="3067"/>
              <a:ext cx="2635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4) Note-taking text</a:t>
              </a:r>
            </a:p>
          </p:txBody>
        </p:sp>
        <p:sp>
          <p:nvSpPr>
            <p:cNvPr id="35860" name="Text Box 20"/>
            <p:cNvSpPr txBox="1">
              <a:spLocks noChangeArrowheads="1"/>
            </p:cNvSpPr>
            <p:nvPr/>
          </p:nvSpPr>
          <p:spPr bwMode="auto">
            <a:xfrm>
              <a:off x="494" y="3291"/>
              <a:ext cx="2635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5) Analysing text</a:t>
              </a:r>
            </a:p>
          </p:txBody>
        </p:sp>
        <p:sp>
          <p:nvSpPr>
            <p:cNvPr id="35861" name="Text Box 21"/>
            <p:cNvSpPr txBox="1">
              <a:spLocks noChangeArrowheads="1"/>
            </p:cNvSpPr>
            <p:nvPr/>
          </p:nvSpPr>
          <p:spPr bwMode="auto">
            <a:xfrm>
              <a:off x="489" y="3518"/>
              <a:ext cx="2635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6) … text </a:t>
              </a:r>
            </a:p>
          </p:txBody>
        </p:sp>
      </p:grpSp>
      <p:sp>
        <p:nvSpPr>
          <p:cNvPr id="35862" name="Text Box 22"/>
          <p:cNvSpPr txBox="1">
            <a:spLocks noChangeArrowheads="1"/>
          </p:cNvSpPr>
          <p:nvPr/>
        </p:nvSpPr>
        <p:spPr bwMode="auto">
          <a:xfrm>
            <a:off x="622300" y="1409700"/>
            <a:ext cx="3535363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Type of Activity:</a:t>
            </a:r>
          </a:p>
        </p:txBody>
      </p:sp>
      <p:sp>
        <p:nvSpPr>
          <p:cNvPr id="35863" name="Text Box 23"/>
          <p:cNvSpPr txBox="1">
            <a:spLocks noChangeArrowheads="1"/>
          </p:cNvSpPr>
          <p:nvPr/>
        </p:nvSpPr>
        <p:spPr bwMode="auto">
          <a:xfrm>
            <a:off x="677863" y="1916113"/>
            <a:ext cx="4183062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(Past) Reporting</a:t>
            </a:r>
          </a:p>
        </p:txBody>
      </p:sp>
      <p:sp>
        <p:nvSpPr>
          <p:cNvPr id="35865" name="Oval 25"/>
          <p:cNvSpPr>
            <a:spLocks noChangeArrowheads="1"/>
          </p:cNvSpPr>
          <p:nvPr/>
        </p:nvSpPr>
        <p:spPr bwMode="auto">
          <a:xfrm>
            <a:off x="0" y="4541838"/>
            <a:ext cx="3505200" cy="377825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866" name="AutoShape 26"/>
          <p:cNvSpPr>
            <a:spLocks noChangeArrowheads="1"/>
          </p:cNvSpPr>
          <p:nvPr/>
        </p:nvSpPr>
        <p:spPr bwMode="auto">
          <a:xfrm>
            <a:off x="1543050" y="242888"/>
            <a:ext cx="2081213" cy="1116012"/>
          </a:xfrm>
          <a:prstGeom prst="wedgeEllipseCallout">
            <a:avLst>
              <a:gd name="adj1" fmla="val 171815"/>
              <a:gd name="adj2" fmla="val 1084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GB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“Guiding Stages”</a:t>
            </a:r>
          </a:p>
        </p:txBody>
      </p:sp>
      <p:sp>
        <p:nvSpPr>
          <p:cNvPr id="35867" name="AutoShape 27"/>
          <p:cNvSpPr>
            <a:spLocks noChangeArrowheads="1"/>
          </p:cNvSpPr>
          <p:nvPr/>
        </p:nvSpPr>
        <p:spPr bwMode="auto">
          <a:xfrm>
            <a:off x="1200150" y="2439988"/>
            <a:ext cx="3028950" cy="1160462"/>
          </a:xfrm>
          <a:prstGeom prst="wedgeEllipseCallout">
            <a:avLst>
              <a:gd name="adj1" fmla="val 95176"/>
              <a:gd name="adj2" fmla="val -1660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GB" b="1">
                <a:effectLst>
                  <a:outerShdw blurRad="38100" dist="38100" dir="2700000" algn="tl">
                    <a:srgbClr val="FFFFFF"/>
                  </a:outerShdw>
                </a:effectLst>
              </a:rPr>
              <a:t>Topic sentences (beginning)</a:t>
            </a:r>
          </a:p>
        </p:txBody>
      </p:sp>
      <p:sp>
        <p:nvSpPr>
          <p:cNvPr id="35868" name="Text Box 28"/>
          <p:cNvSpPr txBox="1">
            <a:spLocks noChangeArrowheads="1"/>
          </p:cNvSpPr>
          <p:nvPr/>
        </p:nvSpPr>
        <p:spPr bwMode="auto">
          <a:xfrm>
            <a:off x="4902200" y="842963"/>
            <a:ext cx="3475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 b="1">
                <a:latin typeface="Comic Sans MS" pitchFamily="66" charset="0"/>
              </a:rPr>
              <a:t>I discovered that </a:t>
            </a:r>
          </a:p>
        </p:txBody>
      </p:sp>
      <p:sp>
        <p:nvSpPr>
          <p:cNvPr id="35869" name="Text Box 29"/>
          <p:cNvSpPr txBox="1">
            <a:spLocks noChangeArrowheads="1"/>
          </p:cNvSpPr>
          <p:nvPr/>
        </p:nvSpPr>
        <p:spPr bwMode="auto">
          <a:xfrm>
            <a:off x="4902200" y="1490663"/>
            <a:ext cx="3886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 b="1">
                <a:latin typeface="Comic Sans MS" pitchFamily="66" charset="0"/>
              </a:rPr>
              <a:t>What surprised me most was</a:t>
            </a:r>
            <a:r>
              <a:rPr lang="en-GB" b="1">
                <a:latin typeface="Comic Sans MS" pitchFamily="66" charset="0"/>
              </a:rPr>
              <a:t> </a:t>
            </a:r>
          </a:p>
        </p:txBody>
      </p:sp>
      <p:sp>
        <p:nvSpPr>
          <p:cNvPr id="35870" name="Text Box 30"/>
          <p:cNvSpPr txBox="1">
            <a:spLocks noChangeArrowheads="1"/>
          </p:cNvSpPr>
          <p:nvPr/>
        </p:nvSpPr>
        <p:spPr bwMode="auto">
          <a:xfrm>
            <a:off x="5003800" y="2439988"/>
            <a:ext cx="38862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 b="1">
                <a:latin typeface="Comic Sans MS" pitchFamily="66" charset="0"/>
              </a:rPr>
              <a:t>I was really glad I  </a:t>
            </a:r>
          </a:p>
          <a:p>
            <a:pPr>
              <a:spcBef>
                <a:spcPct val="50000"/>
              </a:spcBef>
            </a:pPr>
            <a:r>
              <a:rPr lang="en-GB" sz="1600" b="1">
                <a:latin typeface="Comic Sans MS" pitchFamily="66" charset="0"/>
              </a:rPr>
              <a:t/>
            </a:r>
            <a:br>
              <a:rPr lang="en-GB" sz="1600" b="1">
                <a:latin typeface="Comic Sans MS" pitchFamily="66" charset="0"/>
              </a:rPr>
            </a:br>
            <a:r>
              <a:rPr lang="en-GB" sz="1600" b="1">
                <a:latin typeface="Comic Sans MS" pitchFamily="66" charset="0"/>
              </a:rPr>
              <a:t>because </a:t>
            </a:r>
          </a:p>
          <a:p>
            <a:pPr>
              <a:spcBef>
                <a:spcPct val="50000"/>
              </a:spcBef>
            </a:pPr>
            <a:endParaRPr lang="en-GB" sz="1600" b="1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b="1">
                <a:latin typeface="Comic Sans MS" pitchFamily="66" charset="0"/>
              </a:rPr>
              <a:t> </a:t>
            </a:r>
          </a:p>
        </p:txBody>
      </p:sp>
      <p:sp>
        <p:nvSpPr>
          <p:cNvPr id="35871" name="Text Box 31"/>
          <p:cNvSpPr txBox="1">
            <a:spLocks noChangeArrowheads="1"/>
          </p:cNvSpPr>
          <p:nvPr/>
        </p:nvSpPr>
        <p:spPr bwMode="auto">
          <a:xfrm>
            <a:off x="4895850" y="4411663"/>
            <a:ext cx="3886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 b="1">
                <a:latin typeface="Comic Sans MS" pitchFamily="66" charset="0"/>
              </a:rPr>
              <a:t>If I were to carry out another investigation, I would not</a:t>
            </a:r>
          </a:p>
        </p:txBody>
      </p:sp>
    </p:spTree>
    <p:extLst>
      <p:ext uri="{BB962C8B-B14F-4D97-AF65-F5344CB8AC3E}">
        <p14:creationId xmlns:p14="http://schemas.microsoft.com/office/powerpoint/2010/main" val="146772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358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358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80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80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80"/>
                                        <p:tgtEl>
                                          <p:spTgt spid="358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358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50" grpId="0"/>
      <p:bldP spid="35851" grpId="0"/>
      <p:bldP spid="35852" grpId="0"/>
      <p:bldP spid="35853" grpId="0"/>
      <p:bldP spid="35862" grpId="0"/>
      <p:bldP spid="35863" grpId="0"/>
      <p:bldP spid="35865" grpId="0" animBg="1"/>
      <p:bldP spid="35866" grpId="0" animBg="1"/>
      <p:bldP spid="35867" grpId="0" animBg="1"/>
      <p:bldP spid="35868" grpId="0"/>
      <p:bldP spid="35869" grpId="0"/>
      <p:bldP spid="35870" grpId="0"/>
      <p:bldP spid="358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78" name="Group 14"/>
          <p:cNvGrpSpPr>
            <a:grpSpLocks/>
          </p:cNvGrpSpPr>
          <p:nvPr/>
        </p:nvGrpSpPr>
        <p:grpSpPr bwMode="auto">
          <a:xfrm>
            <a:off x="592138" y="3741738"/>
            <a:ext cx="4375150" cy="2628900"/>
            <a:chOff x="373" y="2093"/>
            <a:chExt cx="2756" cy="1656"/>
          </a:xfrm>
        </p:grpSpPr>
        <p:sp>
          <p:nvSpPr>
            <p:cNvPr id="36879" name="Text Box 15"/>
            <p:cNvSpPr txBox="1">
              <a:spLocks noChangeArrowheads="1"/>
            </p:cNvSpPr>
            <p:nvPr/>
          </p:nvSpPr>
          <p:spPr bwMode="auto">
            <a:xfrm>
              <a:off x="373" y="2093"/>
              <a:ext cx="2227" cy="28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Type of Text:</a:t>
              </a:r>
            </a:p>
          </p:txBody>
        </p:sp>
        <p:sp>
          <p:nvSpPr>
            <p:cNvPr id="36880" name="Text Box 16"/>
            <p:cNvSpPr txBox="1">
              <a:spLocks noChangeArrowheads="1"/>
            </p:cNvSpPr>
            <p:nvPr/>
          </p:nvSpPr>
          <p:spPr bwMode="auto">
            <a:xfrm>
              <a:off x="454" y="2388"/>
              <a:ext cx="2635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1) Planning text</a:t>
              </a:r>
            </a:p>
          </p:txBody>
        </p:sp>
        <p:sp>
          <p:nvSpPr>
            <p:cNvPr id="36881" name="Text Box 17"/>
            <p:cNvSpPr txBox="1">
              <a:spLocks noChangeArrowheads="1"/>
            </p:cNvSpPr>
            <p:nvPr/>
          </p:nvSpPr>
          <p:spPr bwMode="auto">
            <a:xfrm>
              <a:off x="460" y="2599"/>
              <a:ext cx="2635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2) Reporting text</a:t>
              </a:r>
            </a:p>
          </p:txBody>
        </p:sp>
        <p:sp>
          <p:nvSpPr>
            <p:cNvPr id="36882" name="Text Box 18"/>
            <p:cNvSpPr txBox="1">
              <a:spLocks noChangeArrowheads="1"/>
            </p:cNvSpPr>
            <p:nvPr/>
          </p:nvSpPr>
          <p:spPr bwMode="auto">
            <a:xfrm>
              <a:off x="456" y="2828"/>
              <a:ext cx="2635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3) Recounting text</a:t>
              </a:r>
            </a:p>
          </p:txBody>
        </p:sp>
        <p:sp>
          <p:nvSpPr>
            <p:cNvPr id="36883" name="Text Box 19"/>
            <p:cNvSpPr txBox="1">
              <a:spLocks noChangeArrowheads="1"/>
            </p:cNvSpPr>
            <p:nvPr/>
          </p:nvSpPr>
          <p:spPr bwMode="auto">
            <a:xfrm>
              <a:off x="470" y="3067"/>
              <a:ext cx="2635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4) Note-taking text</a:t>
              </a:r>
            </a:p>
          </p:txBody>
        </p:sp>
        <p:sp>
          <p:nvSpPr>
            <p:cNvPr id="36884" name="Text Box 20"/>
            <p:cNvSpPr txBox="1">
              <a:spLocks noChangeArrowheads="1"/>
            </p:cNvSpPr>
            <p:nvPr/>
          </p:nvSpPr>
          <p:spPr bwMode="auto">
            <a:xfrm>
              <a:off x="494" y="3291"/>
              <a:ext cx="2635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5) Analysing text</a:t>
              </a:r>
            </a:p>
          </p:txBody>
        </p:sp>
        <p:sp>
          <p:nvSpPr>
            <p:cNvPr id="36885" name="Text Box 21"/>
            <p:cNvSpPr txBox="1">
              <a:spLocks noChangeArrowheads="1"/>
            </p:cNvSpPr>
            <p:nvPr/>
          </p:nvSpPr>
          <p:spPr bwMode="auto">
            <a:xfrm>
              <a:off x="489" y="3518"/>
              <a:ext cx="2635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6) … text </a:t>
              </a:r>
            </a:p>
          </p:txBody>
        </p:sp>
      </p:grpSp>
      <p:sp>
        <p:nvSpPr>
          <p:cNvPr id="36886" name="Text Box 22"/>
          <p:cNvSpPr txBox="1">
            <a:spLocks noChangeArrowheads="1"/>
          </p:cNvSpPr>
          <p:nvPr/>
        </p:nvSpPr>
        <p:spPr bwMode="auto">
          <a:xfrm>
            <a:off x="622300" y="1409700"/>
            <a:ext cx="3535363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Type of Activity:</a:t>
            </a:r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677863" y="1916113"/>
            <a:ext cx="4183062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(Past) Recounting</a:t>
            </a:r>
          </a:p>
        </p:txBody>
      </p:sp>
      <p:sp>
        <p:nvSpPr>
          <p:cNvPr id="36889" name="Oval 25"/>
          <p:cNvSpPr>
            <a:spLocks noChangeArrowheads="1"/>
          </p:cNvSpPr>
          <p:nvPr/>
        </p:nvSpPr>
        <p:spPr bwMode="auto">
          <a:xfrm>
            <a:off x="0" y="4922838"/>
            <a:ext cx="3505200" cy="377825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36914" name="Group 50"/>
          <p:cNvGrpSpPr>
            <a:grpSpLocks/>
          </p:cNvGrpSpPr>
          <p:nvPr/>
        </p:nvGrpSpPr>
        <p:grpSpPr bwMode="auto">
          <a:xfrm>
            <a:off x="4854575" y="822325"/>
            <a:ext cx="4159250" cy="5746750"/>
            <a:chOff x="3016" y="487"/>
            <a:chExt cx="2620" cy="3620"/>
          </a:xfrm>
        </p:grpSpPr>
        <p:sp>
          <p:nvSpPr>
            <p:cNvPr id="45076" name="Rectangle 32"/>
            <p:cNvSpPr>
              <a:spLocks noChangeArrowheads="1"/>
            </p:cNvSpPr>
            <p:nvPr/>
          </p:nvSpPr>
          <p:spPr bwMode="auto">
            <a:xfrm>
              <a:off x="3016" y="487"/>
              <a:ext cx="2620" cy="36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077" name="Rectangle 33"/>
            <p:cNvSpPr>
              <a:spLocks noChangeArrowheads="1"/>
            </p:cNvSpPr>
            <p:nvPr/>
          </p:nvSpPr>
          <p:spPr bwMode="auto">
            <a:xfrm>
              <a:off x="3101" y="524"/>
              <a:ext cx="2440" cy="3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078" name="Rectangle 35"/>
            <p:cNvSpPr>
              <a:spLocks noChangeArrowheads="1"/>
            </p:cNvSpPr>
            <p:nvPr/>
          </p:nvSpPr>
          <p:spPr bwMode="auto">
            <a:xfrm>
              <a:off x="3106" y="924"/>
              <a:ext cx="2428" cy="3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079" name="Rectangle 37"/>
            <p:cNvSpPr>
              <a:spLocks noChangeArrowheads="1"/>
            </p:cNvSpPr>
            <p:nvPr/>
          </p:nvSpPr>
          <p:spPr bwMode="auto">
            <a:xfrm>
              <a:off x="3113" y="1353"/>
              <a:ext cx="2412" cy="5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080" name="Rectangle 39"/>
            <p:cNvSpPr>
              <a:spLocks noChangeArrowheads="1"/>
            </p:cNvSpPr>
            <p:nvPr/>
          </p:nvSpPr>
          <p:spPr bwMode="auto">
            <a:xfrm>
              <a:off x="3104" y="3148"/>
              <a:ext cx="2417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5081" name="Text Box 41"/>
            <p:cNvSpPr txBox="1">
              <a:spLocks noChangeArrowheads="1"/>
            </p:cNvSpPr>
            <p:nvPr/>
          </p:nvSpPr>
          <p:spPr bwMode="auto">
            <a:xfrm>
              <a:off x="3084" y="3889"/>
              <a:ext cx="244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600" b="1">
                  <a:latin typeface="Comic Sans MS" pitchFamily="66" charset="0"/>
                </a:rPr>
                <a:t>Name and Signature:      Date:   </a:t>
              </a:r>
              <a:endParaRPr lang="en-GB" b="1">
                <a:latin typeface="Comic Sans MS" pitchFamily="66" charset="0"/>
              </a:endParaRPr>
            </a:p>
          </p:txBody>
        </p:sp>
        <p:sp>
          <p:nvSpPr>
            <p:cNvPr id="45082" name="Rectangle 46"/>
            <p:cNvSpPr>
              <a:spLocks noChangeArrowheads="1"/>
            </p:cNvSpPr>
            <p:nvPr/>
          </p:nvSpPr>
          <p:spPr bwMode="auto">
            <a:xfrm>
              <a:off x="3109" y="1929"/>
              <a:ext cx="2412" cy="11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36911" name="Text Box 47"/>
          <p:cNvSpPr txBox="1">
            <a:spLocks noChangeArrowheads="1"/>
          </p:cNvSpPr>
          <p:nvPr/>
        </p:nvSpPr>
        <p:spPr bwMode="auto">
          <a:xfrm>
            <a:off x="5008563" y="3111500"/>
            <a:ext cx="3886200" cy="136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 b="1">
                <a:latin typeface="Comic Sans MS" pitchFamily="66" charset="0"/>
              </a:rPr>
              <a:t>The most interesting thing I learned was </a:t>
            </a:r>
          </a:p>
          <a:p>
            <a:pPr>
              <a:spcBef>
                <a:spcPct val="50000"/>
              </a:spcBef>
            </a:pPr>
            <a:endParaRPr lang="en-GB" sz="1600" b="1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1600" b="1">
                <a:latin typeface="Comic Sans MS" pitchFamily="66" charset="0"/>
              </a:rPr>
              <a:t>I think this because  </a:t>
            </a:r>
            <a:r>
              <a:rPr lang="en-GB" b="1">
                <a:latin typeface="Comic Sans MS" pitchFamily="66" charset="0"/>
              </a:rPr>
              <a:t> </a:t>
            </a:r>
          </a:p>
        </p:txBody>
      </p:sp>
      <p:sp>
        <p:nvSpPr>
          <p:cNvPr id="36913" name="Text Box 49"/>
          <p:cNvSpPr txBox="1">
            <a:spLocks noChangeArrowheads="1"/>
          </p:cNvSpPr>
          <p:nvPr/>
        </p:nvSpPr>
        <p:spPr bwMode="auto">
          <a:xfrm>
            <a:off x="4854575" y="430213"/>
            <a:ext cx="4035425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Type of Language = Writing Frame </a:t>
            </a:r>
          </a:p>
        </p:txBody>
      </p:sp>
      <p:sp>
        <p:nvSpPr>
          <p:cNvPr id="36890" name="AutoShape 26"/>
          <p:cNvSpPr>
            <a:spLocks noChangeArrowheads="1"/>
          </p:cNvSpPr>
          <p:nvPr/>
        </p:nvSpPr>
        <p:spPr bwMode="auto">
          <a:xfrm>
            <a:off x="1543050" y="242888"/>
            <a:ext cx="2081213" cy="1116012"/>
          </a:xfrm>
          <a:prstGeom prst="wedgeEllipseCallout">
            <a:avLst>
              <a:gd name="adj1" fmla="val 200190"/>
              <a:gd name="adj2" fmla="val 982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GB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“Guiding Stages”</a:t>
            </a:r>
          </a:p>
        </p:txBody>
      </p:sp>
      <p:sp>
        <p:nvSpPr>
          <p:cNvPr id="36891" name="AutoShape 27"/>
          <p:cNvSpPr>
            <a:spLocks noChangeArrowheads="1"/>
          </p:cNvSpPr>
          <p:nvPr/>
        </p:nvSpPr>
        <p:spPr bwMode="auto">
          <a:xfrm>
            <a:off x="1200150" y="2439988"/>
            <a:ext cx="3028950" cy="1160462"/>
          </a:xfrm>
          <a:prstGeom prst="wedgeEllipseCallout">
            <a:avLst>
              <a:gd name="adj1" fmla="val 96435"/>
              <a:gd name="adj2" fmla="val -14302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GB" b="1">
                <a:effectLst>
                  <a:outerShdw blurRad="38100" dist="38100" dir="2700000" algn="tl">
                    <a:srgbClr val="FFFFFF"/>
                  </a:outerShdw>
                </a:effectLst>
              </a:rPr>
              <a:t>Topic sentences (beginning)</a:t>
            </a:r>
          </a:p>
        </p:txBody>
      </p:sp>
      <p:grpSp>
        <p:nvGrpSpPr>
          <p:cNvPr id="36915" name="Group 51"/>
          <p:cNvGrpSpPr>
            <a:grpSpLocks/>
          </p:cNvGrpSpPr>
          <p:nvPr/>
        </p:nvGrpSpPr>
        <p:grpSpPr bwMode="auto">
          <a:xfrm>
            <a:off x="6194425" y="1042988"/>
            <a:ext cx="2413000" cy="4967287"/>
            <a:chOff x="3902" y="657"/>
            <a:chExt cx="1520" cy="3129"/>
          </a:xfrm>
        </p:grpSpPr>
        <p:sp>
          <p:nvSpPr>
            <p:cNvPr id="36912" name="Text Box 48"/>
            <p:cNvSpPr txBox="1">
              <a:spLocks noChangeArrowheads="1"/>
            </p:cNvSpPr>
            <p:nvPr/>
          </p:nvSpPr>
          <p:spPr bwMode="auto">
            <a:xfrm>
              <a:off x="3902" y="2414"/>
              <a:ext cx="1417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4) FOCUS</a:t>
              </a:r>
            </a:p>
          </p:txBody>
        </p:sp>
        <p:sp>
          <p:nvSpPr>
            <p:cNvPr id="36906" name="Text Box 42"/>
            <p:cNvSpPr txBox="1">
              <a:spLocks noChangeArrowheads="1"/>
            </p:cNvSpPr>
            <p:nvPr/>
          </p:nvSpPr>
          <p:spPr bwMode="auto">
            <a:xfrm>
              <a:off x="3926" y="657"/>
              <a:ext cx="1417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1) REPORT</a:t>
              </a:r>
            </a:p>
          </p:txBody>
        </p:sp>
        <p:sp>
          <p:nvSpPr>
            <p:cNvPr id="36907" name="Text Box 43"/>
            <p:cNvSpPr txBox="1">
              <a:spLocks noChangeArrowheads="1"/>
            </p:cNvSpPr>
            <p:nvPr/>
          </p:nvSpPr>
          <p:spPr bwMode="auto">
            <a:xfrm>
              <a:off x="3974" y="1060"/>
              <a:ext cx="1417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2) CONTEXT</a:t>
              </a:r>
            </a:p>
          </p:txBody>
        </p:sp>
        <p:sp>
          <p:nvSpPr>
            <p:cNvPr id="36908" name="Text Box 44"/>
            <p:cNvSpPr txBox="1">
              <a:spLocks noChangeArrowheads="1"/>
            </p:cNvSpPr>
            <p:nvPr/>
          </p:nvSpPr>
          <p:spPr bwMode="auto">
            <a:xfrm>
              <a:off x="3992" y="1498"/>
              <a:ext cx="1417" cy="40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3) LEARNING EFFECT “+”</a:t>
              </a:r>
            </a:p>
          </p:txBody>
        </p:sp>
        <p:sp>
          <p:nvSpPr>
            <p:cNvPr id="36909" name="Text Box 45"/>
            <p:cNvSpPr txBox="1">
              <a:spLocks noChangeArrowheads="1"/>
            </p:cNvSpPr>
            <p:nvPr/>
          </p:nvSpPr>
          <p:spPr bwMode="auto">
            <a:xfrm>
              <a:off x="4005" y="3382"/>
              <a:ext cx="1417" cy="40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5) LEARNING EFFECT “+”</a:t>
              </a:r>
            </a:p>
          </p:txBody>
        </p:sp>
      </p:grpSp>
      <p:sp>
        <p:nvSpPr>
          <p:cNvPr id="36898" name="Text Box 34"/>
          <p:cNvSpPr txBox="1">
            <a:spLocks noChangeArrowheads="1"/>
          </p:cNvSpPr>
          <p:nvPr/>
        </p:nvSpPr>
        <p:spPr bwMode="auto">
          <a:xfrm>
            <a:off x="5008563" y="842963"/>
            <a:ext cx="34750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 b="1">
                <a:latin typeface="Comic Sans MS" pitchFamily="66" charset="0"/>
              </a:rPr>
              <a:t>The geographical feature I observed was </a:t>
            </a:r>
          </a:p>
        </p:txBody>
      </p:sp>
      <p:sp>
        <p:nvSpPr>
          <p:cNvPr id="36900" name="Text Box 36"/>
          <p:cNvSpPr txBox="1">
            <a:spLocks noChangeArrowheads="1"/>
          </p:cNvSpPr>
          <p:nvPr/>
        </p:nvSpPr>
        <p:spPr bwMode="auto">
          <a:xfrm>
            <a:off x="5054600" y="1458913"/>
            <a:ext cx="3886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 b="1">
                <a:latin typeface="Comic Sans MS" pitchFamily="66" charset="0"/>
              </a:rPr>
              <a:t>I did this as part of my work on  </a:t>
            </a:r>
            <a:r>
              <a:rPr lang="en-GB" b="1">
                <a:latin typeface="Comic Sans MS" pitchFamily="66" charset="0"/>
              </a:rPr>
              <a:t> </a:t>
            </a:r>
          </a:p>
        </p:txBody>
      </p:sp>
      <p:sp>
        <p:nvSpPr>
          <p:cNvPr id="36902" name="Text Box 38"/>
          <p:cNvSpPr txBox="1">
            <a:spLocks noChangeArrowheads="1"/>
          </p:cNvSpPr>
          <p:nvPr/>
        </p:nvSpPr>
        <p:spPr bwMode="auto">
          <a:xfrm>
            <a:off x="4989513" y="2197100"/>
            <a:ext cx="38862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 b="1">
                <a:latin typeface="Comic Sans MS" pitchFamily="66" charset="0"/>
              </a:rPr>
              <a:t>The equipment I found really helpful was  </a:t>
            </a:r>
            <a:r>
              <a:rPr lang="en-GB" b="1">
                <a:latin typeface="Comic Sans MS" pitchFamily="66" charset="0"/>
              </a:rPr>
              <a:t> </a:t>
            </a:r>
          </a:p>
        </p:txBody>
      </p:sp>
      <p:sp>
        <p:nvSpPr>
          <p:cNvPr id="36904" name="Text Box 40"/>
          <p:cNvSpPr txBox="1">
            <a:spLocks noChangeArrowheads="1"/>
          </p:cNvSpPr>
          <p:nvPr/>
        </p:nvSpPr>
        <p:spPr bwMode="auto">
          <a:xfrm>
            <a:off x="4967288" y="5032375"/>
            <a:ext cx="3886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 b="1">
                <a:latin typeface="Comic Sans MS" pitchFamily="66" charset="0"/>
              </a:rPr>
              <a:t>My observations will help me to   </a:t>
            </a:r>
            <a:endParaRPr lang="en-GB" b="1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061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86" grpId="0"/>
      <p:bldP spid="36887" grpId="0"/>
      <p:bldP spid="36889" grpId="0" animBg="1"/>
      <p:bldP spid="36911" grpId="0"/>
      <p:bldP spid="36913" grpId="0"/>
      <p:bldP spid="36890" grpId="0" animBg="1"/>
      <p:bldP spid="36891" grpId="0" animBg="1"/>
      <p:bldP spid="36898" grpId="0"/>
      <p:bldP spid="36900" grpId="0"/>
      <p:bldP spid="36902" grpId="0"/>
      <p:bldP spid="3690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0"/>
          <p:cNvSpPr>
            <a:spLocks noChangeArrowheads="1"/>
          </p:cNvSpPr>
          <p:nvPr/>
        </p:nvSpPr>
        <p:spPr bwMode="auto">
          <a:xfrm>
            <a:off x="812800" y="1058863"/>
            <a:ext cx="3810000" cy="54514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666750" y="400050"/>
            <a:ext cx="7839075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Hierarchy of Information</a:t>
            </a:r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1016000" y="1400175"/>
            <a:ext cx="3155950" cy="9159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Name: </a:t>
            </a:r>
            <a:b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Class:</a:t>
            </a:r>
            <a:b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School: </a:t>
            </a:r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1955800" y="1143000"/>
            <a:ext cx="17145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Author</a:t>
            </a:r>
          </a:p>
        </p:txBody>
      </p:sp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1003300" y="3502025"/>
            <a:ext cx="3155950" cy="14668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Subject: </a:t>
            </a:r>
            <a:b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GB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en-GB" b="1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Title:</a:t>
            </a:r>
          </a:p>
        </p:txBody>
      </p:sp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1028700" y="5908675"/>
            <a:ext cx="31559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Sub-title: </a:t>
            </a:r>
          </a:p>
        </p:txBody>
      </p:sp>
      <p:sp>
        <p:nvSpPr>
          <p:cNvPr id="38938" name="Text Box 26"/>
          <p:cNvSpPr txBox="1">
            <a:spLocks noChangeArrowheads="1"/>
          </p:cNvSpPr>
          <p:nvPr/>
        </p:nvSpPr>
        <p:spPr bwMode="auto">
          <a:xfrm>
            <a:off x="1974850" y="3221038"/>
            <a:ext cx="17145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Title</a:t>
            </a:r>
          </a:p>
        </p:txBody>
      </p:sp>
      <p:sp>
        <p:nvSpPr>
          <p:cNvPr id="38939" name="Text Box 27"/>
          <p:cNvSpPr txBox="1">
            <a:spLocks noChangeArrowheads="1"/>
          </p:cNvSpPr>
          <p:nvPr/>
        </p:nvSpPr>
        <p:spPr bwMode="auto">
          <a:xfrm>
            <a:off x="2012950" y="5667375"/>
            <a:ext cx="17145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Sub-Title</a:t>
            </a:r>
          </a:p>
        </p:txBody>
      </p:sp>
      <p:sp>
        <p:nvSpPr>
          <p:cNvPr id="38943" name="Text Box 31"/>
          <p:cNvSpPr txBox="1">
            <a:spLocks noChangeArrowheads="1"/>
          </p:cNvSpPr>
          <p:nvPr/>
        </p:nvSpPr>
        <p:spPr bwMode="auto">
          <a:xfrm>
            <a:off x="1974850" y="1400175"/>
            <a:ext cx="2520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  <a:latin typeface="Comic Sans MS" pitchFamily="66" charset="0"/>
              </a:rPr>
              <a:t>Stuart Simpson</a:t>
            </a:r>
          </a:p>
        </p:txBody>
      </p:sp>
      <p:sp>
        <p:nvSpPr>
          <p:cNvPr id="38944" name="Text Box 32"/>
          <p:cNvSpPr txBox="1">
            <a:spLocks noChangeArrowheads="1"/>
          </p:cNvSpPr>
          <p:nvPr/>
        </p:nvSpPr>
        <p:spPr bwMode="auto">
          <a:xfrm>
            <a:off x="2000250" y="1692275"/>
            <a:ext cx="2520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  <a:latin typeface="Comic Sans MS" pitchFamily="66" charset="0"/>
              </a:rPr>
              <a:t>5a</a:t>
            </a:r>
          </a:p>
        </p:txBody>
      </p:sp>
      <p:sp>
        <p:nvSpPr>
          <p:cNvPr id="38945" name="Text Box 33"/>
          <p:cNvSpPr txBox="1">
            <a:spLocks noChangeArrowheads="1"/>
          </p:cNvSpPr>
          <p:nvPr/>
        </p:nvSpPr>
        <p:spPr bwMode="auto">
          <a:xfrm>
            <a:off x="2006600" y="1965325"/>
            <a:ext cx="25209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  <a:latin typeface="Comic Sans MS" pitchFamily="66" charset="0"/>
              </a:rPr>
              <a:t>Royal High School, Edinburgh</a:t>
            </a:r>
          </a:p>
        </p:txBody>
      </p:sp>
      <p:sp>
        <p:nvSpPr>
          <p:cNvPr id="38946" name="Text Box 34"/>
          <p:cNvSpPr txBox="1">
            <a:spLocks noChangeArrowheads="1"/>
          </p:cNvSpPr>
          <p:nvPr/>
        </p:nvSpPr>
        <p:spPr bwMode="auto">
          <a:xfrm>
            <a:off x="1993900" y="3495675"/>
            <a:ext cx="25209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  <a:latin typeface="Comic Sans MS" pitchFamily="66" charset="0"/>
              </a:rPr>
              <a:t>Geography and Environmental Studies</a:t>
            </a:r>
          </a:p>
        </p:txBody>
      </p:sp>
      <p:sp>
        <p:nvSpPr>
          <p:cNvPr id="38947" name="Text Box 35"/>
          <p:cNvSpPr txBox="1">
            <a:spLocks noChangeArrowheads="1"/>
          </p:cNvSpPr>
          <p:nvPr/>
        </p:nvSpPr>
        <p:spPr bwMode="auto">
          <a:xfrm>
            <a:off x="2000250" y="4625975"/>
            <a:ext cx="252095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  <a:latin typeface="Comic Sans MS" pitchFamily="66" charset="0"/>
              </a:rPr>
              <a:t>The flow of a river from its source to its mouth</a:t>
            </a:r>
          </a:p>
        </p:txBody>
      </p:sp>
      <p:sp>
        <p:nvSpPr>
          <p:cNvPr id="38948" name="Text Box 36"/>
          <p:cNvSpPr txBox="1">
            <a:spLocks noChangeArrowheads="1"/>
          </p:cNvSpPr>
          <p:nvPr/>
        </p:nvSpPr>
        <p:spPr bwMode="auto">
          <a:xfrm>
            <a:off x="2101850" y="5927725"/>
            <a:ext cx="25209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>
                <a:solidFill>
                  <a:srgbClr val="FF0000"/>
                </a:solidFill>
                <a:latin typeface="Comic Sans MS" pitchFamily="66" charset="0"/>
              </a:rPr>
              <a:t>Bends in a river</a:t>
            </a:r>
          </a:p>
        </p:txBody>
      </p:sp>
      <p:grpSp>
        <p:nvGrpSpPr>
          <p:cNvPr id="38949" name="Group 37"/>
          <p:cNvGrpSpPr>
            <a:grpSpLocks/>
          </p:cNvGrpSpPr>
          <p:nvPr/>
        </p:nvGrpSpPr>
        <p:grpSpPr bwMode="auto">
          <a:xfrm>
            <a:off x="4841875" y="1025525"/>
            <a:ext cx="4037013" cy="5484813"/>
            <a:chOff x="3016" y="487"/>
            <a:chExt cx="2620" cy="3624"/>
          </a:xfrm>
        </p:grpSpPr>
        <p:sp>
          <p:nvSpPr>
            <p:cNvPr id="46117" name="Rectangle 38"/>
            <p:cNvSpPr>
              <a:spLocks noChangeArrowheads="1"/>
            </p:cNvSpPr>
            <p:nvPr/>
          </p:nvSpPr>
          <p:spPr bwMode="auto">
            <a:xfrm>
              <a:off x="3016" y="487"/>
              <a:ext cx="2620" cy="362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118" name="Rectangle 39"/>
            <p:cNvSpPr>
              <a:spLocks noChangeArrowheads="1"/>
            </p:cNvSpPr>
            <p:nvPr/>
          </p:nvSpPr>
          <p:spPr bwMode="auto">
            <a:xfrm>
              <a:off x="3101" y="524"/>
              <a:ext cx="2440" cy="3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119" name="Rectangle 40"/>
            <p:cNvSpPr>
              <a:spLocks noChangeArrowheads="1"/>
            </p:cNvSpPr>
            <p:nvPr/>
          </p:nvSpPr>
          <p:spPr bwMode="auto">
            <a:xfrm>
              <a:off x="3106" y="924"/>
              <a:ext cx="2428" cy="36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120" name="Rectangle 41"/>
            <p:cNvSpPr>
              <a:spLocks noChangeArrowheads="1"/>
            </p:cNvSpPr>
            <p:nvPr/>
          </p:nvSpPr>
          <p:spPr bwMode="auto">
            <a:xfrm>
              <a:off x="3113" y="1353"/>
              <a:ext cx="2412" cy="5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121" name="Rectangle 42"/>
            <p:cNvSpPr>
              <a:spLocks noChangeArrowheads="1"/>
            </p:cNvSpPr>
            <p:nvPr/>
          </p:nvSpPr>
          <p:spPr bwMode="auto">
            <a:xfrm>
              <a:off x="3104" y="3148"/>
              <a:ext cx="2417" cy="79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6122" name="Text Box 43"/>
            <p:cNvSpPr txBox="1">
              <a:spLocks noChangeArrowheads="1"/>
            </p:cNvSpPr>
            <p:nvPr/>
          </p:nvSpPr>
          <p:spPr bwMode="auto">
            <a:xfrm>
              <a:off x="3084" y="3889"/>
              <a:ext cx="2448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600" b="1">
                  <a:latin typeface="Comic Sans MS" pitchFamily="66" charset="0"/>
                </a:rPr>
                <a:t>Name and Signature:      Date:   </a:t>
              </a:r>
              <a:endParaRPr lang="en-GB" b="1">
                <a:latin typeface="Comic Sans MS" pitchFamily="66" charset="0"/>
              </a:endParaRPr>
            </a:p>
          </p:txBody>
        </p:sp>
        <p:sp>
          <p:nvSpPr>
            <p:cNvPr id="46123" name="Rectangle 44"/>
            <p:cNvSpPr>
              <a:spLocks noChangeArrowheads="1"/>
            </p:cNvSpPr>
            <p:nvPr/>
          </p:nvSpPr>
          <p:spPr bwMode="auto">
            <a:xfrm>
              <a:off x="3109" y="1929"/>
              <a:ext cx="2412" cy="115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38970" name="Group 58"/>
          <p:cNvGrpSpPr>
            <a:grpSpLocks/>
          </p:cNvGrpSpPr>
          <p:nvPr/>
        </p:nvGrpSpPr>
        <p:grpSpPr bwMode="auto">
          <a:xfrm>
            <a:off x="4232275" y="1022350"/>
            <a:ext cx="4473575" cy="4338638"/>
            <a:chOff x="2666" y="660"/>
            <a:chExt cx="2818" cy="2733"/>
          </a:xfrm>
        </p:grpSpPr>
        <p:sp>
          <p:nvSpPr>
            <p:cNvPr id="38960" name="Text Box 48"/>
            <p:cNvSpPr txBox="1">
              <a:spLocks noChangeArrowheads="1"/>
            </p:cNvSpPr>
            <p:nvPr/>
          </p:nvSpPr>
          <p:spPr bwMode="auto">
            <a:xfrm>
              <a:off x="2804" y="2002"/>
              <a:ext cx="1417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4) FOCUS</a:t>
              </a:r>
            </a:p>
          </p:txBody>
        </p:sp>
        <p:sp>
          <p:nvSpPr>
            <p:cNvPr id="38961" name="Text Box 49"/>
            <p:cNvSpPr txBox="1">
              <a:spLocks noChangeArrowheads="1"/>
            </p:cNvSpPr>
            <p:nvPr/>
          </p:nvSpPr>
          <p:spPr bwMode="auto">
            <a:xfrm>
              <a:off x="2845" y="660"/>
              <a:ext cx="1417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1) REPORT</a:t>
              </a:r>
            </a:p>
          </p:txBody>
        </p:sp>
        <p:sp>
          <p:nvSpPr>
            <p:cNvPr id="38962" name="Text Box 50"/>
            <p:cNvSpPr txBox="1">
              <a:spLocks noChangeArrowheads="1"/>
            </p:cNvSpPr>
            <p:nvPr/>
          </p:nvSpPr>
          <p:spPr bwMode="auto">
            <a:xfrm>
              <a:off x="2893" y="1063"/>
              <a:ext cx="1417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2) CONTEXT</a:t>
              </a:r>
            </a:p>
          </p:txBody>
        </p:sp>
        <p:sp>
          <p:nvSpPr>
            <p:cNvPr id="38963" name="Text Box 51"/>
            <p:cNvSpPr txBox="1">
              <a:spLocks noChangeArrowheads="1"/>
            </p:cNvSpPr>
            <p:nvPr/>
          </p:nvSpPr>
          <p:spPr bwMode="auto">
            <a:xfrm>
              <a:off x="2875" y="1441"/>
              <a:ext cx="2411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3) LEARNING EFFECT “+”</a:t>
              </a:r>
            </a:p>
          </p:txBody>
        </p:sp>
        <p:sp>
          <p:nvSpPr>
            <p:cNvPr id="38964" name="Text Box 52"/>
            <p:cNvSpPr txBox="1">
              <a:spLocks noChangeArrowheads="1"/>
            </p:cNvSpPr>
            <p:nvPr/>
          </p:nvSpPr>
          <p:spPr bwMode="auto">
            <a:xfrm>
              <a:off x="2666" y="3162"/>
              <a:ext cx="2818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>
                  <a:solidFill>
                    <a:schemeClr val="accent2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5) LEARNING EFFECT “+”</a:t>
              </a:r>
            </a:p>
          </p:txBody>
        </p:sp>
      </p:grpSp>
      <p:sp>
        <p:nvSpPr>
          <p:cNvPr id="38940" name="Text Box 28"/>
          <p:cNvSpPr txBox="1">
            <a:spLocks noChangeArrowheads="1"/>
          </p:cNvSpPr>
          <p:nvPr/>
        </p:nvSpPr>
        <p:spPr bwMode="auto">
          <a:xfrm>
            <a:off x="4899025" y="746125"/>
            <a:ext cx="17145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Headings</a:t>
            </a:r>
          </a:p>
        </p:txBody>
      </p:sp>
      <p:sp>
        <p:nvSpPr>
          <p:cNvPr id="38942" name="Text Box 30"/>
          <p:cNvSpPr txBox="1">
            <a:spLocks noChangeArrowheads="1"/>
          </p:cNvSpPr>
          <p:nvPr/>
        </p:nvSpPr>
        <p:spPr bwMode="auto">
          <a:xfrm>
            <a:off x="5961063" y="6289675"/>
            <a:ext cx="3030537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Ownership</a:t>
            </a:r>
          </a:p>
        </p:txBody>
      </p:sp>
      <p:sp>
        <p:nvSpPr>
          <p:cNvPr id="38941" name="Text Box 29"/>
          <p:cNvSpPr txBox="1">
            <a:spLocks noChangeArrowheads="1"/>
          </p:cNvSpPr>
          <p:nvPr/>
        </p:nvSpPr>
        <p:spPr bwMode="auto">
          <a:xfrm>
            <a:off x="6037263" y="766763"/>
            <a:ext cx="3030537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0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Topic Sentences</a:t>
            </a:r>
          </a:p>
        </p:txBody>
      </p:sp>
      <p:grpSp>
        <p:nvGrpSpPr>
          <p:cNvPr id="38972" name="Group 60"/>
          <p:cNvGrpSpPr>
            <a:grpSpLocks/>
          </p:cNvGrpSpPr>
          <p:nvPr/>
        </p:nvGrpSpPr>
        <p:grpSpPr bwMode="auto">
          <a:xfrm>
            <a:off x="4973638" y="1079500"/>
            <a:ext cx="3924300" cy="4484688"/>
            <a:chOff x="3133" y="680"/>
            <a:chExt cx="2472" cy="2825"/>
          </a:xfrm>
        </p:grpSpPr>
        <p:sp>
          <p:nvSpPr>
            <p:cNvPr id="46107" name="Text Box 45"/>
            <p:cNvSpPr txBox="1">
              <a:spLocks noChangeArrowheads="1"/>
            </p:cNvSpPr>
            <p:nvPr/>
          </p:nvSpPr>
          <p:spPr bwMode="auto">
            <a:xfrm>
              <a:off x="3157" y="2021"/>
              <a:ext cx="2448" cy="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400" b="1">
                  <a:latin typeface="Comic Sans MS" pitchFamily="66" charset="0"/>
                </a:rPr>
                <a:t>              The most interesting thing I learned was </a:t>
              </a:r>
            </a:p>
            <a:p>
              <a:pPr>
                <a:spcBef>
                  <a:spcPct val="50000"/>
                </a:spcBef>
              </a:pPr>
              <a:endParaRPr lang="en-GB" sz="1400" b="1">
                <a:latin typeface="Comic Sans MS" pitchFamily="66" charset="0"/>
              </a:endParaRPr>
            </a:p>
            <a:p>
              <a:pPr>
                <a:spcBef>
                  <a:spcPct val="50000"/>
                </a:spcBef>
              </a:pPr>
              <a:r>
                <a:rPr lang="en-GB" sz="1400" b="1">
                  <a:latin typeface="Comic Sans MS" pitchFamily="66" charset="0"/>
                </a:rPr>
                <a:t>I think this because   </a:t>
              </a:r>
            </a:p>
          </p:txBody>
        </p:sp>
        <p:sp>
          <p:nvSpPr>
            <p:cNvPr id="46108" name="Text Box 54"/>
            <p:cNvSpPr txBox="1">
              <a:spLocks noChangeArrowheads="1"/>
            </p:cNvSpPr>
            <p:nvPr/>
          </p:nvSpPr>
          <p:spPr bwMode="auto">
            <a:xfrm>
              <a:off x="3157" y="1070"/>
              <a:ext cx="232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400" b="1">
                  <a:latin typeface="Comic Sans MS" pitchFamily="66" charset="0"/>
                </a:rPr>
                <a:t>               I did this as part of my work on</a:t>
              </a:r>
              <a:r>
                <a:rPr lang="en-GB" sz="1600" b="1">
                  <a:latin typeface="Comic Sans MS" pitchFamily="66" charset="0"/>
                </a:rPr>
                <a:t>  </a:t>
              </a:r>
              <a:r>
                <a:rPr lang="en-GB" b="1">
                  <a:latin typeface="Comic Sans MS" pitchFamily="66" charset="0"/>
                </a:rPr>
                <a:t> </a:t>
              </a:r>
            </a:p>
          </p:txBody>
        </p:sp>
        <p:sp>
          <p:nvSpPr>
            <p:cNvPr id="46109" name="Text Box 55"/>
            <p:cNvSpPr txBox="1">
              <a:spLocks noChangeArrowheads="1"/>
            </p:cNvSpPr>
            <p:nvPr/>
          </p:nvSpPr>
          <p:spPr bwMode="auto">
            <a:xfrm>
              <a:off x="3157" y="1455"/>
              <a:ext cx="244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400" b="1">
                  <a:latin typeface="Comic Sans MS" pitchFamily="66" charset="0"/>
                </a:rPr>
                <a:t>                                    The equipment I found really helpful was</a:t>
              </a:r>
              <a:r>
                <a:rPr lang="en-GB" sz="1600" b="1">
                  <a:latin typeface="Comic Sans MS" pitchFamily="66" charset="0"/>
                </a:rPr>
                <a:t>  </a:t>
              </a:r>
              <a:r>
                <a:rPr lang="en-GB" b="1">
                  <a:latin typeface="Comic Sans MS" pitchFamily="66" charset="0"/>
                </a:rPr>
                <a:t> </a:t>
              </a:r>
            </a:p>
          </p:txBody>
        </p:sp>
        <p:sp>
          <p:nvSpPr>
            <p:cNvPr id="46110" name="Text Box 56"/>
            <p:cNvSpPr txBox="1">
              <a:spLocks noChangeArrowheads="1"/>
            </p:cNvSpPr>
            <p:nvPr/>
          </p:nvSpPr>
          <p:spPr bwMode="auto">
            <a:xfrm>
              <a:off x="3145" y="3159"/>
              <a:ext cx="2448" cy="3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400" b="1">
                  <a:latin typeface="Comic Sans MS" pitchFamily="66" charset="0"/>
                </a:rPr>
                <a:t>                                      My observations will help me to</a:t>
              </a:r>
              <a:r>
                <a:rPr lang="en-GB" sz="1600" b="1">
                  <a:latin typeface="Comic Sans MS" pitchFamily="66" charset="0"/>
                </a:rPr>
                <a:t>   </a:t>
              </a:r>
              <a:endParaRPr lang="en-GB" b="1">
                <a:latin typeface="Comic Sans MS" pitchFamily="66" charset="0"/>
              </a:endParaRPr>
            </a:p>
          </p:txBody>
        </p:sp>
        <p:sp>
          <p:nvSpPr>
            <p:cNvPr id="46111" name="Text Box 59"/>
            <p:cNvSpPr txBox="1">
              <a:spLocks noChangeArrowheads="1"/>
            </p:cNvSpPr>
            <p:nvPr/>
          </p:nvSpPr>
          <p:spPr bwMode="auto">
            <a:xfrm>
              <a:off x="3133" y="680"/>
              <a:ext cx="2324" cy="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sz="1400" b="1">
                  <a:latin typeface="Comic Sans MS" pitchFamily="66" charset="0"/>
                </a:rPr>
                <a:t>                The geographical feature I observed was </a:t>
              </a:r>
            </a:p>
          </p:txBody>
        </p:sp>
      </p:grpSp>
      <p:sp>
        <p:nvSpPr>
          <p:cNvPr id="38973" name="Text Box 61"/>
          <p:cNvSpPr txBox="1">
            <a:spLocks noChangeArrowheads="1"/>
          </p:cNvSpPr>
          <p:nvPr/>
        </p:nvSpPr>
        <p:spPr bwMode="auto">
          <a:xfrm>
            <a:off x="6318250" y="1319213"/>
            <a:ext cx="23796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0000"/>
                </a:solidFill>
                <a:latin typeface="Comic Sans MS" pitchFamily="66" charset="0"/>
              </a:rPr>
              <a:t>the bend of a river.</a:t>
            </a:r>
          </a:p>
        </p:txBody>
      </p:sp>
      <p:sp>
        <p:nvSpPr>
          <p:cNvPr id="38974" name="Text Box 62"/>
          <p:cNvSpPr txBox="1">
            <a:spLocks noChangeArrowheads="1"/>
          </p:cNvSpPr>
          <p:nvPr/>
        </p:nvSpPr>
        <p:spPr bwMode="auto">
          <a:xfrm>
            <a:off x="5775325" y="1931988"/>
            <a:ext cx="2930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0000"/>
                </a:solidFill>
                <a:latin typeface="Comic Sans MS" pitchFamily="66" charset="0"/>
              </a:rPr>
              <a:t>the journey of a river from its source to the sea. </a:t>
            </a:r>
          </a:p>
        </p:txBody>
      </p:sp>
      <p:sp>
        <p:nvSpPr>
          <p:cNvPr id="38975" name="Text Box 63"/>
          <p:cNvSpPr txBox="1">
            <a:spLocks noChangeArrowheads="1"/>
          </p:cNvSpPr>
          <p:nvPr/>
        </p:nvSpPr>
        <p:spPr bwMode="auto">
          <a:xfrm>
            <a:off x="4972050" y="2746375"/>
            <a:ext cx="4095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0000"/>
                </a:solidFill>
                <a:latin typeface="Comic Sans MS" pitchFamily="66" charset="0"/>
              </a:rPr>
              <a:t>a cork, a ruler and a stopwatch. I timed the journey of a cork along a measured distance.  </a:t>
            </a:r>
          </a:p>
        </p:txBody>
      </p:sp>
      <p:sp>
        <p:nvSpPr>
          <p:cNvPr id="38976" name="Text Box 64"/>
          <p:cNvSpPr txBox="1">
            <a:spLocks noChangeArrowheads="1"/>
          </p:cNvSpPr>
          <p:nvPr/>
        </p:nvSpPr>
        <p:spPr bwMode="auto">
          <a:xfrm>
            <a:off x="4954588" y="3427413"/>
            <a:ext cx="3430587" cy="63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0000"/>
                </a:solidFill>
                <a:latin typeface="Comic Sans MS" pitchFamily="66" charset="0"/>
              </a:rPr>
              <a:t>                 that the water flows faster on the outside of the bend and slower on the inside.  </a:t>
            </a:r>
          </a:p>
        </p:txBody>
      </p:sp>
      <p:sp>
        <p:nvSpPr>
          <p:cNvPr id="38977" name="Text Box 65"/>
          <p:cNvSpPr txBox="1">
            <a:spLocks noChangeArrowheads="1"/>
          </p:cNvSpPr>
          <p:nvPr/>
        </p:nvSpPr>
        <p:spPr bwMode="auto">
          <a:xfrm>
            <a:off x="5011738" y="4090988"/>
            <a:ext cx="3800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0000"/>
                </a:solidFill>
                <a:latin typeface="Comic Sans MS" pitchFamily="66" charset="0"/>
              </a:rPr>
              <a:t>                            although the cork had to travel a longer distance it was as fast as the cork on the shorter distance which bobbed around slowly.   </a:t>
            </a:r>
          </a:p>
        </p:txBody>
      </p:sp>
      <p:sp>
        <p:nvSpPr>
          <p:cNvPr id="38978" name="Text Box 66"/>
          <p:cNvSpPr txBox="1">
            <a:spLocks noChangeArrowheads="1"/>
          </p:cNvSpPr>
          <p:nvPr/>
        </p:nvSpPr>
        <p:spPr bwMode="auto">
          <a:xfrm>
            <a:off x="4948238" y="5280025"/>
            <a:ext cx="3800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200" b="1">
                <a:solidFill>
                  <a:srgbClr val="FF0000"/>
                </a:solidFill>
                <a:latin typeface="Comic Sans MS" pitchFamily="66" charset="0"/>
              </a:rPr>
              <a:t>                                       understand why soil and stones are deposited on the short bend of a river while the river wears away the soil on the long bend.   </a:t>
            </a:r>
          </a:p>
        </p:txBody>
      </p:sp>
    </p:spTree>
    <p:extLst>
      <p:ext uri="{BB962C8B-B14F-4D97-AF65-F5344CB8AC3E}">
        <p14:creationId xmlns:p14="http://schemas.microsoft.com/office/powerpoint/2010/main" val="116727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8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8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8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89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89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89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89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89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389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389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389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89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89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389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389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389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38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38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38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8" dur="80"/>
                                        <p:tgtEl>
                                          <p:spTgt spid="38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9" dur="80"/>
                                        <p:tgtEl>
                                          <p:spTgt spid="38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80"/>
                                        <p:tgtEl>
                                          <p:spTgt spid="389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38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38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38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2" dur="80"/>
                                        <p:tgtEl>
                                          <p:spTgt spid="38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3" dur="80"/>
                                        <p:tgtEl>
                                          <p:spTgt spid="38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80"/>
                                        <p:tgtEl>
                                          <p:spTgt spid="389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9" dur="80"/>
                                        <p:tgtEl>
                                          <p:spTgt spid="38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0" dur="80"/>
                                        <p:tgtEl>
                                          <p:spTgt spid="38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80"/>
                                        <p:tgtEl>
                                          <p:spTgt spid="389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6" dur="80"/>
                                        <p:tgtEl>
                                          <p:spTgt spid="38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7" dur="80"/>
                                        <p:tgtEl>
                                          <p:spTgt spid="38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80"/>
                                        <p:tgtEl>
                                          <p:spTgt spid="38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5" grpId="0"/>
      <p:bldP spid="38938" grpId="0"/>
      <p:bldP spid="38939" grpId="0"/>
      <p:bldP spid="38944" grpId="0"/>
      <p:bldP spid="38945" grpId="0"/>
      <p:bldP spid="38946" grpId="0"/>
      <p:bldP spid="38947" grpId="0"/>
      <p:bldP spid="38948" grpId="0"/>
      <p:bldP spid="38940" grpId="0"/>
      <p:bldP spid="38942" grpId="0"/>
      <p:bldP spid="389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105" name="Group 2"/>
          <p:cNvGrpSpPr>
            <a:grpSpLocks/>
          </p:cNvGrpSpPr>
          <p:nvPr/>
        </p:nvGrpSpPr>
        <p:grpSpPr bwMode="auto">
          <a:xfrm>
            <a:off x="396081" y="3313113"/>
            <a:ext cx="4375150" cy="2628900"/>
            <a:chOff x="373" y="2093"/>
            <a:chExt cx="2756" cy="1656"/>
          </a:xfrm>
        </p:grpSpPr>
        <p:sp>
          <p:nvSpPr>
            <p:cNvPr id="39939" name="Text Box 3"/>
            <p:cNvSpPr txBox="1">
              <a:spLocks noChangeArrowheads="1"/>
            </p:cNvSpPr>
            <p:nvPr/>
          </p:nvSpPr>
          <p:spPr bwMode="auto">
            <a:xfrm>
              <a:off x="373" y="2093"/>
              <a:ext cx="2227" cy="28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Type of Text:</a:t>
              </a:r>
            </a:p>
          </p:txBody>
        </p:sp>
        <p:sp>
          <p:nvSpPr>
            <p:cNvPr id="39940" name="Text Box 4"/>
            <p:cNvSpPr txBox="1">
              <a:spLocks noChangeArrowheads="1"/>
            </p:cNvSpPr>
            <p:nvPr/>
          </p:nvSpPr>
          <p:spPr bwMode="auto">
            <a:xfrm>
              <a:off x="454" y="2388"/>
              <a:ext cx="2635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1) Planning text</a:t>
              </a:r>
            </a:p>
          </p:txBody>
        </p:sp>
        <p:sp>
          <p:nvSpPr>
            <p:cNvPr id="39941" name="Text Box 5"/>
            <p:cNvSpPr txBox="1">
              <a:spLocks noChangeArrowheads="1"/>
            </p:cNvSpPr>
            <p:nvPr/>
          </p:nvSpPr>
          <p:spPr bwMode="auto">
            <a:xfrm>
              <a:off x="460" y="2599"/>
              <a:ext cx="2635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2) Reporting text</a:t>
              </a:r>
            </a:p>
          </p:txBody>
        </p:sp>
        <p:sp>
          <p:nvSpPr>
            <p:cNvPr id="39942" name="Text Box 6"/>
            <p:cNvSpPr txBox="1">
              <a:spLocks noChangeArrowheads="1"/>
            </p:cNvSpPr>
            <p:nvPr/>
          </p:nvSpPr>
          <p:spPr bwMode="auto">
            <a:xfrm>
              <a:off x="456" y="2828"/>
              <a:ext cx="2635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3) Recounting text</a:t>
              </a:r>
            </a:p>
          </p:txBody>
        </p:sp>
        <p:sp>
          <p:nvSpPr>
            <p:cNvPr id="39943" name="Text Box 7"/>
            <p:cNvSpPr txBox="1">
              <a:spLocks noChangeArrowheads="1"/>
            </p:cNvSpPr>
            <p:nvPr/>
          </p:nvSpPr>
          <p:spPr bwMode="auto">
            <a:xfrm>
              <a:off x="470" y="3067"/>
              <a:ext cx="2635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4) Note-taking text</a:t>
              </a:r>
            </a:p>
          </p:txBody>
        </p:sp>
        <p:sp>
          <p:nvSpPr>
            <p:cNvPr id="39944" name="Text Box 8"/>
            <p:cNvSpPr txBox="1">
              <a:spLocks noChangeArrowheads="1"/>
            </p:cNvSpPr>
            <p:nvPr/>
          </p:nvSpPr>
          <p:spPr bwMode="auto">
            <a:xfrm>
              <a:off x="494" y="3291"/>
              <a:ext cx="2635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5) Analysing text</a:t>
              </a:r>
            </a:p>
          </p:txBody>
        </p:sp>
        <p:sp>
          <p:nvSpPr>
            <p:cNvPr id="39945" name="Text Box 9"/>
            <p:cNvSpPr txBox="1">
              <a:spLocks noChangeArrowheads="1"/>
            </p:cNvSpPr>
            <p:nvPr/>
          </p:nvSpPr>
          <p:spPr bwMode="auto">
            <a:xfrm>
              <a:off x="489" y="3518"/>
              <a:ext cx="2635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6) … text </a:t>
              </a:r>
            </a:p>
          </p:txBody>
        </p:sp>
      </p:grp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622300" y="1409700"/>
            <a:ext cx="3535363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Type of Activity: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677863" y="1916113"/>
            <a:ext cx="4183062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(Past) Recounting</a:t>
            </a:r>
          </a:p>
        </p:txBody>
      </p:sp>
      <p:sp>
        <p:nvSpPr>
          <p:cNvPr id="47108" name="Oval 13"/>
          <p:cNvSpPr>
            <a:spLocks noChangeArrowheads="1"/>
          </p:cNvSpPr>
          <p:nvPr/>
        </p:nvSpPr>
        <p:spPr bwMode="auto">
          <a:xfrm>
            <a:off x="0" y="4834732"/>
            <a:ext cx="3505200" cy="377825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959" name="Text Box 23"/>
          <p:cNvSpPr txBox="1">
            <a:spLocks noChangeArrowheads="1"/>
          </p:cNvSpPr>
          <p:nvPr/>
        </p:nvSpPr>
        <p:spPr bwMode="auto">
          <a:xfrm>
            <a:off x="4854575" y="430213"/>
            <a:ext cx="4035425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Type of Language = Writing Frame </a:t>
            </a:r>
          </a:p>
        </p:txBody>
      </p:sp>
      <p:sp>
        <p:nvSpPr>
          <p:cNvPr id="47110" name="Rectangle 36"/>
          <p:cNvSpPr>
            <a:spLocks noChangeArrowheads="1"/>
          </p:cNvSpPr>
          <p:nvPr/>
        </p:nvSpPr>
        <p:spPr bwMode="auto">
          <a:xfrm>
            <a:off x="4787900" y="773113"/>
            <a:ext cx="4159250" cy="5746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11" name="Rectangle 37"/>
          <p:cNvSpPr>
            <a:spLocks noChangeArrowheads="1"/>
          </p:cNvSpPr>
          <p:nvPr/>
        </p:nvSpPr>
        <p:spPr bwMode="auto">
          <a:xfrm>
            <a:off x="4922838" y="831850"/>
            <a:ext cx="3873500" cy="603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12" name="Text Box 38"/>
          <p:cNvSpPr txBox="1">
            <a:spLocks noChangeArrowheads="1"/>
          </p:cNvSpPr>
          <p:nvPr/>
        </p:nvSpPr>
        <p:spPr bwMode="auto">
          <a:xfrm>
            <a:off x="4906963" y="793750"/>
            <a:ext cx="34750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 b="1">
                <a:latin typeface="Comic Sans MS" pitchFamily="66" charset="0"/>
              </a:rPr>
              <a:t>Place visited: </a:t>
            </a:r>
            <a:br>
              <a:rPr lang="en-GB" sz="1600" b="1">
                <a:latin typeface="Comic Sans MS" pitchFamily="66" charset="0"/>
              </a:rPr>
            </a:br>
            <a:r>
              <a:rPr lang="en-GB" sz="1600" b="1">
                <a:latin typeface="Comic Sans MS" pitchFamily="66" charset="0"/>
              </a:rPr>
              <a:t>Date:  </a:t>
            </a:r>
          </a:p>
        </p:txBody>
      </p:sp>
      <p:sp>
        <p:nvSpPr>
          <p:cNvPr id="47113" name="Rectangle 39"/>
          <p:cNvSpPr>
            <a:spLocks noChangeArrowheads="1"/>
          </p:cNvSpPr>
          <p:nvPr/>
        </p:nvSpPr>
        <p:spPr bwMode="auto">
          <a:xfrm>
            <a:off x="4916488" y="1508125"/>
            <a:ext cx="3854450" cy="5826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14" name="Text Box 40"/>
          <p:cNvSpPr txBox="1">
            <a:spLocks noChangeArrowheads="1"/>
          </p:cNvSpPr>
          <p:nvPr/>
        </p:nvSpPr>
        <p:spPr bwMode="auto">
          <a:xfrm>
            <a:off x="4884738" y="1470025"/>
            <a:ext cx="388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 b="1">
                <a:latin typeface="Comic Sans MS" pitchFamily="66" charset="0"/>
              </a:rPr>
              <a:t>My sketch of         shows  </a:t>
            </a:r>
            <a:r>
              <a:rPr lang="en-GB" b="1">
                <a:latin typeface="Comic Sans MS" pitchFamily="66" charset="0"/>
              </a:rPr>
              <a:t> </a:t>
            </a:r>
          </a:p>
        </p:txBody>
      </p:sp>
      <p:sp>
        <p:nvSpPr>
          <p:cNvPr id="47115" name="Rectangle 41"/>
          <p:cNvSpPr>
            <a:spLocks noChangeArrowheads="1"/>
          </p:cNvSpPr>
          <p:nvPr/>
        </p:nvSpPr>
        <p:spPr bwMode="auto">
          <a:xfrm>
            <a:off x="4941888" y="2166938"/>
            <a:ext cx="3822700" cy="21828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16" name="Text Box 42"/>
          <p:cNvSpPr txBox="1">
            <a:spLocks noChangeArrowheads="1"/>
          </p:cNvSpPr>
          <p:nvPr/>
        </p:nvSpPr>
        <p:spPr bwMode="auto">
          <a:xfrm>
            <a:off x="4926013" y="2066925"/>
            <a:ext cx="3886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 b="1">
                <a:latin typeface="Comic Sans MS" pitchFamily="66" charset="0"/>
              </a:rPr>
              <a:t>The notes I took show   </a:t>
            </a:r>
            <a:r>
              <a:rPr lang="en-GB" b="1">
                <a:latin typeface="Comic Sans MS" pitchFamily="66" charset="0"/>
              </a:rPr>
              <a:t> </a:t>
            </a:r>
          </a:p>
        </p:txBody>
      </p:sp>
      <p:sp>
        <p:nvSpPr>
          <p:cNvPr id="47117" name="Text Box 43"/>
          <p:cNvSpPr txBox="1">
            <a:spLocks noChangeArrowheads="1"/>
          </p:cNvSpPr>
          <p:nvPr/>
        </p:nvSpPr>
        <p:spPr bwMode="auto">
          <a:xfrm>
            <a:off x="4895850" y="6173788"/>
            <a:ext cx="3886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 b="1">
                <a:latin typeface="Comic Sans MS" pitchFamily="66" charset="0"/>
              </a:rPr>
              <a:t>Name:                      Date:   </a:t>
            </a:r>
            <a:endParaRPr lang="en-GB" b="1">
              <a:latin typeface="Comic Sans MS" pitchFamily="66" charset="0"/>
            </a:endParaRPr>
          </a:p>
        </p:txBody>
      </p:sp>
      <p:sp>
        <p:nvSpPr>
          <p:cNvPr id="39980" name="Text Box 44"/>
          <p:cNvSpPr txBox="1">
            <a:spLocks noChangeArrowheads="1"/>
          </p:cNvSpPr>
          <p:nvPr/>
        </p:nvSpPr>
        <p:spPr bwMode="auto">
          <a:xfrm>
            <a:off x="5761038" y="1008063"/>
            <a:ext cx="2249487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 REPORT</a:t>
            </a:r>
          </a:p>
        </p:txBody>
      </p:sp>
      <p:sp>
        <p:nvSpPr>
          <p:cNvPr id="39981" name="Text Box 45"/>
          <p:cNvSpPr txBox="1">
            <a:spLocks noChangeArrowheads="1"/>
          </p:cNvSpPr>
          <p:nvPr/>
        </p:nvSpPr>
        <p:spPr bwMode="auto">
          <a:xfrm>
            <a:off x="6027738" y="1709738"/>
            <a:ext cx="2249487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2) EVIDENCE A</a:t>
            </a:r>
          </a:p>
        </p:txBody>
      </p:sp>
      <p:sp>
        <p:nvSpPr>
          <p:cNvPr id="47120" name="Rectangle 46"/>
          <p:cNvSpPr>
            <a:spLocks noChangeArrowheads="1"/>
          </p:cNvSpPr>
          <p:nvPr/>
        </p:nvSpPr>
        <p:spPr bwMode="auto">
          <a:xfrm>
            <a:off x="4935538" y="4395788"/>
            <a:ext cx="3829050" cy="18272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7121" name="Text Box 47"/>
          <p:cNvSpPr txBox="1">
            <a:spLocks noChangeArrowheads="1"/>
          </p:cNvSpPr>
          <p:nvPr/>
        </p:nvSpPr>
        <p:spPr bwMode="auto">
          <a:xfrm>
            <a:off x="4903788" y="4349750"/>
            <a:ext cx="3886200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 b="1">
                <a:latin typeface="Comic Sans MS" pitchFamily="66" charset="0"/>
              </a:rPr>
              <a:t>I brought back with me </a:t>
            </a:r>
          </a:p>
          <a:p>
            <a:pPr>
              <a:spcBef>
                <a:spcPct val="50000"/>
              </a:spcBef>
            </a:pPr>
            <a:endParaRPr lang="en-GB" sz="1600" b="1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sz="1600" b="1">
                <a:latin typeface="Comic Sans MS" pitchFamily="66" charset="0"/>
              </a:rPr>
              <a:t>This is useful because</a:t>
            </a:r>
          </a:p>
          <a:p>
            <a:pPr>
              <a:spcBef>
                <a:spcPct val="50000"/>
              </a:spcBef>
            </a:pPr>
            <a:r>
              <a:rPr lang="en-GB" b="1">
                <a:latin typeface="Comic Sans MS" pitchFamily="66" charset="0"/>
              </a:rPr>
              <a:t> </a:t>
            </a:r>
          </a:p>
        </p:txBody>
      </p:sp>
      <p:sp>
        <p:nvSpPr>
          <p:cNvPr id="39984" name="Text Box 48"/>
          <p:cNvSpPr txBox="1">
            <a:spLocks noChangeArrowheads="1"/>
          </p:cNvSpPr>
          <p:nvPr/>
        </p:nvSpPr>
        <p:spPr bwMode="auto">
          <a:xfrm>
            <a:off x="5976938" y="2801938"/>
            <a:ext cx="2249487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3) EVIDENCE B</a:t>
            </a:r>
          </a:p>
        </p:txBody>
      </p:sp>
      <p:sp>
        <p:nvSpPr>
          <p:cNvPr id="39985" name="Text Box 49"/>
          <p:cNvSpPr txBox="1">
            <a:spLocks noChangeArrowheads="1"/>
          </p:cNvSpPr>
          <p:nvPr/>
        </p:nvSpPr>
        <p:spPr bwMode="auto">
          <a:xfrm>
            <a:off x="5964238" y="4732338"/>
            <a:ext cx="2249487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4) EVIDENCE C</a:t>
            </a:r>
          </a:p>
        </p:txBody>
      </p:sp>
      <p:sp>
        <p:nvSpPr>
          <p:cNvPr id="39986" name="Text Box 50"/>
          <p:cNvSpPr txBox="1">
            <a:spLocks noChangeArrowheads="1"/>
          </p:cNvSpPr>
          <p:nvPr/>
        </p:nvSpPr>
        <p:spPr bwMode="auto">
          <a:xfrm>
            <a:off x="5780088" y="5576888"/>
            <a:ext cx="2249487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5) REASON</a:t>
            </a:r>
          </a:p>
        </p:txBody>
      </p:sp>
      <p:sp>
        <p:nvSpPr>
          <p:cNvPr id="39960" name="AutoShape 24"/>
          <p:cNvSpPr>
            <a:spLocks noChangeArrowheads="1"/>
          </p:cNvSpPr>
          <p:nvPr/>
        </p:nvSpPr>
        <p:spPr bwMode="auto">
          <a:xfrm>
            <a:off x="1543050" y="242888"/>
            <a:ext cx="2081213" cy="1116012"/>
          </a:xfrm>
          <a:prstGeom prst="wedgeEllipseCallout">
            <a:avLst>
              <a:gd name="adj1" fmla="val 169986"/>
              <a:gd name="adj2" fmla="val 299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GB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“Guiding Stages”</a:t>
            </a:r>
          </a:p>
        </p:txBody>
      </p:sp>
      <p:sp>
        <p:nvSpPr>
          <p:cNvPr id="39961" name="AutoShape 25"/>
          <p:cNvSpPr>
            <a:spLocks noChangeArrowheads="1"/>
          </p:cNvSpPr>
          <p:nvPr/>
        </p:nvSpPr>
        <p:spPr bwMode="auto">
          <a:xfrm>
            <a:off x="1200150" y="2439988"/>
            <a:ext cx="3028950" cy="1160462"/>
          </a:xfrm>
          <a:prstGeom prst="wedgeEllipseCallout">
            <a:avLst>
              <a:gd name="adj1" fmla="val 71278"/>
              <a:gd name="adj2" fmla="val -1643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GB" b="1">
                <a:effectLst>
                  <a:outerShdw blurRad="38100" dist="38100" dir="2700000" algn="tl">
                    <a:srgbClr val="FFFFFF"/>
                  </a:outerShdw>
                </a:effectLst>
              </a:rPr>
              <a:t>Topic sentences (beginning)</a:t>
            </a:r>
          </a:p>
        </p:txBody>
      </p:sp>
    </p:spTree>
    <p:extLst>
      <p:ext uri="{BB962C8B-B14F-4D97-AF65-F5344CB8AC3E}">
        <p14:creationId xmlns:p14="http://schemas.microsoft.com/office/powerpoint/2010/main" val="312971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29" name="Group 2"/>
          <p:cNvGrpSpPr>
            <a:grpSpLocks/>
          </p:cNvGrpSpPr>
          <p:nvPr/>
        </p:nvGrpSpPr>
        <p:grpSpPr bwMode="auto">
          <a:xfrm>
            <a:off x="412750" y="3262314"/>
            <a:ext cx="4375150" cy="2628900"/>
            <a:chOff x="373" y="2093"/>
            <a:chExt cx="2756" cy="1656"/>
          </a:xfrm>
        </p:grpSpPr>
        <p:sp>
          <p:nvSpPr>
            <p:cNvPr id="40963" name="Text Box 3"/>
            <p:cNvSpPr txBox="1">
              <a:spLocks noChangeArrowheads="1"/>
            </p:cNvSpPr>
            <p:nvPr/>
          </p:nvSpPr>
          <p:spPr bwMode="auto">
            <a:xfrm>
              <a:off x="373" y="2093"/>
              <a:ext cx="2227" cy="28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Type of Text:</a:t>
              </a:r>
            </a:p>
          </p:txBody>
        </p:sp>
        <p:sp>
          <p:nvSpPr>
            <p:cNvPr id="40964" name="Text Box 4"/>
            <p:cNvSpPr txBox="1">
              <a:spLocks noChangeArrowheads="1"/>
            </p:cNvSpPr>
            <p:nvPr/>
          </p:nvSpPr>
          <p:spPr bwMode="auto">
            <a:xfrm>
              <a:off x="454" y="2388"/>
              <a:ext cx="2635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 dirty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1) Planning text</a:t>
              </a:r>
            </a:p>
          </p:txBody>
        </p:sp>
        <p:sp>
          <p:nvSpPr>
            <p:cNvPr id="40965" name="Text Box 5"/>
            <p:cNvSpPr txBox="1">
              <a:spLocks noChangeArrowheads="1"/>
            </p:cNvSpPr>
            <p:nvPr/>
          </p:nvSpPr>
          <p:spPr bwMode="auto">
            <a:xfrm>
              <a:off x="460" y="2599"/>
              <a:ext cx="2635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2) Reporting text</a:t>
              </a:r>
            </a:p>
          </p:txBody>
        </p:sp>
        <p:sp>
          <p:nvSpPr>
            <p:cNvPr id="40966" name="Text Box 6"/>
            <p:cNvSpPr txBox="1">
              <a:spLocks noChangeArrowheads="1"/>
            </p:cNvSpPr>
            <p:nvPr/>
          </p:nvSpPr>
          <p:spPr bwMode="auto">
            <a:xfrm>
              <a:off x="456" y="2828"/>
              <a:ext cx="2635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3) Recounting text</a:t>
              </a:r>
            </a:p>
          </p:txBody>
        </p:sp>
        <p:sp>
          <p:nvSpPr>
            <p:cNvPr id="40967" name="Text Box 7"/>
            <p:cNvSpPr txBox="1">
              <a:spLocks noChangeArrowheads="1"/>
            </p:cNvSpPr>
            <p:nvPr/>
          </p:nvSpPr>
          <p:spPr bwMode="auto">
            <a:xfrm>
              <a:off x="470" y="3067"/>
              <a:ext cx="2635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4) Note-taking text</a:t>
              </a:r>
            </a:p>
          </p:txBody>
        </p:sp>
        <p:sp>
          <p:nvSpPr>
            <p:cNvPr id="40968" name="Text Box 8"/>
            <p:cNvSpPr txBox="1">
              <a:spLocks noChangeArrowheads="1"/>
            </p:cNvSpPr>
            <p:nvPr/>
          </p:nvSpPr>
          <p:spPr bwMode="auto">
            <a:xfrm>
              <a:off x="494" y="3291"/>
              <a:ext cx="2635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5) Analysing text</a:t>
              </a:r>
            </a:p>
          </p:txBody>
        </p:sp>
        <p:sp>
          <p:nvSpPr>
            <p:cNvPr id="40969" name="Text Box 9"/>
            <p:cNvSpPr txBox="1">
              <a:spLocks noChangeArrowheads="1"/>
            </p:cNvSpPr>
            <p:nvPr/>
          </p:nvSpPr>
          <p:spPr bwMode="auto">
            <a:xfrm>
              <a:off x="489" y="3518"/>
              <a:ext cx="2635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6) … text </a:t>
              </a:r>
            </a:p>
          </p:txBody>
        </p:sp>
      </p:grpSp>
      <p:sp>
        <p:nvSpPr>
          <p:cNvPr id="40970" name="Text Box 10"/>
          <p:cNvSpPr txBox="1">
            <a:spLocks noChangeArrowheads="1"/>
          </p:cNvSpPr>
          <p:nvPr/>
        </p:nvSpPr>
        <p:spPr bwMode="auto">
          <a:xfrm>
            <a:off x="622300" y="1409700"/>
            <a:ext cx="3535363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>
                <a:effectLst>
                  <a:outerShdw blurRad="38100" dist="38100" dir="2700000" algn="tl">
                    <a:srgbClr val="C0C0C0"/>
                  </a:outerShdw>
                </a:effectLst>
              </a:rPr>
              <a:t>Type of Activity:</a:t>
            </a:r>
          </a:p>
        </p:txBody>
      </p:sp>
      <p:sp>
        <p:nvSpPr>
          <p:cNvPr id="40971" name="Text Box 11"/>
          <p:cNvSpPr txBox="1">
            <a:spLocks noChangeArrowheads="1"/>
          </p:cNvSpPr>
          <p:nvPr/>
        </p:nvSpPr>
        <p:spPr bwMode="auto">
          <a:xfrm>
            <a:off x="677863" y="1916113"/>
            <a:ext cx="4183062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(Past) Recounting</a:t>
            </a:r>
          </a:p>
        </p:txBody>
      </p:sp>
      <p:sp>
        <p:nvSpPr>
          <p:cNvPr id="48132" name="Oval 13"/>
          <p:cNvSpPr>
            <a:spLocks noChangeArrowheads="1"/>
          </p:cNvSpPr>
          <p:nvPr/>
        </p:nvSpPr>
        <p:spPr bwMode="auto">
          <a:xfrm>
            <a:off x="-114300" y="5130010"/>
            <a:ext cx="3505200" cy="377825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74" name="Text Box 14"/>
          <p:cNvSpPr txBox="1">
            <a:spLocks noChangeArrowheads="1"/>
          </p:cNvSpPr>
          <p:nvPr/>
        </p:nvSpPr>
        <p:spPr bwMode="auto">
          <a:xfrm>
            <a:off x="4854575" y="430213"/>
            <a:ext cx="4035425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Type of Language = Writing Frame </a:t>
            </a:r>
          </a:p>
        </p:txBody>
      </p:sp>
      <p:sp>
        <p:nvSpPr>
          <p:cNvPr id="48134" name="Rectangle 32"/>
          <p:cNvSpPr>
            <a:spLocks noChangeArrowheads="1"/>
          </p:cNvSpPr>
          <p:nvPr/>
        </p:nvSpPr>
        <p:spPr bwMode="auto">
          <a:xfrm>
            <a:off x="4787900" y="773113"/>
            <a:ext cx="4159250" cy="57467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35" name="Rectangle 33"/>
          <p:cNvSpPr>
            <a:spLocks noChangeArrowheads="1"/>
          </p:cNvSpPr>
          <p:nvPr/>
        </p:nvSpPr>
        <p:spPr bwMode="auto">
          <a:xfrm>
            <a:off x="4922838" y="831850"/>
            <a:ext cx="3873500" cy="6032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36" name="Text Box 34"/>
          <p:cNvSpPr txBox="1">
            <a:spLocks noChangeArrowheads="1"/>
          </p:cNvSpPr>
          <p:nvPr/>
        </p:nvSpPr>
        <p:spPr bwMode="auto">
          <a:xfrm>
            <a:off x="4906963" y="793750"/>
            <a:ext cx="34750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 b="1">
                <a:latin typeface="Comic Sans MS" pitchFamily="66" charset="0"/>
              </a:rPr>
              <a:t>The evidence I have collected consists of   </a:t>
            </a:r>
          </a:p>
        </p:txBody>
      </p:sp>
      <p:sp>
        <p:nvSpPr>
          <p:cNvPr id="48137" name="Rectangle 35"/>
          <p:cNvSpPr>
            <a:spLocks noChangeArrowheads="1"/>
          </p:cNvSpPr>
          <p:nvPr/>
        </p:nvSpPr>
        <p:spPr bwMode="auto">
          <a:xfrm>
            <a:off x="4916488" y="1508125"/>
            <a:ext cx="3865562" cy="8937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38" name="Text Box 36"/>
          <p:cNvSpPr txBox="1">
            <a:spLocks noChangeArrowheads="1"/>
          </p:cNvSpPr>
          <p:nvPr/>
        </p:nvSpPr>
        <p:spPr bwMode="auto">
          <a:xfrm>
            <a:off x="4884738" y="1470025"/>
            <a:ext cx="38862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 b="1">
                <a:latin typeface="Comic Sans MS" pitchFamily="66" charset="0"/>
              </a:rPr>
              <a:t>The most important evidence tells me   </a:t>
            </a:r>
            <a:r>
              <a:rPr lang="en-GB" b="1">
                <a:latin typeface="Comic Sans MS" pitchFamily="66" charset="0"/>
              </a:rPr>
              <a:t> </a:t>
            </a:r>
          </a:p>
        </p:txBody>
      </p:sp>
      <p:sp>
        <p:nvSpPr>
          <p:cNvPr id="48139" name="Rectangle 37"/>
          <p:cNvSpPr>
            <a:spLocks noChangeArrowheads="1"/>
          </p:cNvSpPr>
          <p:nvPr/>
        </p:nvSpPr>
        <p:spPr bwMode="auto">
          <a:xfrm>
            <a:off x="4941888" y="2476500"/>
            <a:ext cx="3841750" cy="13636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48140" name="Text Box 38"/>
          <p:cNvSpPr txBox="1">
            <a:spLocks noChangeArrowheads="1"/>
          </p:cNvSpPr>
          <p:nvPr/>
        </p:nvSpPr>
        <p:spPr bwMode="auto">
          <a:xfrm>
            <a:off x="4878388" y="2476500"/>
            <a:ext cx="38862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 b="1">
                <a:latin typeface="Comic Sans MS" pitchFamily="66" charset="0"/>
              </a:rPr>
              <a:t>In the light of my evidence, I believe that   </a:t>
            </a:r>
            <a:r>
              <a:rPr lang="en-GB" b="1">
                <a:latin typeface="Comic Sans MS" pitchFamily="66" charset="0"/>
              </a:rPr>
              <a:t> </a:t>
            </a:r>
          </a:p>
        </p:txBody>
      </p:sp>
      <p:sp>
        <p:nvSpPr>
          <p:cNvPr id="48141" name="Text Box 39"/>
          <p:cNvSpPr txBox="1">
            <a:spLocks noChangeArrowheads="1"/>
          </p:cNvSpPr>
          <p:nvPr/>
        </p:nvSpPr>
        <p:spPr bwMode="auto">
          <a:xfrm>
            <a:off x="4895850" y="6173788"/>
            <a:ext cx="3886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 b="1">
                <a:latin typeface="Comic Sans MS" pitchFamily="66" charset="0"/>
              </a:rPr>
              <a:t>Name:                      Date:   </a:t>
            </a:r>
            <a:endParaRPr lang="en-GB" b="1">
              <a:latin typeface="Comic Sans MS" pitchFamily="66" charset="0"/>
            </a:endParaRPr>
          </a:p>
        </p:txBody>
      </p:sp>
      <p:sp>
        <p:nvSpPr>
          <p:cNvPr id="41000" name="Text Box 40"/>
          <p:cNvSpPr txBox="1">
            <a:spLocks noChangeArrowheads="1"/>
          </p:cNvSpPr>
          <p:nvPr/>
        </p:nvSpPr>
        <p:spPr bwMode="auto">
          <a:xfrm>
            <a:off x="5761038" y="1008063"/>
            <a:ext cx="2249487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 REPORT</a:t>
            </a:r>
          </a:p>
        </p:txBody>
      </p:sp>
      <p:sp>
        <p:nvSpPr>
          <p:cNvPr id="41001" name="Text Box 41"/>
          <p:cNvSpPr txBox="1">
            <a:spLocks noChangeArrowheads="1"/>
          </p:cNvSpPr>
          <p:nvPr/>
        </p:nvSpPr>
        <p:spPr bwMode="auto">
          <a:xfrm>
            <a:off x="5761038" y="1881188"/>
            <a:ext cx="2249487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2) CONCLUSION A</a:t>
            </a:r>
          </a:p>
        </p:txBody>
      </p:sp>
      <p:sp>
        <p:nvSpPr>
          <p:cNvPr id="48144" name="Rectangle 42"/>
          <p:cNvSpPr>
            <a:spLocks noChangeArrowheads="1"/>
          </p:cNvSpPr>
          <p:nvPr/>
        </p:nvSpPr>
        <p:spPr bwMode="auto">
          <a:xfrm>
            <a:off x="4967288" y="3911600"/>
            <a:ext cx="3848100" cy="10017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45" name="Text Box 43"/>
          <p:cNvSpPr txBox="1">
            <a:spLocks noChangeArrowheads="1"/>
          </p:cNvSpPr>
          <p:nvPr/>
        </p:nvSpPr>
        <p:spPr bwMode="auto">
          <a:xfrm>
            <a:off x="4929188" y="3935413"/>
            <a:ext cx="38862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 b="1">
                <a:latin typeface="Comic Sans MS" pitchFamily="66" charset="0"/>
              </a:rPr>
              <a:t>I am not sure about  </a:t>
            </a:r>
          </a:p>
          <a:p>
            <a:pPr>
              <a:spcBef>
                <a:spcPct val="50000"/>
              </a:spcBef>
            </a:pPr>
            <a:endParaRPr lang="en-GB" sz="1600" b="1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b="1">
                <a:latin typeface="Comic Sans MS" pitchFamily="66" charset="0"/>
              </a:rPr>
              <a:t> </a:t>
            </a:r>
          </a:p>
        </p:txBody>
      </p:sp>
      <p:sp>
        <p:nvSpPr>
          <p:cNvPr id="48146" name="Rectangle 44"/>
          <p:cNvSpPr>
            <a:spLocks noChangeArrowheads="1"/>
          </p:cNvSpPr>
          <p:nvPr/>
        </p:nvSpPr>
        <p:spPr bwMode="auto">
          <a:xfrm>
            <a:off x="4954588" y="4989513"/>
            <a:ext cx="3848100" cy="12255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47" name="Text Box 45"/>
          <p:cNvSpPr txBox="1">
            <a:spLocks noChangeArrowheads="1"/>
          </p:cNvSpPr>
          <p:nvPr/>
        </p:nvSpPr>
        <p:spPr bwMode="auto">
          <a:xfrm>
            <a:off x="4954588" y="5008563"/>
            <a:ext cx="3886200" cy="111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 b="1">
                <a:latin typeface="Comic Sans MS" pitchFamily="66" charset="0"/>
              </a:rPr>
              <a:t>To be more certain I will need to   </a:t>
            </a:r>
          </a:p>
          <a:p>
            <a:pPr>
              <a:spcBef>
                <a:spcPct val="50000"/>
              </a:spcBef>
            </a:pPr>
            <a:endParaRPr lang="en-GB" sz="1600" b="1"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en-GB" b="1">
                <a:latin typeface="Comic Sans MS" pitchFamily="66" charset="0"/>
              </a:rPr>
              <a:t> </a:t>
            </a:r>
          </a:p>
        </p:txBody>
      </p:sp>
      <p:sp>
        <p:nvSpPr>
          <p:cNvPr id="41006" name="Text Box 46"/>
          <p:cNvSpPr txBox="1">
            <a:spLocks noChangeArrowheads="1"/>
          </p:cNvSpPr>
          <p:nvPr/>
        </p:nvSpPr>
        <p:spPr bwMode="auto">
          <a:xfrm>
            <a:off x="5748338" y="3182938"/>
            <a:ext cx="2249487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3) CONCLUSION B</a:t>
            </a:r>
          </a:p>
        </p:txBody>
      </p:sp>
      <p:sp>
        <p:nvSpPr>
          <p:cNvPr id="41007" name="Text Box 47"/>
          <p:cNvSpPr txBox="1">
            <a:spLocks noChangeArrowheads="1"/>
          </p:cNvSpPr>
          <p:nvPr/>
        </p:nvSpPr>
        <p:spPr bwMode="auto">
          <a:xfrm>
            <a:off x="5735638" y="4370388"/>
            <a:ext cx="2249487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4) CONCLUSION C</a:t>
            </a:r>
          </a:p>
        </p:txBody>
      </p:sp>
      <p:sp>
        <p:nvSpPr>
          <p:cNvPr id="41008" name="Text Box 48"/>
          <p:cNvSpPr txBox="1">
            <a:spLocks noChangeArrowheads="1"/>
          </p:cNvSpPr>
          <p:nvPr/>
        </p:nvSpPr>
        <p:spPr bwMode="auto">
          <a:xfrm>
            <a:off x="5773738" y="5503863"/>
            <a:ext cx="2249487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5) PLAN</a:t>
            </a:r>
          </a:p>
        </p:txBody>
      </p:sp>
      <p:sp>
        <p:nvSpPr>
          <p:cNvPr id="40990" name="AutoShape 30"/>
          <p:cNvSpPr>
            <a:spLocks noChangeArrowheads="1"/>
          </p:cNvSpPr>
          <p:nvPr/>
        </p:nvSpPr>
        <p:spPr bwMode="auto">
          <a:xfrm>
            <a:off x="1543050" y="242888"/>
            <a:ext cx="2081213" cy="1116012"/>
          </a:xfrm>
          <a:prstGeom prst="wedgeEllipseCallout">
            <a:avLst>
              <a:gd name="adj1" fmla="val 169986"/>
              <a:gd name="adj2" fmla="val 2994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GB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“Guiding Stages”</a:t>
            </a:r>
          </a:p>
        </p:txBody>
      </p:sp>
      <p:sp>
        <p:nvSpPr>
          <p:cNvPr id="40991" name="AutoShape 31"/>
          <p:cNvSpPr>
            <a:spLocks noChangeArrowheads="1"/>
          </p:cNvSpPr>
          <p:nvPr/>
        </p:nvSpPr>
        <p:spPr bwMode="auto">
          <a:xfrm>
            <a:off x="1200150" y="2439988"/>
            <a:ext cx="3028950" cy="1160462"/>
          </a:xfrm>
          <a:prstGeom prst="wedgeEllipseCallout">
            <a:avLst>
              <a:gd name="adj1" fmla="val 75051"/>
              <a:gd name="adj2" fmla="val -1118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GB" b="1">
                <a:effectLst>
                  <a:outerShdw blurRad="38100" dist="38100" dir="2700000" algn="tl">
                    <a:srgbClr val="FFFFFF"/>
                  </a:outerShdw>
                </a:effectLst>
              </a:rPr>
              <a:t>Topic sentences (beginning)</a:t>
            </a:r>
          </a:p>
        </p:txBody>
      </p:sp>
    </p:spTree>
    <p:extLst>
      <p:ext uri="{BB962C8B-B14F-4D97-AF65-F5344CB8AC3E}">
        <p14:creationId xmlns:p14="http://schemas.microsoft.com/office/powerpoint/2010/main" val="396715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595313" y="855663"/>
            <a:ext cx="2728912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Sage on the Stage?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596900" y="1285875"/>
            <a:ext cx="2728913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Guide on the side? </a:t>
            </a:r>
          </a:p>
        </p:txBody>
      </p:sp>
      <p:sp>
        <p:nvSpPr>
          <p:cNvPr id="6150" name="AutoShape 6"/>
          <p:cNvSpPr>
            <a:spLocks noChangeArrowheads="1"/>
          </p:cNvSpPr>
          <p:nvPr/>
        </p:nvSpPr>
        <p:spPr bwMode="auto">
          <a:xfrm>
            <a:off x="3224213" y="1228725"/>
            <a:ext cx="711200" cy="585788"/>
          </a:xfrm>
          <a:prstGeom prst="rightArrow">
            <a:avLst>
              <a:gd name="adj1" fmla="val 50000"/>
              <a:gd name="adj2" fmla="val 303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4456113" y="1273175"/>
            <a:ext cx="43688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1) Identify type of writing activity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584200" y="1901825"/>
            <a:ext cx="2728913" cy="3749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“Writing Frames</a:t>
            </a: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 have been shown to assist many students in the structuring of their writing. The intimidating blank piece of paper is replaced by shorter sections introduced by the beginning of a ‘topic sentence’.“ 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4502150" y="4491038"/>
            <a:ext cx="4368800" cy="1311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4) Structure the beginnings of the ‘topic sentences’ according to the direction you want to guide your students. 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4475163" y="1970088"/>
            <a:ext cx="4368800" cy="1006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2) Type of writing activity = type of writing = structure of writing frame 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4491038" y="3287713"/>
            <a:ext cx="4368800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3) Identify the different ‘guiding stages’ of the writing frame </a:t>
            </a:r>
          </a:p>
        </p:txBody>
      </p:sp>
    </p:spTree>
    <p:extLst>
      <p:ext uri="{BB962C8B-B14F-4D97-AF65-F5344CB8AC3E}">
        <p14:creationId xmlns:p14="http://schemas.microsoft.com/office/powerpoint/2010/main" val="679095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/>
      <p:bldP spid="6149" grpId="0"/>
      <p:bldP spid="6150" grpId="0" animBg="1"/>
      <p:bldP spid="6151" grpId="0"/>
      <p:bldP spid="6152" grpId="0"/>
      <p:bldP spid="6154" grpId="0"/>
      <p:bldP spid="6155" grpId="0"/>
      <p:bldP spid="61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-115888" y="3711575"/>
            <a:ext cx="4067176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</a:t>
            </a: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peaking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-196850" y="1695450"/>
            <a:ext cx="4238625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</a:t>
            </a: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istening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-95250" y="2708275"/>
            <a:ext cx="3846513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R</a:t>
            </a: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eading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0" y="4691063"/>
            <a:ext cx="3846513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W</a:t>
            </a: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riting</a:t>
            </a:r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625475" y="1089025"/>
            <a:ext cx="2509838" cy="4919663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89" name="Oval 9"/>
          <p:cNvSpPr>
            <a:spLocks noChangeArrowheads="1"/>
          </p:cNvSpPr>
          <p:nvPr/>
        </p:nvSpPr>
        <p:spPr bwMode="auto">
          <a:xfrm>
            <a:off x="6403975" y="1090613"/>
            <a:ext cx="2509838" cy="4824412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2847975" y="1682750"/>
            <a:ext cx="4238625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L</a:t>
            </a: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istening</a:t>
            </a: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2943225" y="2741613"/>
            <a:ext cx="4067175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</a:t>
            </a: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peaking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3054350" y="4719638"/>
            <a:ext cx="3846513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R</a:t>
            </a: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eading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2930525" y="3763963"/>
            <a:ext cx="3846513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36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W</a:t>
            </a: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riting</a:t>
            </a:r>
          </a:p>
        </p:txBody>
      </p:sp>
      <p:sp>
        <p:nvSpPr>
          <p:cNvPr id="20494" name="Oval 14"/>
          <p:cNvSpPr>
            <a:spLocks noChangeArrowheads="1"/>
          </p:cNvSpPr>
          <p:nvPr/>
        </p:nvSpPr>
        <p:spPr bwMode="auto">
          <a:xfrm>
            <a:off x="3684588" y="1090613"/>
            <a:ext cx="2509837" cy="4919662"/>
          </a:xfrm>
          <a:prstGeom prst="ellips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274638" y="5557838"/>
            <a:ext cx="3048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L…R…S…W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3322638" y="5534026"/>
            <a:ext cx="3048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L…S…W…R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4514850" y="363538"/>
            <a:ext cx="798513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000" b="1">
                <a:effectLst>
                  <a:outerShdw blurRad="38100" dist="38100" dir="2700000" algn="tl">
                    <a:srgbClr val="C0C0C0"/>
                  </a:outerShdw>
                </a:effectLst>
              </a:rPr>
              <a:t>0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7201694" y="388938"/>
            <a:ext cx="798512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4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</a:t>
            </a:r>
          </a:p>
        </p:txBody>
      </p:sp>
      <p:sp>
        <p:nvSpPr>
          <p:cNvPr id="20500" name="AutoShape 20"/>
          <p:cNvSpPr>
            <a:spLocks noChangeArrowheads="1"/>
          </p:cNvSpPr>
          <p:nvPr/>
        </p:nvSpPr>
        <p:spPr bwMode="auto">
          <a:xfrm>
            <a:off x="1219200" y="-4763"/>
            <a:ext cx="2822575" cy="1973263"/>
          </a:xfrm>
          <a:prstGeom prst="wedgeEllipseCallout">
            <a:avLst>
              <a:gd name="adj1" fmla="val 54556"/>
              <a:gd name="adj2" fmla="val 6882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r>
              <a:rPr lang="en-GB" b="1">
                <a:effectLst>
                  <a:outerShdw blurRad="38100" dist="38100" dir="2700000" algn="tl">
                    <a:srgbClr val="FFFFFF"/>
                  </a:outerShdw>
                </a:effectLst>
              </a:rPr>
              <a:t>…and the question is always: “What is the purpose?” “Why”</a:t>
            </a:r>
          </a:p>
        </p:txBody>
      </p:sp>
    </p:spTree>
    <p:extLst>
      <p:ext uri="{BB962C8B-B14F-4D97-AF65-F5344CB8AC3E}">
        <p14:creationId xmlns:p14="http://schemas.microsoft.com/office/powerpoint/2010/main" val="113386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1000"/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1000"/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000"/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9" dur="1000"/>
                                        <p:tgtEl>
                                          <p:spTgt spid="20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0" dur="1000"/>
                                        <p:tgtEl>
                                          <p:spTgt spid="20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000"/>
                                        <p:tgtEl>
                                          <p:spTgt spid="204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5" grpId="0"/>
      <p:bldP spid="20486" grpId="0"/>
      <p:bldP spid="20487" grpId="0"/>
      <p:bldP spid="20488" grpId="0" animBg="1"/>
      <p:bldP spid="20489" grpId="0" animBg="1"/>
      <p:bldP spid="20490" grpId="0"/>
      <p:bldP spid="20491" grpId="0"/>
      <p:bldP spid="20492" grpId="0"/>
      <p:bldP spid="20493" grpId="0"/>
      <p:bldP spid="20494" grpId="0" animBg="1"/>
      <p:bldP spid="20497" grpId="0"/>
      <p:bldP spid="20498" grpId="0"/>
      <p:bldP spid="2050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7" name="Group 4"/>
          <p:cNvGrpSpPr>
            <a:grpSpLocks/>
          </p:cNvGrpSpPr>
          <p:nvPr/>
        </p:nvGrpSpPr>
        <p:grpSpPr bwMode="auto">
          <a:xfrm>
            <a:off x="1270000" y="1614488"/>
            <a:ext cx="3886200" cy="4191000"/>
            <a:chOff x="528" y="948"/>
            <a:chExt cx="2448" cy="2640"/>
          </a:xfrm>
        </p:grpSpPr>
        <p:sp>
          <p:nvSpPr>
            <p:cNvPr id="50179" name="Freeform 5"/>
            <p:cNvSpPr>
              <a:spLocks/>
            </p:cNvSpPr>
            <p:nvPr/>
          </p:nvSpPr>
          <p:spPr bwMode="auto">
            <a:xfrm>
              <a:off x="651" y="2561"/>
              <a:ext cx="483" cy="395"/>
            </a:xfrm>
            <a:custGeom>
              <a:avLst/>
              <a:gdLst>
                <a:gd name="T0" fmla="*/ 92 w 283"/>
                <a:gd name="T1" fmla="*/ 395 h 259"/>
                <a:gd name="T2" fmla="*/ 258 w 283"/>
                <a:gd name="T3" fmla="*/ 302 h 259"/>
                <a:gd name="T4" fmla="*/ 401 w 283"/>
                <a:gd name="T5" fmla="*/ 395 h 259"/>
                <a:gd name="T6" fmla="*/ 340 w 283"/>
                <a:gd name="T7" fmla="*/ 247 h 259"/>
                <a:gd name="T8" fmla="*/ 483 w 283"/>
                <a:gd name="T9" fmla="*/ 156 h 259"/>
                <a:gd name="T10" fmla="*/ 299 w 283"/>
                <a:gd name="T11" fmla="*/ 156 h 259"/>
                <a:gd name="T12" fmla="*/ 258 w 283"/>
                <a:gd name="T13" fmla="*/ 0 h 259"/>
                <a:gd name="T14" fmla="*/ 186 w 283"/>
                <a:gd name="T15" fmla="*/ 156 h 259"/>
                <a:gd name="T16" fmla="*/ 0 w 283"/>
                <a:gd name="T17" fmla="*/ 156 h 259"/>
                <a:gd name="T18" fmla="*/ 155 w 283"/>
                <a:gd name="T19" fmla="*/ 247 h 259"/>
                <a:gd name="T20" fmla="*/ 92 w 283"/>
                <a:gd name="T21" fmla="*/ 395 h 2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3"/>
                <a:gd name="T34" fmla="*/ 0 h 259"/>
                <a:gd name="T35" fmla="*/ 283 w 283"/>
                <a:gd name="T36" fmla="*/ 259 h 2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3" h="259">
                  <a:moveTo>
                    <a:pt x="54" y="259"/>
                  </a:moveTo>
                  <a:lnTo>
                    <a:pt x="151" y="198"/>
                  </a:lnTo>
                  <a:lnTo>
                    <a:pt x="235" y="259"/>
                  </a:lnTo>
                  <a:lnTo>
                    <a:pt x="199" y="162"/>
                  </a:lnTo>
                  <a:lnTo>
                    <a:pt x="283" y="102"/>
                  </a:lnTo>
                  <a:lnTo>
                    <a:pt x="175" y="102"/>
                  </a:lnTo>
                  <a:lnTo>
                    <a:pt x="151" y="0"/>
                  </a:lnTo>
                  <a:lnTo>
                    <a:pt x="109" y="102"/>
                  </a:lnTo>
                  <a:lnTo>
                    <a:pt x="0" y="102"/>
                  </a:lnTo>
                  <a:lnTo>
                    <a:pt x="91" y="162"/>
                  </a:lnTo>
                  <a:lnTo>
                    <a:pt x="54" y="25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180" name="Freeform 6"/>
            <p:cNvSpPr>
              <a:spLocks/>
            </p:cNvSpPr>
            <p:nvPr/>
          </p:nvSpPr>
          <p:spPr bwMode="auto">
            <a:xfrm>
              <a:off x="1124" y="2975"/>
              <a:ext cx="473" cy="384"/>
            </a:xfrm>
            <a:custGeom>
              <a:avLst/>
              <a:gdLst>
                <a:gd name="T0" fmla="*/ 92 w 277"/>
                <a:gd name="T1" fmla="*/ 384 h 252"/>
                <a:gd name="T2" fmla="*/ 258 w 277"/>
                <a:gd name="T3" fmla="*/ 293 h 252"/>
                <a:gd name="T4" fmla="*/ 391 w 277"/>
                <a:gd name="T5" fmla="*/ 384 h 252"/>
                <a:gd name="T6" fmla="*/ 330 w 277"/>
                <a:gd name="T7" fmla="*/ 247 h 252"/>
                <a:gd name="T8" fmla="*/ 473 w 277"/>
                <a:gd name="T9" fmla="*/ 155 h 252"/>
                <a:gd name="T10" fmla="*/ 299 w 277"/>
                <a:gd name="T11" fmla="*/ 155 h 252"/>
                <a:gd name="T12" fmla="*/ 258 w 277"/>
                <a:gd name="T13" fmla="*/ 0 h 252"/>
                <a:gd name="T14" fmla="*/ 186 w 277"/>
                <a:gd name="T15" fmla="*/ 155 h 252"/>
                <a:gd name="T16" fmla="*/ 0 w 277"/>
                <a:gd name="T17" fmla="*/ 155 h 252"/>
                <a:gd name="T18" fmla="*/ 143 w 277"/>
                <a:gd name="T19" fmla="*/ 247 h 252"/>
                <a:gd name="T20" fmla="*/ 92 w 277"/>
                <a:gd name="T21" fmla="*/ 384 h 2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7"/>
                <a:gd name="T34" fmla="*/ 0 h 252"/>
                <a:gd name="T35" fmla="*/ 277 w 277"/>
                <a:gd name="T36" fmla="*/ 252 h 2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7" h="252">
                  <a:moveTo>
                    <a:pt x="54" y="252"/>
                  </a:moveTo>
                  <a:lnTo>
                    <a:pt x="151" y="192"/>
                  </a:lnTo>
                  <a:lnTo>
                    <a:pt x="229" y="252"/>
                  </a:lnTo>
                  <a:lnTo>
                    <a:pt x="193" y="162"/>
                  </a:lnTo>
                  <a:lnTo>
                    <a:pt x="277" y="102"/>
                  </a:lnTo>
                  <a:lnTo>
                    <a:pt x="175" y="102"/>
                  </a:lnTo>
                  <a:lnTo>
                    <a:pt x="151" y="0"/>
                  </a:lnTo>
                  <a:lnTo>
                    <a:pt x="109" y="102"/>
                  </a:lnTo>
                  <a:lnTo>
                    <a:pt x="0" y="102"/>
                  </a:lnTo>
                  <a:lnTo>
                    <a:pt x="84" y="162"/>
                  </a:lnTo>
                  <a:lnTo>
                    <a:pt x="54" y="25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181" name="Freeform 7"/>
            <p:cNvSpPr>
              <a:spLocks/>
            </p:cNvSpPr>
            <p:nvPr/>
          </p:nvSpPr>
          <p:spPr bwMode="auto">
            <a:xfrm>
              <a:off x="1175" y="1085"/>
              <a:ext cx="484" cy="385"/>
            </a:xfrm>
            <a:custGeom>
              <a:avLst/>
              <a:gdLst>
                <a:gd name="T0" fmla="*/ 381 w 283"/>
                <a:gd name="T1" fmla="*/ 385 h 252"/>
                <a:gd name="T2" fmla="*/ 227 w 283"/>
                <a:gd name="T3" fmla="*/ 293 h 252"/>
                <a:gd name="T4" fmla="*/ 82 w 283"/>
                <a:gd name="T5" fmla="*/ 385 h 252"/>
                <a:gd name="T6" fmla="*/ 145 w 283"/>
                <a:gd name="T7" fmla="*/ 248 h 252"/>
                <a:gd name="T8" fmla="*/ 0 w 283"/>
                <a:gd name="T9" fmla="*/ 147 h 252"/>
                <a:gd name="T10" fmla="*/ 186 w 283"/>
                <a:gd name="T11" fmla="*/ 147 h 252"/>
                <a:gd name="T12" fmla="*/ 227 w 283"/>
                <a:gd name="T13" fmla="*/ 0 h 252"/>
                <a:gd name="T14" fmla="*/ 299 w 283"/>
                <a:gd name="T15" fmla="*/ 147 h 252"/>
                <a:gd name="T16" fmla="*/ 484 w 283"/>
                <a:gd name="T17" fmla="*/ 147 h 252"/>
                <a:gd name="T18" fmla="*/ 330 w 283"/>
                <a:gd name="T19" fmla="*/ 248 h 252"/>
                <a:gd name="T20" fmla="*/ 381 w 283"/>
                <a:gd name="T21" fmla="*/ 385 h 2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3"/>
                <a:gd name="T34" fmla="*/ 0 h 252"/>
                <a:gd name="T35" fmla="*/ 283 w 283"/>
                <a:gd name="T36" fmla="*/ 252 h 2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3" h="252">
                  <a:moveTo>
                    <a:pt x="223" y="252"/>
                  </a:moveTo>
                  <a:lnTo>
                    <a:pt x="133" y="192"/>
                  </a:lnTo>
                  <a:lnTo>
                    <a:pt x="48" y="252"/>
                  </a:lnTo>
                  <a:lnTo>
                    <a:pt x="85" y="162"/>
                  </a:lnTo>
                  <a:lnTo>
                    <a:pt x="0" y="96"/>
                  </a:lnTo>
                  <a:lnTo>
                    <a:pt x="109" y="96"/>
                  </a:lnTo>
                  <a:lnTo>
                    <a:pt x="133" y="0"/>
                  </a:lnTo>
                  <a:lnTo>
                    <a:pt x="175" y="96"/>
                  </a:lnTo>
                  <a:lnTo>
                    <a:pt x="283" y="96"/>
                  </a:lnTo>
                  <a:lnTo>
                    <a:pt x="193" y="162"/>
                  </a:lnTo>
                  <a:lnTo>
                    <a:pt x="223" y="25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182" name="Freeform 8"/>
            <p:cNvSpPr>
              <a:spLocks/>
            </p:cNvSpPr>
            <p:nvPr/>
          </p:nvSpPr>
          <p:spPr bwMode="auto">
            <a:xfrm>
              <a:off x="712" y="1488"/>
              <a:ext cx="474" cy="395"/>
            </a:xfrm>
            <a:custGeom>
              <a:avLst/>
              <a:gdLst>
                <a:gd name="T0" fmla="*/ 382 w 277"/>
                <a:gd name="T1" fmla="*/ 395 h 259"/>
                <a:gd name="T2" fmla="*/ 217 w 277"/>
                <a:gd name="T3" fmla="*/ 303 h 259"/>
                <a:gd name="T4" fmla="*/ 84 w 277"/>
                <a:gd name="T5" fmla="*/ 395 h 259"/>
                <a:gd name="T6" fmla="*/ 145 w 277"/>
                <a:gd name="T7" fmla="*/ 258 h 259"/>
                <a:gd name="T8" fmla="*/ 0 w 277"/>
                <a:gd name="T9" fmla="*/ 157 h 259"/>
                <a:gd name="T10" fmla="*/ 176 w 277"/>
                <a:gd name="T11" fmla="*/ 157 h 259"/>
                <a:gd name="T12" fmla="*/ 217 w 277"/>
                <a:gd name="T13" fmla="*/ 0 h 259"/>
                <a:gd name="T14" fmla="*/ 289 w 277"/>
                <a:gd name="T15" fmla="*/ 157 h 259"/>
                <a:gd name="T16" fmla="*/ 474 w 277"/>
                <a:gd name="T17" fmla="*/ 157 h 259"/>
                <a:gd name="T18" fmla="*/ 330 w 277"/>
                <a:gd name="T19" fmla="*/ 258 h 259"/>
                <a:gd name="T20" fmla="*/ 382 w 277"/>
                <a:gd name="T21" fmla="*/ 395 h 259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7"/>
                <a:gd name="T34" fmla="*/ 0 h 259"/>
                <a:gd name="T35" fmla="*/ 277 w 277"/>
                <a:gd name="T36" fmla="*/ 259 h 259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7" h="259">
                  <a:moveTo>
                    <a:pt x="223" y="259"/>
                  </a:moveTo>
                  <a:lnTo>
                    <a:pt x="127" y="199"/>
                  </a:lnTo>
                  <a:lnTo>
                    <a:pt x="49" y="259"/>
                  </a:lnTo>
                  <a:lnTo>
                    <a:pt x="85" y="169"/>
                  </a:lnTo>
                  <a:lnTo>
                    <a:pt x="0" y="103"/>
                  </a:lnTo>
                  <a:lnTo>
                    <a:pt x="103" y="103"/>
                  </a:lnTo>
                  <a:lnTo>
                    <a:pt x="127" y="0"/>
                  </a:lnTo>
                  <a:lnTo>
                    <a:pt x="169" y="103"/>
                  </a:lnTo>
                  <a:lnTo>
                    <a:pt x="277" y="103"/>
                  </a:lnTo>
                  <a:lnTo>
                    <a:pt x="193" y="169"/>
                  </a:lnTo>
                  <a:lnTo>
                    <a:pt x="223" y="25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183" name="Freeform 9"/>
            <p:cNvSpPr>
              <a:spLocks/>
            </p:cNvSpPr>
            <p:nvPr/>
          </p:nvSpPr>
          <p:spPr bwMode="auto">
            <a:xfrm>
              <a:off x="528" y="2039"/>
              <a:ext cx="473" cy="394"/>
            </a:xfrm>
            <a:custGeom>
              <a:avLst/>
              <a:gdLst>
                <a:gd name="T0" fmla="*/ 381 w 277"/>
                <a:gd name="T1" fmla="*/ 394 h 258"/>
                <a:gd name="T2" fmla="*/ 215 w 277"/>
                <a:gd name="T3" fmla="*/ 302 h 258"/>
                <a:gd name="T4" fmla="*/ 82 w 277"/>
                <a:gd name="T5" fmla="*/ 394 h 258"/>
                <a:gd name="T6" fmla="*/ 143 w 277"/>
                <a:gd name="T7" fmla="*/ 247 h 258"/>
                <a:gd name="T8" fmla="*/ 0 w 277"/>
                <a:gd name="T9" fmla="*/ 156 h 258"/>
                <a:gd name="T10" fmla="*/ 184 w 277"/>
                <a:gd name="T11" fmla="*/ 156 h 258"/>
                <a:gd name="T12" fmla="*/ 215 w 277"/>
                <a:gd name="T13" fmla="*/ 0 h 258"/>
                <a:gd name="T14" fmla="*/ 289 w 277"/>
                <a:gd name="T15" fmla="*/ 156 h 258"/>
                <a:gd name="T16" fmla="*/ 473 w 277"/>
                <a:gd name="T17" fmla="*/ 156 h 258"/>
                <a:gd name="T18" fmla="*/ 330 w 277"/>
                <a:gd name="T19" fmla="*/ 247 h 258"/>
                <a:gd name="T20" fmla="*/ 381 w 277"/>
                <a:gd name="T21" fmla="*/ 394 h 2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77"/>
                <a:gd name="T34" fmla="*/ 0 h 258"/>
                <a:gd name="T35" fmla="*/ 277 w 277"/>
                <a:gd name="T36" fmla="*/ 258 h 2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77" h="258">
                  <a:moveTo>
                    <a:pt x="223" y="258"/>
                  </a:moveTo>
                  <a:lnTo>
                    <a:pt x="126" y="198"/>
                  </a:lnTo>
                  <a:lnTo>
                    <a:pt x="48" y="258"/>
                  </a:lnTo>
                  <a:lnTo>
                    <a:pt x="84" y="162"/>
                  </a:lnTo>
                  <a:lnTo>
                    <a:pt x="0" y="102"/>
                  </a:lnTo>
                  <a:lnTo>
                    <a:pt x="108" y="102"/>
                  </a:lnTo>
                  <a:lnTo>
                    <a:pt x="126" y="0"/>
                  </a:lnTo>
                  <a:lnTo>
                    <a:pt x="169" y="102"/>
                  </a:lnTo>
                  <a:lnTo>
                    <a:pt x="277" y="102"/>
                  </a:lnTo>
                  <a:lnTo>
                    <a:pt x="193" y="162"/>
                  </a:lnTo>
                  <a:lnTo>
                    <a:pt x="223" y="25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184" name="Freeform 10"/>
            <p:cNvSpPr>
              <a:spLocks/>
            </p:cNvSpPr>
            <p:nvPr/>
          </p:nvSpPr>
          <p:spPr bwMode="auto">
            <a:xfrm>
              <a:off x="2493" y="2975"/>
              <a:ext cx="483" cy="393"/>
            </a:xfrm>
            <a:custGeom>
              <a:avLst/>
              <a:gdLst>
                <a:gd name="T0" fmla="*/ 391 w 283"/>
                <a:gd name="T1" fmla="*/ 393 h 258"/>
                <a:gd name="T2" fmla="*/ 225 w 283"/>
                <a:gd name="T3" fmla="*/ 302 h 258"/>
                <a:gd name="T4" fmla="*/ 92 w 283"/>
                <a:gd name="T5" fmla="*/ 393 h 258"/>
                <a:gd name="T6" fmla="*/ 143 w 283"/>
                <a:gd name="T7" fmla="*/ 247 h 258"/>
                <a:gd name="T8" fmla="*/ 0 w 283"/>
                <a:gd name="T9" fmla="*/ 155 h 258"/>
                <a:gd name="T10" fmla="*/ 184 w 283"/>
                <a:gd name="T11" fmla="*/ 155 h 258"/>
                <a:gd name="T12" fmla="*/ 225 w 283"/>
                <a:gd name="T13" fmla="*/ 0 h 258"/>
                <a:gd name="T14" fmla="*/ 297 w 283"/>
                <a:gd name="T15" fmla="*/ 155 h 258"/>
                <a:gd name="T16" fmla="*/ 483 w 283"/>
                <a:gd name="T17" fmla="*/ 155 h 258"/>
                <a:gd name="T18" fmla="*/ 329 w 283"/>
                <a:gd name="T19" fmla="*/ 247 h 258"/>
                <a:gd name="T20" fmla="*/ 391 w 283"/>
                <a:gd name="T21" fmla="*/ 393 h 25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3"/>
                <a:gd name="T34" fmla="*/ 0 h 258"/>
                <a:gd name="T35" fmla="*/ 283 w 283"/>
                <a:gd name="T36" fmla="*/ 258 h 25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3" h="258">
                  <a:moveTo>
                    <a:pt x="229" y="258"/>
                  </a:moveTo>
                  <a:lnTo>
                    <a:pt x="132" y="198"/>
                  </a:lnTo>
                  <a:lnTo>
                    <a:pt x="54" y="258"/>
                  </a:lnTo>
                  <a:lnTo>
                    <a:pt x="84" y="162"/>
                  </a:lnTo>
                  <a:lnTo>
                    <a:pt x="0" y="102"/>
                  </a:lnTo>
                  <a:lnTo>
                    <a:pt x="108" y="102"/>
                  </a:lnTo>
                  <a:lnTo>
                    <a:pt x="132" y="0"/>
                  </a:lnTo>
                  <a:lnTo>
                    <a:pt x="174" y="102"/>
                  </a:lnTo>
                  <a:lnTo>
                    <a:pt x="283" y="102"/>
                  </a:lnTo>
                  <a:lnTo>
                    <a:pt x="193" y="162"/>
                  </a:lnTo>
                  <a:lnTo>
                    <a:pt x="229" y="25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185" name="Freeform 11"/>
            <p:cNvSpPr>
              <a:spLocks/>
            </p:cNvSpPr>
            <p:nvPr/>
          </p:nvSpPr>
          <p:spPr bwMode="auto">
            <a:xfrm>
              <a:off x="1782" y="3203"/>
              <a:ext cx="494" cy="385"/>
            </a:xfrm>
            <a:custGeom>
              <a:avLst/>
              <a:gdLst>
                <a:gd name="T0" fmla="*/ 104 w 289"/>
                <a:gd name="T1" fmla="*/ 385 h 252"/>
                <a:gd name="T2" fmla="*/ 258 w 289"/>
                <a:gd name="T3" fmla="*/ 303 h 252"/>
                <a:gd name="T4" fmla="*/ 391 w 289"/>
                <a:gd name="T5" fmla="*/ 385 h 252"/>
                <a:gd name="T6" fmla="*/ 340 w 289"/>
                <a:gd name="T7" fmla="*/ 238 h 252"/>
                <a:gd name="T8" fmla="*/ 494 w 289"/>
                <a:gd name="T9" fmla="*/ 156 h 252"/>
                <a:gd name="T10" fmla="*/ 309 w 289"/>
                <a:gd name="T11" fmla="*/ 156 h 252"/>
                <a:gd name="T12" fmla="*/ 258 w 289"/>
                <a:gd name="T13" fmla="*/ 0 h 252"/>
                <a:gd name="T14" fmla="*/ 176 w 289"/>
                <a:gd name="T15" fmla="*/ 156 h 252"/>
                <a:gd name="T16" fmla="*/ 0 w 289"/>
                <a:gd name="T17" fmla="*/ 156 h 252"/>
                <a:gd name="T18" fmla="*/ 156 w 289"/>
                <a:gd name="T19" fmla="*/ 238 h 252"/>
                <a:gd name="T20" fmla="*/ 104 w 289"/>
                <a:gd name="T21" fmla="*/ 385 h 2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9"/>
                <a:gd name="T34" fmla="*/ 0 h 252"/>
                <a:gd name="T35" fmla="*/ 289 w 289"/>
                <a:gd name="T36" fmla="*/ 252 h 2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9" h="252">
                  <a:moveTo>
                    <a:pt x="61" y="252"/>
                  </a:moveTo>
                  <a:lnTo>
                    <a:pt x="151" y="198"/>
                  </a:lnTo>
                  <a:lnTo>
                    <a:pt x="229" y="252"/>
                  </a:lnTo>
                  <a:lnTo>
                    <a:pt x="199" y="156"/>
                  </a:lnTo>
                  <a:lnTo>
                    <a:pt x="289" y="102"/>
                  </a:lnTo>
                  <a:lnTo>
                    <a:pt x="181" y="102"/>
                  </a:lnTo>
                  <a:lnTo>
                    <a:pt x="151" y="0"/>
                  </a:lnTo>
                  <a:lnTo>
                    <a:pt x="103" y="102"/>
                  </a:lnTo>
                  <a:lnTo>
                    <a:pt x="0" y="102"/>
                  </a:lnTo>
                  <a:lnTo>
                    <a:pt x="91" y="156"/>
                  </a:lnTo>
                  <a:lnTo>
                    <a:pt x="61" y="25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186" name="Freeform 12"/>
            <p:cNvSpPr>
              <a:spLocks/>
            </p:cNvSpPr>
            <p:nvPr/>
          </p:nvSpPr>
          <p:spPr bwMode="auto">
            <a:xfrm>
              <a:off x="1772" y="948"/>
              <a:ext cx="483" cy="385"/>
            </a:xfrm>
            <a:custGeom>
              <a:avLst/>
              <a:gdLst>
                <a:gd name="T0" fmla="*/ 104 w 283"/>
                <a:gd name="T1" fmla="*/ 385 h 252"/>
                <a:gd name="T2" fmla="*/ 268 w 283"/>
                <a:gd name="T3" fmla="*/ 293 h 252"/>
                <a:gd name="T4" fmla="*/ 411 w 283"/>
                <a:gd name="T5" fmla="*/ 385 h 252"/>
                <a:gd name="T6" fmla="*/ 350 w 283"/>
                <a:gd name="T7" fmla="*/ 248 h 252"/>
                <a:gd name="T8" fmla="*/ 483 w 283"/>
                <a:gd name="T9" fmla="*/ 156 h 252"/>
                <a:gd name="T10" fmla="*/ 309 w 283"/>
                <a:gd name="T11" fmla="*/ 156 h 252"/>
                <a:gd name="T12" fmla="*/ 268 w 283"/>
                <a:gd name="T13" fmla="*/ 0 h 252"/>
                <a:gd name="T14" fmla="*/ 196 w 283"/>
                <a:gd name="T15" fmla="*/ 156 h 252"/>
                <a:gd name="T16" fmla="*/ 0 w 283"/>
                <a:gd name="T17" fmla="*/ 156 h 252"/>
                <a:gd name="T18" fmla="*/ 155 w 283"/>
                <a:gd name="T19" fmla="*/ 248 h 252"/>
                <a:gd name="T20" fmla="*/ 104 w 283"/>
                <a:gd name="T21" fmla="*/ 385 h 2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83"/>
                <a:gd name="T34" fmla="*/ 0 h 252"/>
                <a:gd name="T35" fmla="*/ 283 w 283"/>
                <a:gd name="T36" fmla="*/ 252 h 25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83" h="252">
                  <a:moveTo>
                    <a:pt x="61" y="252"/>
                  </a:moveTo>
                  <a:lnTo>
                    <a:pt x="157" y="192"/>
                  </a:lnTo>
                  <a:lnTo>
                    <a:pt x="241" y="252"/>
                  </a:lnTo>
                  <a:lnTo>
                    <a:pt x="205" y="162"/>
                  </a:lnTo>
                  <a:lnTo>
                    <a:pt x="283" y="102"/>
                  </a:lnTo>
                  <a:lnTo>
                    <a:pt x="181" y="102"/>
                  </a:lnTo>
                  <a:lnTo>
                    <a:pt x="157" y="0"/>
                  </a:lnTo>
                  <a:lnTo>
                    <a:pt x="115" y="102"/>
                  </a:lnTo>
                  <a:lnTo>
                    <a:pt x="0" y="102"/>
                  </a:lnTo>
                  <a:lnTo>
                    <a:pt x="91" y="162"/>
                  </a:lnTo>
                  <a:lnTo>
                    <a:pt x="61" y="25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43021" name="Text Box 13"/>
          <p:cNvSpPr txBox="1">
            <a:spLocks noChangeArrowheads="1"/>
          </p:cNvSpPr>
          <p:nvPr/>
        </p:nvSpPr>
        <p:spPr bwMode="auto">
          <a:xfrm>
            <a:off x="1562100" y="1978026"/>
            <a:ext cx="65532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r>
              <a:rPr lang="de-DE" sz="5400" b="1" dirty="0" err="1">
                <a:solidFill>
                  <a:srgbClr val="FF3300"/>
                </a:solidFill>
                <a:latin typeface="Comic Sans MS" pitchFamily="66" charset="0"/>
              </a:rPr>
              <a:t>Thank</a:t>
            </a:r>
            <a:r>
              <a:rPr lang="de-DE" sz="5400" b="1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de-DE" sz="5400" b="1" dirty="0" err="1">
                <a:solidFill>
                  <a:srgbClr val="FF3300"/>
                </a:solidFill>
                <a:latin typeface="Comic Sans MS" pitchFamily="66" charset="0"/>
              </a:rPr>
              <a:t>you</a:t>
            </a:r>
            <a:r>
              <a:rPr lang="de-DE" sz="5400" b="1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de-DE" sz="5400" b="1" dirty="0" err="1">
                <a:solidFill>
                  <a:srgbClr val="FF3300"/>
                </a:solidFill>
                <a:latin typeface="Comic Sans MS" pitchFamily="66" charset="0"/>
              </a:rPr>
              <a:t>for</a:t>
            </a:r>
            <a:r>
              <a:rPr lang="de-DE" sz="5400" b="1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de-DE" sz="5400" b="1" dirty="0" err="1">
                <a:solidFill>
                  <a:srgbClr val="FF3300"/>
                </a:solidFill>
                <a:latin typeface="Comic Sans MS" pitchFamily="66" charset="0"/>
              </a:rPr>
              <a:t>your</a:t>
            </a:r>
            <a:r>
              <a:rPr lang="de-DE" sz="5400" b="1" dirty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de-DE" sz="5400" b="1" dirty="0" err="1" smtClean="0">
                <a:solidFill>
                  <a:srgbClr val="FF3300"/>
                </a:solidFill>
                <a:latin typeface="Comic Sans MS" pitchFamily="66" charset="0"/>
              </a:rPr>
              <a:t>kind</a:t>
            </a:r>
            <a:r>
              <a:rPr lang="de-DE" sz="5400" b="1" dirty="0" smtClean="0">
                <a:solidFill>
                  <a:srgbClr val="FF3300"/>
                </a:solidFill>
                <a:latin typeface="Comic Sans MS" pitchFamily="66" charset="0"/>
              </a:rPr>
              <a:t> </a:t>
            </a:r>
            <a:r>
              <a:rPr lang="de-DE" sz="5400" b="1" dirty="0" err="1" smtClean="0">
                <a:solidFill>
                  <a:srgbClr val="FF3300"/>
                </a:solidFill>
                <a:latin typeface="Comic Sans MS" pitchFamily="66" charset="0"/>
              </a:rPr>
              <a:t>attention</a:t>
            </a:r>
            <a:r>
              <a:rPr lang="de-DE" sz="5400" b="1" dirty="0">
                <a:solidFill>
                  <a:srgbClr val="FF3300"/>
                </a:solidFill>
                <a:latin typeface="Comic Sans MS" pitchFamily="66" charset="0"/>
              </a:rPr>
              <a:t>, </a:t>
            </a:r>
          </a:p>
          <a:p>
            <a:pPr algn="ctr" eaLnBrk="0" hangingPunct="0"/>
            <a:r>
              <a:rPr lang="de-DE" sz="5400" b="1" dirty="0">
                <a:solidFill>
                  <a:srgbClr val="FF3300"/>
                </a:solidFill>
                <a:latin typeface="Comic Sans MS" pitchFamily="66" charset="0"/>
              </a:rPr>
              <a:t>Stuart.</a:t>
            </a:r>
          </a:p>
        </p:txBody>
      </p:sp>
    </p:spTree>
    <p:extLst>
      <p:ext uri="{BB962C8B-B14F-4D97-AF65-F5344CB8AC3E}">
        <p14:creationId xmlns:p14="http://schemas.microsoft.com/office/powerpoint/2010/main" val="3311800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3" name="Group 2"/>
          <p:cNvGrpSpPr>
            <a:grpSpLocks/>
          </p:cNvGrpSpPr>
          <p:nvPr/>
        </p:nvGrpSpPr>
        <p:grpSpPr bwMode="auto">
          <a:xfrm>
            <a:off x="0" y="104775"/>
            <a:ext cx="9180513" cy="6667500"/>
            <a:chOff x="35" y="-63"/>
            <a:chExt cx="6169" cy="4239"/>
          </a:xfrm>
        </p:grpSpPr>
        <p:pic>
          <p:nvPicPr>
            <p:cNvPr id="18439" name="Picture 3" descr="Calcutta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" y="-60"/>
              <a:ext cx="3106" cy="4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440" name="Picture 4" descr="Calcutta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" y="-63"/>
              <a:ext cx="3072" cy="4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-827730" y="3438525"/>
            <a:ext cx="6007101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CHALLENGES OF READING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171450" y="4068763"/>
            <a:ext cx="3773488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1) Too much text (Language of Input)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71450" y="4827588"/>
            <a:ext cx="3773488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2) Lack of structure (Hierarchy of Information)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73038" y="5557838"/>
            <a:ext cx="3773487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3) Difficult vocabulary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74625" y="6002338"/>
            <a:ext cx="3773488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4) …</a:t>
            </a:r>
          </a:p>
        </p:txBody>
      </p:sp>
    </p:spTree>
    <p:extLst>
      <p:ext uri="{BB962C8B-B14F-4D97-AF65-F5344CB8AC3E}">
        <p14:creationId xmlns:p14="http://schemas.microsoft.com/office/powerpoint/2010/main" val="1953459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1" name="Group 2"/>
          <p:cNvGrpSpPr>
            <a:grpSpLocks/>
          </p:cNvGrpSpPr>
          <p:nvPr/>
        </p:nvGrpSpPr>
        <p:grpSpPr bwMode="auto">
          <a:xfrm>
            <a:off x="0" y="-25400"/>
            <a:ext cx="9424988" cy="7205663"/>
            <a:chOff x="35" y="-63"/>
            <a:chExt cx="6169" cy="4239"/>
          </a:xfrm>
        </p:grpSpPr>
        <p:pic>
          <p:nvPicPr>
            <p:cNvPr id="20523" name="Picture 3" descr="Calcutta 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" y="-60"/>
              <a:ext cx="3106" cy="4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4" name="Picture 4" descr="Calcutta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2" y="-63"/>
              <a:ext cx="3072" cy="42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89" name="Group 5"/>
          <p:cNvGrpSpPr>
            <a:grpSpLocks/>
          </p:cNvGrpSpPr>
          <p:nvPr/>
        </p:nvGrpSpPr>
        <p:grpSpPr bwMode="auto">
          <a:xfrm>
            <a:off x="381000" y="-57150"/>
            <a:ext cx="3870325" cy="457200"/>
            <a:chOff x="360" y="0"/>
            <a:chExt cx="2250" cy="260"/>
          </a:xfrm>
        </p:grpSpPr>
        <p:sp>
          <p:nvSpPr>
            <p:cNvPr id="20521" name="Rectangle 6"/>
            <p:cNvSpPr>
              <a:spLocks noChangeArrowheads="1"/>
            </p:cNvSpPr>
            <p:nvPr/>
          </p:nvSpPr>
          <p:spPr bwMode="auto">
            <a:xfrm>
              <a:off x="360" y="56"/>
              <a:ext cx="744" cy="168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391" name="Text Box 7"/>
            <p:cNvSpPr txBox="1">
              <a:spLocks noChangeArrowheads="1"/>
            </p:cNvSpPr>
            <p:nvPr/>
          </p:nvSpPr>
          <p:spPr bwMode="auto">
            <a:xfrm>
              <a:off x="1200" y="0"/>
              <a:ext cx="1410" cy="260"/>
            </a:xfrm>
            <a:prstGeom prst="rect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GB" sz="2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Level 1: Title</a:t>
              </a:r>
            </a:p>
          </p:txBody>
        </p:sp>
      </p:grpSp>
      <p:grpSp>
        <p:nvGrpSpPr>
          <p:cNvPr id="16392" name="Group 8"/>
          <p:cNvGrpSpPr>
            <a:grpSpLocks/>
          </p:cNvGrpSpPr>
          <p:nvPr/>
        </p:nvGrpSpPr>
        <p:grpSpPr bwMode="auto">
          <a:xfrm>
            <a:off x="82550" y="346075"/>
            <a:ext cx="5464175" cy="481013"/>
            <a:chOff x="168" y="204"/>
            <a:chExt cx="2866" cy="392"/>
          </a:xfrm>
        </p:grpSpPr>
        <p:sp>
          <p:nvSpPr>
            <p:cNvPr id="20519" name="Rectangle 9"/>
            <p:cNvSpPr>
              <a:spLocks noChangeArrowheads="1"/>
            </p:cNvSpPr>
            <p:nvPr/>
          </p:nvSpPr>
          <p:spPr bwMode="auto">
            <a:xfrm>
              <a:off x="168" y="204"/>
              <a:ext cx="1092" cy="240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de-DE" sz="2400">
                <a:solidFill>
                  <a:schemeClr val="hlink"/>
                </a:solidFill>
                <a:latin typeface="Times New Roman" pitchFamily="18" charset="0"/>
              </a:endParaRPr>
            </a:p>
          </p:txBody>
        </p:sp>
        <p:sp>
          <p:nvSpPr>
            <p:cNvPr id="16394" name="Text Box 10"/>
            <p:cNvSpPr txBox="1">
              <a:spLocks noChangeArrowheads="1"/>
            </p:cNvSpPr>
            <p:nvPr/>
          </p:nvSpPr>
          <p:spPr bwMode="auto">
            <a:xfrm>
              <a:off x="1261" y="248"/>
              <a:ext cx="1773" cy="348"/>
            </a:xfrm>
            <a:prstGeom prst="rect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GB" sz="2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Level 2: Sub-title(s)</a:t>
              </a:r>
            </a:p>
          </p:txBody>
        </p:sp>
      </p:grpSp>
      <p:grpSp>
        <p:nvGrpSpPr>
          <p:cNvPr id="16395" name="Group 11"/>
          <p:cNvGrpSpPr>
            <a:grpSpLocks/>
          </p:cNvGrpSpPr>
          <p:nvPr/>
        </p:nvGrpSpPr>
        <p:grpSpPr bwMode="auto">
          <a:xfrm>
            <a:off x="169863" y="200025"/>
            <a:ext cx="7180262" cy="1190625"/>
            <a:chOff x="116" y="150"/>
            <a:chExt cx="4900" cy="750"/>
          </a:xfrm>
        </p:grpSpPr>
        <p:grpSp>
          <p:nvGrpSpPr>
            <p:cNvPr id="20515" name="Group 12"/>
            <p:cNvGrpSpPr>
              <a:grpSpLocks/>
            </p:cNvGrpSpPr>
            <p:nvPr/>
          </p:nvGrpSpPr>
          <p:grpSpPr bwMode="auto">
            <a:xfrm>
              <a:off x="116" y="458"/>
              <a:ext cx="2435" cy="442"/>
              <a:chOff x="116" y="458"/>
              <a:chExt cx="2435" cy="442"/>
            </a:xfrm>
          </p:grpSpPr>
          <p:sp>
            <p:nvSpPr>
              <p:cNvPr id="20517" name="Rectangle 13"/>
              <p:cNvSpPr>
                <a:spLocks noChangeArrowheads="1"/>
              </p:cNvSpPr>
              <p:nvPr/>
            </p:nvSpPr>
            <p:spPr bwMode="auto">
              <a:xfrm>
                <a:off x="116" y="496"/>
                <a:ext cx="656" cy="164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6398" name="Text Box 14"/>
              <p:cNvSpPr txBox="1">
                <a:spLocks noChangeArrowheads="1"/>
              </p:cNvSpPr>
              <p:nvPr/>
            </p:nvSpPr>
            <p:spPr bwMode="auto">
              <a:xfrm>
                <a:off x="760" y="458"/>
                <a:ext cx="1792" cy="442"/>
              </a:xfrm>
              <a:prstGeom prst="rect">
                <a:avLst/>
              </a:prstGeom>
              <a:solidFill>
                <a:schemeClr val="bg1">
                  <a:alpha val="44000"/>
                </a:schemeClr>
              </a:solidFill>
              <a:ln>
                <a:noFill/>
              </a:ln>
              <a:effectLst/>
              <a:extLst/>
            </p:spPr>
            <p:txBody>
              <a:bodyPr>
                <a:spAutoFit/>
              </a:bodyPr>
              <a:lstStyle/>
              <a:p>
                <a:pPr eaLnBrk="0" hangingPunct="0">
                  <a:spcBef>
                    <a:spcPct val="50000"/>
                  </a:spcBef>
                  <a:defRPr/>
                </a:pPr>
                <a:r>
                  <a:rPr lang="en-GB" sz="2000" b="1"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Tahoma" pitchFamily="34" charset="0"/>
                  </a:rPr>
                  <a:t>Level 3: Heading(s)</a:t>
                </a:r>
              </a:p>
            </p:txBody>
          </p:sp>
        </p:grpSp>
        <p:sp>
          <p:nvSpPr>
            <p:cNvPr id="20516" name="Rectangle 15"/>
            <p:cNvSpPr>
              <a:spLocks noChangeArrowheads="1"/>
            </p:cNvSpPr>
            <p:nvPr/>
          </p:nvSpPr>
          <p:spPr bwMode="auto">
            <a:xfrm>
              <a:off x="3876" y="150"/>
              <a:ext cx="1140" cy="156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16400" name="Group 16"/>
          <p:cNvGrpSpPr>
            <a:grpSpLocks/>
          </p:cNvGrpSpPr>
          <p:nvPr/>
        </p:nvGrpSpPr>
        <p:grpSpPr bwMode="auto">
          <a:xfrm>
            <a:off x="87313" y="1663700"/>
            <a:ext cx="8475662" cy="4324350"/>
            <a:chOff x="52" y="1060"/>
            <a:chExt cx="5784" cy="2724"/>
          </a:xfrm>
        </p:grpSpPr>
        <p:sp>
          <p:nvSpPr>
            <p:cNvPr id="20503" name="Rectangle 17"/>
            <p:cNvSpPr>
              <a:spLocks noChangeArrowheads="1"/>
            </p:cNvSpPr>
            <p:nvPr/>
          </p:nvSpPr>
          <p:spPr bwMode="auto">
            <a:xfrm>
              <a:off x="56" y="1154"/>
              <a:ext cx="316" cy="7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504" name="Rectangle 18"/>
            <p:cNvSpPr>
              <a:spLocks noChangeArrowheads="1"/>
            </p:cNvSpPr>
            <p:nvPr/>
          </p:nvSpPr>
          <p:spPr bwMode="auto">
            <a:xfrm>
              <a:off x="52" y="1294"/>
              <a:ext cx="604" cy="9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505" name="Rectangle 19"/>
            <p:cNvSpPr>
              <a:spLocks noChangeArrowheads="1"/>
            </p:cNvSpPr>
            <p:nvPr/>
          </p:nvSpPr>
          <p:spPr bwMode="auto">
            <a:xfrm>
              <a:off x="52" y="2302"/>
              <a:ext cx="356" cy="9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506" name="Rectangle 20"/>
            <p:cNvSpPr>
              <a:spLocks noChangeArrowheads="1"/>
            </p:cNvSpPr>
            <p:nvPr/>
          </p:nvSpPr>
          <p:spPr bwMode="auto">
            <a:xfrm>
              <a:off x="56" y="2690"/>
              <a:ext cx="412" cy="9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507" name="Rectangle 21"/>
            <p:cNvSpPr>
              <a:spLocks noChangeArrowheads="1"/>
            </p:cNvSpPr>
            <p:nvPr/>
          </p:nvSpPr>
          <p:spPr bwMode="auto">
            <a:xfrm>
              <a:off x="68" y="3442"/>
              <a:ext cx="524" cy="9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508" name="Rectangle 22"/>
            <p:cNvSpPr>
              <a:spLocks noChangeArrowheads="1"/>
            </p:cNvSpPr>
            <p:nvPr/>
          </p:nvSpPr>
          <p:spPr bwMode="auto">
            <a:xfrm>
              <a:off x="64" y="3646"/>
              <a:ext cx="356" cy="9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509" name="Rectangle 23"/>
            <p:cNvSpPr>
              <a:spLocks noChangeArrowheads="1"/>
            </p:cNvSpPr>
            <p:nvPr/>
          </p:nvSpPr>
          <p:spPr bwMode="auto">
            <a:xfrm>
              <a:off x="1288" y="3322"/>
              <a:ext cx="412" cy="9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510" name="Rectangle 24"/>
            <p:cNvSpPr>
              <a:spLocks noChangeArrowheads="1"/>
            </p:cNvSpPr>
            <p:nvPr/>
          </p:nvSpPr>
          <p:spPr bwMode="auto">
            <a:xfrm>
              <a:off x="1260" y="3642"/>
              <a:ext cx="1012" cy="142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511" name="Rectangle 25"/>
            <p:cNvSpPr>
              <a:spLocks noChangeArrowheads="1"/>
            </p:cNvSpPr>
            <p:nvPr/>
          </p:nvSpPr>
          <p:spPr bwMode="auto">
            <a:xfrm>
              <a:off x="3962" y="1748"/>
              <a:ext cx="568" cy="9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512" name="Rectangle 26"/>
            <p:cNvSpPr>
              <a:spLocks noChangeArrowheads="1"/>
            </p:cNvSpPr>
            <p:nvPr/>
          </p:nvSpPr>
          <p:spPr bwMode="auto">
            <a:xfrm>
              <a:off x="5104" y="2082"/>
              <a:ext cx="732" cy="9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513" name="Rectangle 27"/>
            <p:cNvSpPr>
              <a:spLocks noChangeArrowheads="1"/>
            </p:cNvSpPr>
            <p:nvPr/>
          </p:nvSpPr>
          <p:spPr bwMode="auto">
            <a:xfrm>
              <a:off x="5088" y="3590"/>
              <a:ext cx="468" cy="90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412" name="Text Box 28"/>
            <p:cNvSpPr txBox="1">
              <a:spLocks noChangeArrowheads="1"/>
            </p:cNvSpPr>
            <p:nvPr/>
          </p:nvSpPr>
          <p:spPr bwMode="auto">
            <a:xfrm>
              <a:off x="400" y="1060"/>
              <a:ext cx="1888" cy="404"/>
            </a:xfrm>
            <a:prstGeom prst="rect">
              <a:avLst/>
            </a:prstGeom>
            <a:solidFill>
              <a:schemeClr val="bg1">
                <a:alpha val="44000"/>
              </a:schemeClr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GB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Level 4: Sub-heading(s)</a:t>
              </a:r>
            </a:p>
          </p:txBody>
        </p:sp>
      </p:grpSp>
      <p:grpSp>
        <p:nvGrpSpPr>
          <p:cNvPr id="16413" name="Group 29"/>
          <p:cNvGrpSpPr>
            <a:grpSpLocks/>
          </p:cNvGrpSpPr>
          <p:nvPr/>
        </p:nvGrpSpPr>
        <p:grpSpPr bwMode="auto">
          <a:xfrm>
            <a:off x="180975" y="444500"/>
            <a:ext cx="9010650" cy="5562600"/>
            <a:chOff x="124" y="280"/>
            <a:chExt cx="6148" cy="3504"/>
          </a:xfrm>
        </p:grpSpPr>
        <p:sp>
          <p:nvSpPr>
            <p:cNvPr id="20488" name="Freeform 30"/>
            <p:cNvSpPr>
              <a:spLocks/>
            </p:cNvSpPr>
            <p:nvPr/>
          </p:nvSpPr>
          <p:spPr bwMode="auto">
            <a:xfrm>
              <a:off x="136" y="620"/>
              <a:ext cx="1140" cy="176"/>
            </a:xfrm>
            <a:custGeom>
              <a:avLst/>
              <a:gdLst>
                <a:gd name="T0" fmla="*/ 0 w 1140"/>
                <a:gd name="T1" fmla="*/ 0 h 176"/>
                <a:gd name="T2" fmla="*/ 0 w 1140"/>
                <a:gd name="T3" fmla="*/ 176 h 176"/>
                <a:gd name="T4" fmla="*/ 272 w 1140"/>
                <a:gd name="T5" fmla="*/ 176 h 176"/>
                <a:gd name="T6" fmla="*/ 272 w 1140"/>
                <a:gd name="T7" fmla="*/ 128 h 176"/>
                <a:gd name="T8" fmla="*/ 1140 w 1140"/>
                <a:gd name="T9" fmla="*/ 132 h 176"/>
                <a:gd name="T10" fmla="*/ 1140 w 1140"/>
                <a:gd name="T11" fmla="*/ 4 h 176"/>
                <a:gd name="T12" fmla="*/ 0 w 1140"/>
                <a:gd name="T13" fmla="*/ 0 h 1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40"/>
                <a:gd name="T22" fmla="*/ 0 h 176"/>
                <a:gd name="T23" fmla="*/ 1140 w 1140"/>
                <a:gd name="T24" fmla="*/ 176 h 17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40" h="176">
                  <a:moveTo>
                    <a:pt x="0" y="0"/>
                  </a:moveTo>
                  <a:lnTo>
                    <a:pt x="0" y="176"/>
                  </a:lnTo>
                  <a:lnTo>
                    <a:pt x="272" y="176"/>
                  </a:lnTo>
                  <a:lnTo>
                    <a:pt x="272" y="128"/>
                  </a:lnTo>
                  <a:lnTo>
                    <a:pt x="1140" y="132"/>
                  </a:lnTo>
                  <a:lnTo>
                    <a:pt x="114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45097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489" name="Freeform 31"/>
            <p:cNvSpPr>
              <a:spLocks/>
            </p:cNvSpPr>
            <p:nvPr/>
          </p:nvSpPr>
          <p:spPr bwMode="auto">
            <a:xfrm>
              <a:off x="128" y="1132"/>
              <a:ext cx="1136" cy="152"/>
            </a:xfrm>
            <a:custGeom>
              <a:avLst/>
              <a:gdLst>
                <a:gd name="T0" fmla="*/ 228 w 1136"/>
                <a:gd name="T1" fmla="*/ 0 h 152"/>
                <a:gd name="T2" fmla="*/ 1136 w 1136"/>
                <a:gd name="T3" fmla="*/ 0 h 152"/>
                <a:gd name="T4" fmla="*/ 1136 w 1136"/>
                <a:gd name="T5" fmla="*/ 152 h 152"/>
                <a:gd name="T6" fmla="*/ 0 w 1136"/>
                <a:gd name="T7" fmla="*/ 148 h 152"/>
                <a:gd name="T8" fmla="*/ 0 w 1136"/>
                <a:gd name="T9" fmla="*/ 68 h 152"/>
                <a:gd name="T10" fmla="*/ 232 w 1136"/>
                <a:gd name="T11" fmla="*/ 68 h 152"/>
                <a:gd name="T12" fmla="*/ 228 w 1136"/>
                <a:gd name="T13" fmla="*/ 0 h 1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36"/>
                <a:gd name="T22" fmla="*/ 0 h 152"/>
                <a:gd name="T23" fmla="*/ 1136 w 1136"/>
                <a:gd name="T24" fmla="*/ 152 h 1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36" h="152">
                  <a:moveTo>
                    <a:pt x="228" y="0"/>
                  </a:moveTo>
                  <a:lnTo>
                    <a:pt x="1136" y="0"/>
                  </a:lnTo>
                  <a:lnTo>
                    <a:pt x="1136" y="152"/>
                  </a:lnTo>
                  <a:lnTo>
                    <a:pt x="0" y="148"/>
                  </a:lnTo>
                  <a:lnTo>
                    <a:pt x="0" y="68"/>
                  </a:lnTo>
                  <a:lnTo>
                    <a:pt x="232" y="68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FFFF00">
                <a:alpha val="45097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490" name="Freeform 32"/>
            <p:cNvSpPr>
              <a:spLocks/>
            </p:cNvSpPr>
            <p:nvPr/>
          </p:nvSpPr>
          <p:spPr bwMode="auto">
            <a:xfrm>
              <a:off x="128" y="1292"/>
              <a:ext cx="1136" cy="116"/>
            </a:xfrm>
            <a:custGeom>
              <a:avLst/>
              <a:gdLst>
                <a:gd name="T0" fmla="*/ 504 w 1136"/>
                <a:gd name="T1" fmla="*/ 0 h 116"/>
                <a:gd name="T2" fmla="*/ 508 w 1136"/>
                <a:gd name="T3" fmla="*/ 48 h 116"/>
                <a:gd name="T4" fmla="*/ 0 w 1136"/>
                <a:gd name="T5" fmla="*/ 48 h 116"/>
                <a:gd name="T6" fmla="*/ 4 w 1136"/>
                <a:gd name="T7" fmla="*/ 116 h 116"/>
                <a:gd name="T8" fmla="*/ 524 w 1136"/>
                <a:gd name="T9" fmla="*/ 116 h 116"/>
                <a:gd name="T10" fmla="*/ 528 w 1136"/>
                <a:gd name="T11" fmla="*/ 60 h 116"/>
                <a:gd name="T12" fmla="*/ 1136 w 1136"/>
                <a:gd name="T13" fmla="*/ 60 h 116"/>
                <a:gd name="T14" fmla="*/ 1132 w 1136"/>
                <a:gd name="T15" fmla="*/ 4 h 116"/>
                <a:gd name="T16" fmla="*/ 504 w 1136"/>
                <a:gd name="T17" fmla="*/ 0 h 1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36"/>
                <a:gd name="T28" fmla="*/ 0 h 116"/>
                <a:gd name="T29" fmla="*/ 1136 w 1136"/>
                <a:gd name="T30" fmla="*/ 116 h 11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36" h="116">
                  <a:moveTo>
                    <a:pt x="504" y="0"/>
                  </a:moveTo>
                  <a:lnTo>
                    <a:pt x="508" y="48"/>
                  </a:lnTo>
                  <a:lnTo>
                    <a:pt x="0" y="48"/>
                  </a:lnTo>
                  <a:lnTo>
                    <a:pt x="4" y="116"/>
                  </a:lnTo>
                  <a:lnTo>
                    <a:pt x="524" y="116"/>
                  </a:lnTo>
                  <a:lnTo>
                    <a:pt x="528" y="60"/>
                  </a:lnTo>
                  <a:lnTo>
                    <a:pt x="1136" y="60"/>
                  </a:lnTo>
                  <a:lnTo>
                    <a:pt x="1132" y="4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FFFF00">
                <a:alpha val="43921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491" name="Freeform 33"/>
            <p:cNvSpPr>
              <a:spLocks/>
            </p:cNvSpPr>
            <p:nvPr/>
          </p:nvSpPr>
          <p:spPr bwMode="auto">
            <a:xfrm>
              <a:off x="132" y="2296"/>
              <a:ext cx="1092" cy="252"/>
            </a:xfrm>
            <a:custGeom>
              <a:avLst/>
              <a:gdLst>
                <a:gd name="T0" fmla="*/ 204 w 1092"/>
                <a:gd name="T1" fmla="*/ 0 h 252"/>
                <a:gd name="T2" fmla="*/ 1092 w 1092"/>
                <a:gd name="T3" fmla="*/ 0 h 252"/>
                <a:gd name="T4" fmla="*/ 1092 w 1092"/>
                <a:gd name="T5" fmla="*/ 192 h 252"/>
                <a:gd name="T6" fmla="*/ 476 w 1092"/>
                <a:gd name="T7" fmla="*/ 192 h 252"/>
                <a:gd name="T8" fmla="*/ 476 w 1092"/>
                <a:gd name="T9" fmla="*/ 252 h 252"/>
                <a:gd name="T10" fmla="*/ 0 w 1092"/>
                <a:gd name="T11" fmla="*/ 252 h 252"/>
                <a:gd name="T12" fmla="*/ 0 w 1092"/>
                <a:gd name="T13" fmla="*/ 60 h 252"/>
                <a:gd name="T14" fmla="*/ 208 w 1092"/>
                <a:gd name="T15" fmla="*/ 60 h 252"/>
                <a:gd name="T16" fmla="*/ 204 w 1092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92"/>
                <a:gd name="T28" fmla="*/ 0 h 252"/>
                <a:gd name="T29" fmla="*/ 1092 w 1092"/>
                <a:gd name="T30" fmla="*/ 252 h 2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92" h="252">
                  <a:moveTo>
                    <a:pt x="204" y="0"/>
                  </a:moveTo>
                  <a:lnTo>
                    <a:pt x="1092" y="0"/>
                  </a:lnTo>
                  <a:lnTo>
                    <a:pt x="1092" y="192"/>
                  </a:lnTo>
                  <a:lnTo>
                    <a:pt x="476" y="192"/>
                  </a:lnTo>
                  <a:lnTo>
                    <a:pt x="476" y="252"/>
                  </a:lnTo>
                  <a:lnTo>
                    <a:pt x="0" y="252"/>
                  </a:lnTo>
                  <a:lnTo>
                    <a:pt x="0" y="60"/>
                  </a:lnTo>
                  <a:lnTo>
                    <a:pt x="208" y="60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FFFF00">
                <a:alpha val="45097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492" name="Freeform 34"/>
            <p:cNvSpPr>
              <a:spLocks/>
            </p:cNvSpPr>
            <p:nvPr/>
          </p:nvSpPr>
          <p:spPr bwMode="auto">
            <a:xfrm>
              <a:off x="124" y="2676"/>
              <a:ext cx="1104" cy="144"/>
            </a:xfrm>
            <a:custGeom>
              <a:avLst/>
              <a:gdLst>
                <a:gd name="T0" fmla="*/ 332 w 1104"/>
                <a:gd name="T1" fmla="*/ 0 h 144"/>
                <a:gd name="T2" fmla="*/ 1104 w 1104"/>
                <a:gd name="T3" fmla="*/ 0 h 144"/>
                <a:gd name="T4" fmla="*/ 1100 w 1104"/>
                <a:gd name="T5" fmla="*/ 76 h 144"/>
                <a:gd name="T6" fmla="*/ 636 w 1104"/>
                <a:gd name="T7" fmla="*/ 76 h 144"/>
                <a:gd name="T8" fmla="*/ 636 w 1104"/>
                <a:gd name="T9" fmla="*/ 144 h 144"/>
                <a:gd name="T10" fmla="*/ 0 w 1104"/>
                <a:gd name="T11" fmla="*/ 144 h 144"/>
                <a:gd name="T12" fmla="*/ 0 w 1104"/>
                <a:gd name="T13" fmla="*/ 72 h 144"/>
                <a:gd name="T14" fmla="*/ 324 w 1104"/>
                <a:gd name="T15" fmla="*/ 72 h 144"/>
                <a:gd name="T16" fmla="*/ 332 w 1104"/>
                <a:gd name="T17" fmla="*/ 0 h 14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04"/>
                <a:gd name="T28" fmla="*/ 0 h 144"/>
                <a:gd name="T29" fmla="*/ 1104 w 1104"/>
                <a:gd name="T30" fmla="*/ 144 h 14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04" h="144">
                  <a:moveTo>
                    <a:pt x="332" y="0"/>
                  </a:moveTo>
                  <a:lnTo>
                    <a:pt x="1104" y="0"/>
                  </a:lnTo>
                  <a:lnTo>
                    <a:pt x="1100" y="76"/>
                  </a:lnTo>
                  <a:lnTo>
                    <a:pt x="636" y="76"/>
                  </a:lnTo>
                  <a:lnTo>
                    <a:pt x="636" y="144"/>
                  </a:lnTo>
                  <a:lnTo>
                    <a:pt x="0" y="144"/>
                  </a:lnTo>
                  <a:lnTo>
                    <a:pt x="0" y="72"/>
                  </a:lnTo>
                  <a:lnTo>
                    <a:pt x="324" y="72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FFFF00">
                <a:alpha val="45097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493" name="Freeform 35"/>
            <p:cNvSpPr>
              <a:spLocks/>
            </p:cNvSpPr>
            <p:nvPr/>
          </p:nvSpPr>
          <p:spPr bwMode="auto">
            <a:xfrm>
              <a:off x="148" y="3436"/>
              <a:ext cx="1080" cy="180"/>
            </a:xfrm>
            <a:custGeom>
              <a:avLst/>
              <a:gdLst>
                <a:gd name="T0" fmla="*/ 444 w 1080"/>
                <a:gd name="T1" fmla="*/ 0 h 180"/>
                <a:gd name="T2" fmla="*/ 1080 w 1080"/>
                <a:gd name="T3" fmla="*/ 0 h 180"/>
                <a:gd name="T4" fmla="*/ 1080 w 1080"/>
                <a:gd name="T5" fmla="*/ 180 h 180"/>
                <a:gd name="T6" fmla="*/ 0 w 1080"/>
                <a:gd name="T7" fmla="*/ 176 h 180"/>
                <a:gd name="T8" fmla="*/ 0 w 1080"/>
                <a:gd name="T9" fmla="*/ 60 h 180"/>
                <a:gd name="T10" fmla="*/ 452 w 1080"/>
                <a:gd name="T11" fmla="*/ 64 h 180"/>
                <a:gd name="T12" fmla="*/ 444 w 1080"/>
                <a:gd name="T13" fmla="*/ 0 h 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80"/>
                <a:gd name="T22" fmla="*/ 0 h 180"/>
                <a:gd name="T23" fmla="*/ 1080 w 1080"/>
                <a:gd name="T24" fmla="*/ 180 h 18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80" h="180">
                  <a:moveTo>
                    <a:pt x="444" y="0"/>
                  </a:moveTo>
                  <a:lnTo>
                    <a:pt x="1080" y="0"/>
                  </a:lnTo>
                  <a:lnTo>
                    <a:pt x="1080" y="180"/>
                  </a:lnTo>
                  <a:lnTo>
                    <a:pt x="0" y="176"/>
                  </a:lnTo>
                  <a:lnTo>
                    <a:pt x="0" y="60"/>
                  </a:lnTo>
                  <a:lnTo>
                    <a:pt x="452" y="64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FFFF00">
                <a:alpha val="45097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494" name="Freeform 36"/>
            <p:cNvSpPr>
              <a:spLocks/>
            </p:cNvSpPr>
            <p:nvPr/>
          </p:nvSpPr>
          <p:spPr bwMode="auto">
            <a:xfrm>
              <a:off x="140" y="3644"/>
              <a:ext cx="1084" cy="136"/>
            </a:xfrm>
            <a:custGeom>
              <a:avLst/>
              <a:gdLst>
                <a:gd name="T0" fmla="*/ 240 w 1084"/>
                <a:gd name="T1" fmla="*/ 0 h 136"/>
                <a:gd name="T2" fmla="*/ 1084 w 1084"/>
                <a:gd name="T3" fmla="*/ 0 h 136"/>
                <a:gd name="T4" fmla="*/ 1084 w 1084"/>
                <a:gd name="T5" fmla="*/ 68 h 136"/>
                <a:gd name="T6" fmla="*/ 280 w 1084"/>
                <a:gd name="T7" fmla="*/ 68 h 136"/>
                <a:gd name="T8" fmla="*/ 284 w 1084"/>
                <a:gd name="T9" fmla="*/ 132 h 136"/>
                <a:gd name="T10" fmla="*/ 0 w 1084"/>
                <a:gd name="T11" fmla="*/ 136 h 136"/>
                <a:gd name="T12" fmla="*/ 4 w 1084"/>
                <a:gd name="T13" fmla="*/ 60 h 136"/>
                <a:gd name="T14" fmla="*/ 248 w 1084"/>
                <a:gd name="T15" fmla="*/ 56 h 136"/>
                <a:gd name="T16" fmla="*/ 240 w 1084"/>
                <a:gd name="T17" fmla="*/ 0 h 1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4"/>
                <a:gd name="T28" fmla="*/ 0 h 136"/>
                <a:gd name="T29" fmla="*/ 1084 w 1084"/>
                <a:gd name="T30" fmla="*/ 136 h 1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4" h="136">
                  <a:moveTo>
                    <a:pt x="240" y="0"/>
                  </a:moveTo>
                  <a:lnTo>
                    <a:pt x="1084" y="0"/>
                  </a:lnTo>
                  <a:lnTo>
                    <a:pt x="1084" y="68"/>
                  </a:lnTo>
                  <a:lnTo>
                    <a:pt x="280" y="68"/>
                  </a:lnTo>
                  <a:lnTo>
                    <a:pt x="284" y="132"/>
                  </a:lnTo>
                  <a:lnTo>
                    <a:pt x="0" y="136"/>
                  </a:lnTo>
                  <a:lnTo>
                    <a:pt x="4" y="60"/>
                  </a:lnTo>
                  <a:lnTo>
                    <a:pt x="248" y="56"/>
                  </a:lnTo>
                  <a:lnTo>
                    <a:pt x="240" y="0"/>
                  </a:lnTo>
                  <a:close/>
                </a:path>
              </a:pathLst>
            </a:custGeom>
            <a:solidFill>
              <a:srgbClr val="FFFF00">
                <a:alpha val="45097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495" name="Freeform 37"/>
            <p:cNvSpPr>
              <a:spLocks/>
            </p:cNvSpPr>
            <p:nvPr/>
          </p:nvSpPr>
          <p:spPr bwMode="auto">
            <a:xfrm>
              <a:off x="1312" y="3316"/>
              <a:ext cx="1080" cy="192"/>
            </a:xfrm>
            <a:custGeom>
              <a:avLst/>
              <a:gdLst>
                <a:gd name="T0" fmla="*/ 296 w 1080"/>
                <a:gd name="T1" fmla="*/ 0 h 192"/>
                <a:gd name="T2" fmla="*/ 1080 w 1080"/>
                <a:gd name="T3" fmla="*/ 0 h 192"/>
                <a:gd name="T4" fmla="*/ 1080 w 1080"/>
                <a:gd name="T5" fmla="*/ 136 h 192"/>
                <a:gd name="T6" fmla="*/ 364 w 1080"/>
                <a:gd name="T7" fmla="*/ 132 h 192"/>
                <a:gd name="T8" fmla="*/ 364 w 1080"/>
                <a:gd name="T9" fmla="*/ 192 h 192"/>
                <a:gd name="T10" fmla="*/ 0 w 1080"/>
                <a:gd name="T11" fmla="*/ 184 h 192"/>
                <a:gd name="T12" fmla="*/ 0 w 1080"/>
                <a:gd name="T13" fmla="*/ 72 h 192"/>
                <a:gd name="T14" fmla="*/ 304 w 1080"/>
                <a:gd name="T15" fmla="*/ 68 h 192"/>
                <a:gd name="T16" fmla="*/ 296 w 1080"/>
                <a:gd name="T17" fmla="*/ 0 h 1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080"/>
                <a:gd name="T28" fmla="*/ 0 h 192"/>
                <a:gd name="T29" fmla="*/ 1080 w 1080"/>
                <a:gd name="T30" fmla="*/ 192 h 1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080" h="192">
                  <a:moveTo>
                    <a:pt x="296" y="0"/>
                  </a:moveTo>
                  <a:lnTo>
                    <a:pt x="1080" y="0"/>
                  </a:lnTo>
                  <a:lnTo>
                    <a:pt x="1080" y="136"/>
                  </a:lnTo>
                  <a:lnTo>
                    <a:pt x="364" y="132"/>
                  </a:lnTo>
                  <a:lnTo>
                    <a:pt x="364" y="192"/>
                  </a:lnTo>
                  <a:lnTo>
                    <a:pt x="0" y="184"/>
                  </a:lnTo>
                  <a:lnTo>
                    <a:pt x="0" y="72"/>
                  </a:lnTo>
                  <a:lnTo>
                    <a:pt x="304" y="68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FFFF00">
                <a:alpha val="45097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496" name="Freeform 38"/>
            <p:cNvSpPr>
              <a:spLocks/>
            </p:cNvSpPr>
            <p:nvPr/>
          </p:nvSpPr>
          <p:spPr bwMode="auto">
            <a:xfrm>
              <a:off x="1312" y="3640"/>
              <a:ext cx="960" cy="132"/>
            </a:xfrm>
            <a:custGeom>
              <a:avLst/>
              <a:gdLst>
                <a:gd name="T0" fmla="*/ 0 w 960"/>
                <a:gd name="T1" fmla="*/ 0 h 132"/>
                <a:gd name="T2" fmla="*/ 4 w 960"/>
                <a:gd name="T3" fmla="*/ 128 h 132"/>
                <a:gd name="T4" fmla="*/ 676 w 960"/>
                <a:gd name="T5" fmla="*/ 132 h 132"/>
                <a:gd name="T6" fmla="*/ 680 w 960"/>
                <a:gd name="T7" fmla="*/ 72 h 132"/>
                <a:gd name="T8" fmla="*/ 960 w 960"/>
                <a:gd name="T9" fmla="*/ 72 h 132"/>
                <a:gd name="T10" fmla="*/ 960 w 960"/>
                <a:gd name="T11" fmla="*/ 8 h 132"/>
                <a:gd name="T12" fmla="*/ 0 w 960"/>
                <a:gd name="T13" fmla="*/ 0 h 1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60"/>
                <a:gd name="T22" fmla="*/ 0 h 132"/>
                <a:gd name="T23" fmla="*/ 960 w 960"/>
                <a:gd name="T24" fmla="*/ 132 h 13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60" h="132">
                  <a:moveTo>
                    <a:pt x="0" y="0"/>
                  </a:moveTo>
                  <a:lnTo>
                    <a:pt x="4" y="128"/>
                  </a:lnTo>
                  <a:lnTo>
                    <a:pt x="676" y="132"/>
                  </a:lnTo>
                  <a:lnTo>
                    <a:pt x="680" y="72"/>
                  </a:lnTo>
                  <a:lnTo>
                    <a:pt x="960" y="72"/>
                  </a:lnTo>
                  <a:lnTo>
                    <a:pt x="960" y="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45097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497" name="Freeform 39"/>
            <p:cNvSpPr>
              <a:spLocks/>
            </p:cNvSpPr>
            <p:nvPr/>
          </p:nvSpPr>
          <p:spPr bwMode="auto">
            <a:xfrm>
              <a:off x="3960" y="280"/>
              <a:ext cx="1112" cy="192"/>
            </a:xfrm>
            <a:custGeom>
              <a:avLst/>
              <a:gdLst>
                <a:gd name="T0" fmla="*/ 0 w 1112"/>
                <a:gd name="T1" fmla="*/ 0 h 192"/>
                <a:gd name="T2" fmla="*/ 0 w 1112"/>
                <a:gd name="T3" fmla="*/ 192 h 192"/>
                <a:gd name="T4" fmla="*/ 572 w 1112"/>
                <a:gd name="T5" fmla="*/ 192 h 192"/>
                <a:gd name="T6" fmla="*/ 564 w 1112"/>
                <a:gd name="T7" fmla="*/ 136 h 192"/>
                <a:gd name="T8" fmla="*/ 1112 w 1112"/>
                <a:gd name="T9" fmla="*/ 140 h 192"/>
                <a:gd name="T10" fmla="*/ 1112 w 1112"/>
                <a:gd name="T11" fmla="*/ 4 h 192"/>
                <a:gd name="T12" fmla="*/ 0 w 1112"/>
                <a:gd name="T13" fmla="*/ 0 h 19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12"/>
                <a:gd name="T22" fmla="*/ 0 h 192"/>
                <a:gd name="T23" fmla="*/ 1112 w 1112"/>
                <a:gd name="T24" fmla="*/ 192 h 19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12" h="192">
                  <a:moveTo>
                    <a:pt x="0" y="0"/>
                  </a:moveTo>
                  <a:lnTo>
                    <a:pt x="0" y="192"/>
                  </a:lnTo>
                  <a:lnTo>
                    <a:pt x="572" y="192"/>
                  </a:lnTo>
                  <a:lnTo>
                    <a:pt x="564" y="136"/>
                  </a:lnTo>
                  <a:lnTo>
                    <a:pt x="1112" y="140"/>
                  </a:lnTo>
                  <a:lnTo>
                    <a:pt x="111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45097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498" name="Freeform 40"/>
            <p:cNvSpPr>
              <a:spLocks/>
            </p:cNvSpPr>
            <p:nvPr/>
          </p:nvSpPr>
          <p:spPr bwMode="auto">
            <a:xfrm>
              <a:off x="3960" y="980"/>
              <a:ext cx="1096" cy="128"/>
            </a:xfrm>
            <a:custGeom>
              <a:avLst/>
              <a:gdLst>
                <a:gd name="T0" fmla="*/ 0 w 1096"/>
                <a:gd name="T1" fmla="*/ 0 h 128"/>
                <a:gd name="T2" fmla="*/ 0 w 1096"/>
                <a:gd name="T3" fmla="*/ 128 h 128"/>
                <a:gd name="T4" fmla="*/ 636 w 1096"/>
                <a:gd name="T5" fmla="*/ 124 h 128"/>
                <a:gd name="T6" fmla="*/ 636 w 1096"/>
                <a:gd name="T7" fmla="*/ 72 h 128"/>
                <a:gd name="T8" fmla="*/ 1096 w 1096"/>
                <a:gd name="T9" fmla="*/ 76 h 128"/>
                <a:gd name="T10" fmla="*/ 1092 w 1096"/>
                <a:gd name="T11" fmla="*/ 0 h 128"/>
                <a:gd name="T12" fmla="*/ 0 w 1096"/>
                <a:gd name="T13" fmla="*/ 0 h 1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096"/>
                <a:gd name="T22" fmla="*/ 0 h 128"/>
                <a:gd name="T23" fmla="*/ 1096 w 1096"/>
                <a:gd name="T24" fmla="*/ 128 h 12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096" h="128">
                  <a:moveTo>
                    <a:pt x="0" y="0"/>
                  </a:moveTo>
                  <a:lnTo>
                    <a:pt x="0" y="128"/>
                  </a:lnTo>
                  <a:lnTo>
                    <a:pt x="636" y="124"/>
                  </a:lnTo>
                  <a:lnTo>
                    <a:pt x="636" y="72"/>
                  </a:lnTo>
                  <a:lnTo>
                    <a:pt x="1096" y="76"/>
                  </a:lnTo>
                  <a:lnTo>
                    <a:pt x="109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>
                <a:alpha val="45882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499" name="Freeform 41"/>
            <p:cNvSpPr>
              <a:spLocks/>
            </p:cNvSpPr>
            <p:nvPr/>
          </p:nvSpPr>
          <p:spPr bwMode="auto">
            <a:xfrm>
              <a:off x="3960" y="1744"/>
              <a:ext cx="1144" cy="388"/>
            </a:xfrm>
            <a:custGeom>
              <a:avLst/>
              <a:gdLst>
                <a:gd name="T0" fmla="*/ 564 w 1144"/>
                <a:gd name="T1" fmla="*/ 0 h 388"/>
                <a:gd name="T2" fmla="*/ 1144 w 1144"/>
                <a:gd name="T3" fmla="*/ 0 h 388"/>
                <a:gd name="T4" fmla="*/ 1144 w 1144"/>
                <a:gd name="T5" fmla="*/ 324 h 388"/>
                <a:gd name="T6" fmla="*/ 684 w 1144"/>
                <a:gd name="T7" fmla="*/ 324 h 388"/>
                <a:gd name="T8" fmla="*/ 684 w 1144"/>
                <a:gd name="T9" fmla="*/ 388 h 388"/>
                <a:gd name="T10" fmla="*/ 0 w 1144"/>
                <a:gd name="T11" fmla="*/ 376 h 388"/>
                <a:gd name="T12" fmla="*/ 0 w 1144"/>
                <a:gd name="T13" fmla="*/ 52 h 388"/>
                <a:gd name="T14" fmla="*/ 572 w 1144"/>
                <a:gd name="T15" fmla="*/ 56 h 388"/>
                <a:gd name="T16" fmla="*/ 564 w 1144"/>
                <a:gd name="T17" fmla="*/ 0 h 3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44"/>
                <a:gd name="T28" fmla="*/ 0 h 388"/>
                <a:gd name="T29" fmla="*/ 1144 w 1144"/>
                <a:gd name="T30" fmla="*/ 388 h 388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44" h="388">
                  <a:moveTo>
                    <a:pt x="564" y="0"/>
                  </a:moveTo>
                  <a:lnTo>
                    <a:pt x="1144" y="0"/>
                  </a:lnTo>
                  <a:lnTo>
                    <a:pt x="1144" y="324"/>
                  </a:lnTo>
                  <a:lnTo>
                    <a:pt x="684" y="324"/>
                  </a:lnTo>
                  <a:lnTo>
                    <a:pt x="684" y="388"/>
                  </a:lnTo>
                  <a:lnTo>
                    <a:pt x="0" y="376"/>
                  </a:lnTo>
                  <a:lnTo>
                    <a:pt x="0" y="52"/>
                  </a:lnTo>
                  <a:lnTo>
                    <a:pt x="572" y="56"/>
                  </a:lnTo>
                  <a:lnTo>
                    <a:pt x="564" y="0"/>
                  </a:lnTo>
                  <a:close/>
                </a:path>
              </a:pathLst>
            </a:custGeom>
            <a:solidFill>
              <a:srgbClr val="FFFF00">
                <a:alpha val="45097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00" name="Freeform 42"/>
            <p:cNvSpPr>
              <a:spLocks/>
            </p:cNvSpPr>
            <p:nvPr/>
          </p:nvSpPr>
          <p:spPr bwMode="auto">
            <a:xfrm>
              <a:off x="5128" y="2072"/>
              <a:ext cx="1144" cy="452"/>
            </a:xfrm>
            <a:custGeom>
              <a:avLst/>
              <a:gdLst>
                <a:gd name="T0" fmla="*/ 696 w 1144"/>
                <a:gd name="T1" fmla="*/ 0 h 452"/>
                <a:gd name="T2" fmla="*/ 1144 w 1144"/>
                <a:gd name="T3" fmla="*/ 0 h 452"/>
                <a:gd name="T4" fmla="*/ 1144 w 1144"/>
                <a:gd name="T5" fmla="*/ 384 h 452"/>
                <a:gd name="T6" fmla="*/ 944 w 1144"/>
                <a:gd name="T7" fmla="*/ 388 h 452"/>
                <a:gd name="T8" fmla="*/ 948 w 1144"/>
                <a:gd name="T9" fmla="*/ 452 h 452"/>
                <a:gd name="T10" fmla="*/ 0 w 1144"/>
                <a:gd name="T11" fmla="*/ 444 h 452"/>
                <a:gd name="T12" fmla="*/ 0 w 1144"/>
                <a:gd name="T13" fmla="*/ 76 h 452"/>
                <a:gd name="T14" fmla="*/ 692 w 1144"/>
                <a:gd name="T15" fmla="*/ 76 h 452"/>
                <a:gd name="T16" fmla="*/ 696 w 1144"/>
                <a:gd name="T17" fmla="*/ 0 h 4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44"/>
                <a:gd name="T28" fmla="*/ 0 h 452"/>
                <a:gd name="T29" fmla="*/ 1144 w 1144"/>
                <a:gd name="T30" fmla="*/ 452 h 45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44" h="452">
                  <a:moveTo>
                    <a:pt x="696" y="0"/>
                  </a:moveTo>
                  <a:lnTo>
                    <a:pt x="1144" y="0"/>
                  </a:lnTo>
                  <a:lnTo>
                    <a:pt x="1144" y="384"/>
                  </a:lnTo>
                  <a:lnTo>
                    <a:pt x="944" y="388"/>
                  </a:lnTo>
                  <a:lnTo>
                    <a:pt x="948" y="452"/>
                  </a:lnTo>
                  <a:lnTo>
                    <a:pt x="0" y="444"/>
                  </a:lnTo>
                  <a:lnTo>
                    <a:pt x="0" y="76"/>
                  </a:lnTo>
                  <a:lnTo>
                    <a:pt x="692" y="76"/>
                  </a:lnTo>
                  <a:lnTo>
                    <a:pt x="696" y="0"/>
                  </a:lnTo>
                  <a:close/>
                </a:path>
              </a:pathLst>
            </a:custGeom>
            <a:solidFill>
              <a:srgbClr val="FFFF00">
                <a:alpha val="45097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0501" name="Freeform 43"/>
            <p:cNvSpPr>
              <a:spLocks/>
            </p:cNvSpPr>
            <p:nvPr/>
          </p:nvSpPr>
          <p:spPr bwMode="auto">
            <a:xfrm>
              <a:off x="5120" y="3580"/>
              <a:ext cx="1136" cy="204"/>
            </a:xfrm>
            <a:custGeom>
              <a:avLst/>
              <a:gdLst>
                <a:gd name="T0" fmla="*/ 420 w 1136"/>
                <a:gd name="T1" fmla="*/ 0 h 204"/>
                <a:gd name="T2" fmla="*/ 1136 w 1136"/>
                <a:gd name="T3" fmla="*/ 0 h 204"/>
                <a:gd name="T4" fmla="*/ 1136 w 1136"/>
                <a:gd name="T5" fmla="*/ 128 h 204"/>
                <a:gd name="T6" fmla="*/ 376 w 1136"/>
                <a:gd name="T7" fmla="*/ 132 h 204"/>
                <a:gd name="T8" fmla="*/ 380 w 1136"/>
                <a:gd name="T9" fmla="*/ 204 h 204"/>
                <a:gd name="T10" fmla="*/ 0 w 1136"/>
                <a:gd name="T11" fmla="*/ 200 h 204"/>
                <a:gd name="T12" fmla="*/ 0 w 1136"/>
                <a:gd name="T13" fmla="*/ 68 h 204"/>
                <a:gd name="T14" fmla="*/ 424 w 1136"/>
                <a:gd name="T15" fmla="*/ 68 h 204"/>
                <a:gd name="T16" fmla="*/ 420 w 1136"/>
                <a:gd name="T17" fmla="*/ 0 h 2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36"/>
                <a:gd name="T28" fmla="*/ 0 h 204"/>
                <a:gd name="T29" fmla="*/ 1136 w 1136"/>
                <a:gd name="T30" fmla="*/ 204 h 20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36" h="204">
                  <a:moveTo>
                    <a:pt x="420" y="0"/>
                  </a:moveTo>
                  <a:lnTo>
                    <a:pt x="1136" y="0"/>
                  </a:lnTo>
                  <a:lnTo>
                    <a:pt x="1136" y="128"/>
                  </a:lnTo>
                  <a:lnTo>
                    <a:pt x="376" y="132"/>
                  </a:lnTo>
                  <a:lnTo>
                    <a:pt x="380" y="204"/>
                  </a:lnTo>
                  <a:lnTo>
                    <a:pt x="0" y="200"/>
                  </a:lnTo>
                  <a:lnTo>
                    <a:pt x="0" y="68"/>
                  </a:lnTo>
                  <a:lnTo>
                    <a:pt x="424" y="68"/>
                  </a:lnTo>
                  <a:lnTo>
                    <a:pt x="420" y="0"/>
                  </a:lnTo>
                  <a:close/>
                </a:path>
              </a:pathLst>
            </a:custGeom>
            <a:solidFill>
              <a:srgbClr val="FFFF00">
                <a:alpha val="45882"/>
              </a:srgbClr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28" name="Text Box 44"/>
            <p:cNvSpPr txBox="1">
              <a:spLocks noChangeArrowheads="1"/>
            </p:cNvSpPr>
            <p:nvPr/>
          </p:nvSpPr>
          <p:spPr bwMode="auto">
            <a:xfrm>
              <a:off x="405" y="760"/>
              <a:ext cx="1671" cy="192"/>
            </a:xfrm>
            <a:prstGeom prst="rect">
              <a:avLst/>
            </a:prstGeom>
            <a:solidFill>
              <a:schemeClr val="bg1">
                <a:alpha val="45000"/>
              </a:schemeClr>
            </a:solidFill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GB" sz="14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Level 5: Topic Sentences</a:t>
              </a:r>
            </a:p>
          </p:txBody>
        </p:sp>
      </p:grpSp>
      <p:sp>
        <p:nvSpPr>
          <p:cNvPr id="16429" name="Text Box 45"/>
          <p:cNvSpPr txBox="1">
            <a:spLocks noChangeArrowheads="1"/>
          </p:cNvSpPr>
          <p:nvPr/>
        </p:nvSpPr>
        <p:spPr bwMode="auto">
          <a:xfrm>
            <a:off x="2778125" y="2571750"/>
            <a:ext cx="3535363" cy="13112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40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Page Layout Conventions</a:t>
            </a:r>
          </a:p>
        </p:txBody>
      </p:sp>
    </p:spTree>
    <p:extLst>
      <p:ext uri="{BB962C8B-B14F-4D97-AF65-F5344CB8AC3E}">
        <p14:creationId xmlns:p14="http://schemas.microsoft.com/office/powerpoint/2010/main" val="283444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09600" y="914400"/>
            <a:ext cx="7839075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GB" sz="2800" b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Hierarchy of Information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66700" y="2519363"/>
            <a:ext cx="2627313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Level 1: TITLE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54000" y="3063875"/>
            <a:ext cx="335915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Level 2: SUB-TITLE(S)</a:t>
            </a:r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 flipV="1">
            <a:off x="3181350" y="2576513"/>
            <a:ext cx="666750" cy="727075"/>
          </a:xfrm>
          <a:prstGeom prst="curvedLeftArrow">
            <a:avLst>
              <a:gd name="adj1" fmla="val 21810"/>
              <a:gd name="adj2" fmla="val 43619"/>
              <a:gd name="adj3" fmla="val 435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241300" y="3651250"/>
            <a:ext cx="297180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Level 3: HEADING(S)</a:t>
            </a:r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 flipV="1">
            <a:off x="3268663" y="3163888"/>
            <a:ext cx="666750" cy="727075"/>
          </a:xfrm>
          <a:prstGeom prst="curvedLeftArrow">
            <a:avLst>
              <a:gd name="adj1" fmla="val 21810"/>
              <a:gd name="adj2" fmla="val 43619"/>
              <a:gd name="adj3" fmla="val 435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228600" y="4210050"/>
            <a:ext cx="3736975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Level 4: SUB-HEADING(S)</a:t>
            </a:r>
          </a:p>
        </p:txBody>
      </p:sp>
      <p:sp>
        <p:nvSpPr>
          <p:cNvPr id="18444" name="AutoShape 12"/>
          <p:cNvSpPr>
            <a:spLocks noChangeArrowheads="1"/>
          </p:cNvSpPr>
          <p:nvPr/>
        </p:nvSpPr>
        <p:spPr bwMode="auto">
          <a:xfrm flipV="1">
            <a:off x="3613150" y="3836988"/>
            <a:ext cx="666750" cy="727075"/>
          </a:xfrm>
          <a:prstGeom prst="curvedLeftArrow">
            <a:avLst>
              <a:gd name="adj1" fmla="val 21810"/>
              <a:gd name="adj2" fmla="val 43619"/>
              <a:gd name="adj3" fmla="val 435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8446" name="AutoShape 14"/>
          <p:cNvSpPr>
            <a:spLocks noChangeArrowheads="1"/>
          </p:cNvSpPr>
          <p:nvPr/>
        </p:nvSpPr>
        <p:spPr bwMode="auto">
          <a:xfrm flipV="1">
            <a:off x="3267075" y="2519363"/>
            <a:ext cx="1276350" cy="1485900"/>
          </a:xfrm>
          <a:prstGeom prst="curvedLeftArrow">
            <a:avLst>
              <a:gd name="adj1" fmla="val 23284"/>
              <a:gd name="adj2" fmla="val 46567"/>
              <a:gd name="adj3" fmla="val 435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230188" y="4854575"/>
            <a:ext cx="3913187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Level 5: TOPIC SENTENCES</a:t>
            </a:r>
          </a:p>
        </p:txBody>
      </p:sp>
      <p:sp>
        <p:nvSpPr>
          <p:cNvPr id="18448" name="AutoShape 16"/>
          <p:cNvSpPr>
            <a:spLocks noChangeArrowheads="1"/>
          </p:cNvSpPr>
          <p:nvPr/>
        </p:nvSpPr>
        <p:spPr bwMode="auto">
          <a:xfrm flipV="1">
            <a:off x="4251325" y="4394200"/>
            <a:ext cx="666750" cy="727075"/>
          </a:xfrm>
          <a:prstGeom prst="curvedLeftArrow">
            <a:avLst>
              <a:gd name="adj1" fmla="val 21810"/>
              <a:gd name="adj2" fmla="val 43619"/>
              <a:gd name="adj3" fmla="val 435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8449" name="AutoShape 17"/>
          <p:cNvSpPr>
            <a:spLocks noChangeArrowheads="1"/>
          </p:cNvSpPr>
          <p:nvPr/>
        </p:nvSpPr>
        <p:spPr bwMode="auto">
          <a:xfrm flipV="1">
            <a:off x="3613150" y="3163888"/>
            <a:ext cx="958850" cy="1400175"/>
          </a:xfrm>
          <a:prstGeom prst="curvedLeftArrow">
            <a:avLst>
              <a:gd name="adj1" fmla="val 29205"/>
              <a:gd name="adj2" fmla="val 58411"/>
              <a:gd name="adj3" fmla="val 435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8450" name="AutoShape 18"/>
          <p:cNvSpPr>
            <a:spLocks noChangeArrowheads="1"/>
          </p:cNvSpPr>
          <p:nvPr/>
        </p:nvSpPr>
        <p:spPr bwMode="auto">
          <a:xfrm flipV="1">
            <a:off x="3613150" y="2462213"/>
            <a:ext cx="1495425" cy="2101850"/>
          </a:xfrm>
          <a:prstGeom prst="curvedLeftArrow">
            <a:avLst>
              <a:gd name="adj1" fmla="val 28110"/>
              <a:gd name="adj2" fmla="val 56221"/>
              <a:gd name="adj3" fmla="val 435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8451" name="AutoShape 19"/>
          <p:cNvSpPr>
            <a:spLocks noChangeArrowheads="1"/>
          </p:cNvSpPr>
          <p:nvPr/>
        </p:nvSpPr>
        <p:spPr bwMode="auto">
          <a:xfrm flipV="1">
            <a:off x="4267200" y="3651250"/>
            <a:ext cx="1103313" cy="1457325"/>
          </a:xfrm>
          <a:prstGeom prst="curvedLeftArrow">
            <a:avLst>
              <a:gd name="adj1" fmla="val 26417"/>
              <a:gd name="adj2" fmla="val 52835"/>
              <a:gd name="adj3" fmla="val 435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8452" name="AutoShape 20"/>
          <p:cNvSpPr>
            <a:spLocks noChangeArrowheads="1"/>
          </p:cNvSpPr>
          <p:nvPr/>
        </p:nvSpPr>
        <p:spPr bwMode="auto">
          <a:xfrm flipV="1">
            <a:off x="4283075" y="2916238"/>
            <a:ext cx="1509713" cy="2192337"/>
          </a:xfrm>
          <a:prstGeom prst="curvedLeftArrow">
            <a:avLst>
              <a:gd name="adj1" fmla="val 29043"/>
              <a:gd name="adj2" fmla="val 58086"/>
              <a:gd name="adj3" fmla="val 435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8453" name="AutoShape 21"/>
          <p:cNvSpPr>
            <a:spLocks noChangeArrowheads="1"/>
          </p:cNvSpPr>
          <p:nvPr/>
        </p:nvSpPr>
        <p:spPr bwMode="auto">
          <a:xfrm flipV="1">
            <a:off x="4283075" y="2197100"/>
            <a:ext cx="1930400" cy="2924175"/>
          </a:xfrm>
          <a:prstGeom prst="curvedLeftArrow">
            <a:avLst>
              <a:gd name="adj1" fmla="val 30296"/>
              <a:gd name="adj2" fmla="val 60592"/>
              <a:gd name="adj3" fmla="val 435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6386513" y="2547938"/>
            <a:ext cx="223520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URBANISATION</a:t>
            </a: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6359525" y="3006725"/>
            <a:ext cx="2784475" cy="581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6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Problems in developing cities </a:t>
            </a:r>
          </a:p>
        </p:txBody>
      </p:sp>
      <p:sp>
        <p:nvSpPr>
          <p:cNvPr id="18456" name="Text Box 24"/>
          <p:cNvSpPr txBox="1">
            <a:spLocks noChangeArrowheads="1"/>
          </p:cNvSpPr>
          <p:nvPr/>
        </p:nvSpPr>
        <p:spPr bwMode="auto">
          <a:xfrm>
            <a:off x="6346825" y="3603625"/>
            <a:ext cx="2784475" cy="730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400" b="1" i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Problems in Calcutta /  Housing inequalities in Sao Paulo</a:t>
            </a:r>
            <a:r>
              <a:rPr lang="en-GB" sz="14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6346825" y="4340225"/>
            <a:ext cx="2784475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2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Housing / Sanitation and Health …</a:t>
            </a:r>
          </a:p>
        </p:txBody>
      </p:sp>
      <p:sp>
        <p:nvSpPr>
          <p:cNvPr id="18458" name="Text Box 26"/>
          <p:cNvSpPr txBox="1">
            <a:spLocks noChangeArrowheads="1"/>
          </p:cNvSpPr>
          <p:nvPr/>
        </p:nvSpPr>
        <p:spPr bwMode="auto">
          <a:xfrm>
            <a:off x="6334125" y="4881563"/>
            <a:ext cx="27844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120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Calcutta is the most notorious example …</a:t>
            </a:r>
          </a:p>
        </p:txBody>
      </p:sp>
    </p:spTree>
    <p:extLst>
      <p:ext uri="{BB962C8B-B14F-4D97-AF65-F5344CB8AC3E}">
        <p14:creationId xmlns:p14="http://schemas.microsoft.com/office/powerpoint/2010/main" val="40717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2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2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  <p:bldP spid="18438" grpId="0"/>
      <p:bldP spid="18439" grpId="0" animBg="1"/>
      <p:bldP spid="18440" grpId="0"/>
      <p:bldP spid="18441" grpId="0" animBg="1"/>
      <p:bldP spid="18443" grpId="0"/>
      <p:bldP spid="18444" grpId="0" animBg="1"/>
      <p:bldP spid="18446" grpId="0" animBg="1"/>
      <p:bldP spid="18447" grpId="0"/>
      <p:bldP spid="18448" grpId="0" animBg="1"/>
      <p:bldP spid="18449" grpId="0" animBg="1"/>
      <p:bldP spid="18450" grpId="0" animBg="1"/>
      <p:bldP spid="18451" grpId="0" animBg="1"/>
      <p:bldP spid="18452" grpId="0" animBg="1"/>
      <p:bldP spid="18453" grpId="0" animBg="1"/>
      <p:bldP spid="18454" grpId="0"/>
      <p:bldP spid="18455" grpId="0"/>
      <p:bldP spid="18456" grpId="0"/>
      <p:bldP spid="18457" grpId="0"/>
      <p:bldP spid="1845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984250" y="609600"/>
            <a:ext cx="71755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8" tIns="44450" rIns="90488" bIns="44450" anchor="ctr"/>
          <a:lstStyle/>
          <a:p>
            <a:pPr algn="ctr" defTabSz="762000">
              <a:defRPr/>
            </a:pPr>
            <a:r>
              <a:rPr lang="en-GB" sz="4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SQ3R</a:t>
            </a:r>
            <a:r>
              <a:rPr lang="en-GB" sz="40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/>
            </a:r>
            <a:br>
              <a:rPr lang="en-GB" sz="40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en-GB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Reading Strategies</a:t>
            </a:r>
            <a:endParaRPr lang="en-GB" sz="32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graphicFrame>
        <p:nvGraphicFramePr>
          <p:cNvPr id="31756" name="Object 12">
            <a:hlinkClick r:id="" action="ppaction://ole?verb=0"/>
          </p:cNvPr>
          <p:cNvGraphicFramePr>
            <a:graphicFrameLocks/>
          </p:cNvGraphicFramePr>
          <p:nvPr/>
        </p:nvGraphicFramePr>
        <p:xfrm>
          <a:off x="7026275" y="530225"/>
          <a:ext cx="1406525" cy="229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Clip" r:id="rId4" imgW="1521359" imgH="2289962" progId="">
                  <p:embed/>
                </p:oleObj>
              </mc:Choice>
              <mc:Fallback>
                <p:oleObj name="Clip" r:id="rId4" imgW="1521359" imgH="2289962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6275" y="530225"/>
                        <a:ext cx="1406525" cy="229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492125" y="2057400"/>
            <a:ext cx="8089900" cy="1066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8" tIns="44450" rIns="90488" bIns="44450"/>
          <a:lstStyle/>
          <a:p>
            <a:pPr marL="342900" indent="-342900" defTabSz="762000">
              <a:spcBef>
                <a:spcPct val="20000"/>
              </a:spcBef>
              <a:buFontTx/>
              <a:buChar char="•"/>
              <a:defRPr/>
            </a:pPr>
            <a:r>
              <a:rPr lang="en-GB" sz="2800" b="1">
                <a:solidFill>
                  <a:schemeClr val="accent2"/>
                </a:solidFill>
              </a:rPr>
              <a:t>S = </a:t>
            </a:r>
            <a:r>
              <a:rPr lang="en-GB" sz="2000" b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survey</a:t>
            </a:r>
            <a:r>
              <a:rPr lang="en-GB" sz="2000" b="1">
                <a:solidFill>
                  <a:schemeClr val="accent2"/>
                </a:solidFill>
              </a:rPr>
              <a:t> the document, title, subtitles, headings, sub-headings, topic sentences...</a:t>
            </a:r>
            <a:endParaRPr lang="en-GB" sz="2000" b="1">
              <a:solidFill>
                <a:schemeClr val="hlink"/>
              </a:solidFill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492125" y="2819400"/>
            <a:ext cx="8089900" cy="60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8" tIns="44450" rIns="90488" bIns="44450"/>
          <a:lstStyle/>
          <a:p>
            <a:pPr marL="342900" indent="-342900" defTabSz="762000">
              <a:spcBef>
                <a:spcPct val="20000"/>
              </a:spcBef>
              <a:buFontTx/>
              <a:buChar char="•"/>
              <a:defRPr/>
            </a:pPr>
            <a:r>
              <a:rPr lang="en-GB" sz="2800" b="1">
                <a:solidFill>
                  <a:schemeClr val="accent2"/>
                </a:solidFill>
              </a:rPr>
              <a:t>Q = </a:t>
            </a:r>
            <a:r>
              <a:rPr lang="en-GB" sz="2000" b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question</a:t>
            </a:r>
            <a:r>
              <a:rPr lang="en-GB" sz="2000" b="1">
                <a:solidFill>
                  <a:schemeClr val="accent2"/>
                </a:solidFill>
              </a:rPr>
              <a:t> – e.g. “What do I want to find out from the text?”</a:t>
            </a:r>
            <a:endParaRPr lang="en-GB" sz="2000" b="1">
              <a:solidFill>
                <a:schemeClr val="hlink"/>
              </a:solidFill>
            </a:endParaRP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492125" y="3724275"/>
            <a:ext cx="8089900" cy="60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8" tIns="44450" rIns="90488" bIns="44450"/>
          <a:lstStyle/>
          <a:p>
            <a:pPr marL="342900" indent="-342900" defTabSz="762000">
              <a:spcBef>
                <a:spcPct val="20000"/>
              </a:spcBef>
              <a:buFontTx/>
              <a:buChar char="•"/>
              <a:defRPr/>
            </a:pPr>
            <a:r>
              <a:rPr lang="en-GB" sz="2800" b="1">
                <a:solidFill>
                  <a:schemeClr val="accent2"/>
                </a:solidFill>
              </a:rPr>
              <a:t>R = </a:t>
            </a:r>
            <a:r>
              <a:rPr lang="en-GB" sz="2000" b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read</a:t>
            </a:r>
            <a:r>
              <a:rPr lang="en-GB" sz="2000" b="1">
                <a:solidFill>
                  <a:schemeClr val="accent2"/>
                </a:solidFill>
              </a:rPr>
              <a:t> - there are different types of reading, the three most common types: skimming, scanning, reading in detail</a:t>
            </a:r>
            <a:endParaRPr lang="en-GB" sz="2000" b="1">
              <a:solidFill>
                <a:schemeClr val="hlink"/>
              </a:solidFill>
            </a:endParaRPr>
          </a:p>
        </p:txBody>
      </p:sp>
      <p:sp>
        <p:nvSpPr>
          <p:cNvPr id="31751" name="Rectangle 7"/>
          <p:cNvSpPr>
            <a:spLocks noChangeArrowheads="1"/>
          </p:cNvSpPr>
          <p:nvPr/>
        </p:nvSpPr>
        <p:spPr bwMode="auto">
          <a:xfrm>
            <a:off x="492125" y="4624388"/>
            <a:ext cx="8089900" cy="60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8" tIns="44450" rIns="90488" bIns="44450"/>
          <a:lstStyle/>
          <a:p>
            <a:pPr marL="342900" indent="-342900" defTabSz="762000">
              <a:spcBef>
                <a:spcPct val="20000"/>
              </a:spcBef>
              <a:buFontTx/>
              <a:buChar char="•"/>
              <a:defRPr/>
            </a:pPr>
            <a:r>
              <a:rPr lang="en-GB" sz="2800" b="1">
                <a:solidFill>
                  <a:schemeClr val="accent2"/>
                </a:solidFill>
              </a:rPr>
              <a:t>R = </a:t>
            </a:r>
            <a:r>
              <a:rPr lang="en-GB" sz="2000" b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recall</a:t>
            </a:r>
            <a:r>
              <a:rPr lang="en-GB" sz="2000" b="1" u="sng">
                <a:solidFill>
                  <a:schemeClr val="accent2"/>
                </a:solidFill>
              </a:rPr>
              <a:t> </a:t>
            </a:r>
            <a:r>
              <a:rPr lang="en-GB" sz="2000" b="1">
                <a:solidFill>
                  <a:schemeClr val="accent2"/>
                </a:solidFill>
              </a:rPr>
              <a:t>- “What was the text about?”</a:t>
            </a:r>
            <a:endParaRPr lang="en-GB" sz="2000" b="1">
              <a:solidFill>
                <a:schemeClr val="hlink"/>
              </a:solidFill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492125" y="5305425"/>
            <a:ext cx="8089900" cy="6096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8" tIns="44450" rIns="90488" bIns="44450"/>
          <a:lstStyle/>
          <a:p>
            <a:pPr marL="342900" indent="-342900" defTabSz="762000">
              <a:spcBef>
                <a:spcPct val="20000"/>
              </a:spcBef>
              <a:buFontTx/>
              <a:buChar char="•"/>
              <a:defRPr/>
            </a:pPr>
            <a:r>
              <a:rPr lang="en-GB" sz="2800" b="1">
                <a:solidFill>
                  <a:schemeClr val="accent2"/>
                </a:solidFill>
              </a:rPr>
              <a:t>R = </a:t>
            </a:r>
            <a:r>
              <a:rPr lang="en-GB" sz="2000" b="1" u="sng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review</a:t>
            </a:r>
            <a:r>
              <a:rPr lang="en-GB" sz="2000" b="1" u="sng">
                <a:solidFill>
                  <a:schemeClr val="accent2"/>
                </a:solidFill>
              </a:rPr>
              <a:t> </a:t>
            </a:r>
            <a:r>
              <a:rPr lang="en-GB" sz="2000" b="1">
                <a:solidFill>
                  <a:schemeClr val="accent2"/>
                </a:solidFill>
              </a:rPr>
              <a:t>- look back over the text; answer the question you asked yourself </a:t>
            </a:r>
            <a:endParaRPr lang="en-GB" sz="2000" b="1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7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utoUpdateAnimBg="0"/>
      <p:bldP spid="31749" grpId="0" autoUpdateAnimBg="0"/>
      <p:bldP spid="31750" grpId="0" autoUpdateAnimBg="0"/>
      <p:bldP spid="31751" grpId="0" autoUpdateAnimBg="0"/>
      <p:bldP spid="31752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62" name="Object 10">
            <a:hlinkClick r:id="" action="ppaction://ole?verb=0"/>
          </p:cNvPr>
          <p:cNvGraphicFramePr>
            <a:graphicFrameLocks/>
          </p:cNvGraphicFramePr>
          <p:nvPr/>
        </p:nvGraphicFramePr>
        <p:xfrm>
          <a:off x="7026275" y="530225"/>
          <a:ext cx="1406525" cy="229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Clip" r:id="rId4" imgW="1521359" imgH="2289962" progId="">
                  <p:embed/>
                </p:oleObj>
              </mc:Choice>
              <mc:Fallback>
                <p:oleObj name="Clip" r:id="rId4" imgW="1521359" imgH="2289962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6275" y="530225"/>
                        <a:ext cx="1406525" cy="229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492125" y="2895600"/>
            <a:ext cx="80899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 defTabSz="762000">
              <a:spcBef>
                <a:spcPct val="20000"/>
              </a:spcBef>
              <a:buFontTx/>
              <a:buChar char="•"/>
            </a:pPr>
            <a:r>
              <a:rPr lang="en-GB" sz="2800" b="1">
                <a:solidFill>
                  <a:schemeClr val="accent2"/>
                </a:solidFill>
              </a:rPr>
              <a:t>SCAN = find a particular piece of information in the text</a:t>
            </a:r>
            <a:r>
              <a:rPr lang="en-GB" sz="2000" b="1">
                <a:solidFill>
                  <a:schemeClr val="accent2"/>
                </a:solidFill>
              </a:rPr>
              <a:t>.</a:t>
            </a:r>
            <a:endParaRPr lang="en-GB" sz="2000" b="1">
              <a:solidFill>
                <a:schemeClr val="hlink"/>
              </a:solidFill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492125" y="4343400"/>
            <a:ext cx="80899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 defTabSz="762000">
              <a:spcBef>
                <a:spcPct val="20000"/>
              </a:spcBef>
              <a:buFontTx/>
              <a:buChar char="•"/>
            </a:pPr>
            <a:r>
              <a:rPr lang="en-GB" sz="2800" b="1">
                <a:solidFill>
                  <a:schemeClr val="accent2"/>
                </a:solidFill>
              </a:rPr>
              <a:t>SKIM = get an overview of the text</a:t>
            </a:r>
            <a:endParaRPr lang="en-GB" sz="2000" b="1">
              <a:solidFill>
                <a:schemeClr val="hlink"/>
              </a:solidFill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492125" y="5410200"/>
            <a:ext cx="80899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marL="342900" indent="-342900" defTabSz="762000">
              <a:spcBef>
                <a:spcPct val="20000"/>
              </a:spcBef>
              <a:buFontTx/>
              <a:buChar char="•"/>
            </a:pPr>
            <a:r>
              <a:rPr lang="en-GB" sz="2800" b="1">
                <a:solidFill>
                  <a:schemeClr val="accent2"/>
                </a:solidFill>
              </a:rPr>
              <a:t>EXACT = find out details and special information</a:t>
            </a:r>
            <a:endParaRPr lang="en-GB" sz="2000" b="1">
              <a:solidFill>
                <a:schemeClr val="hlink"/>
              </a:solidFill>
            </a:endParaRPr>
          </a:p>
        </p:txBody>
      </p:sp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984250" y="609600"/>
            <a:ext cx="71755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8" tIns="44450" rIns="90488" bIns="44450" anchor="ctr"/>
          <a:lstStyle/>
          <a:p>
            <a:pPr algn="ctr" defTabSz="762000">
              <a:defRPr/>
            </a:pPr>
            <a:r>
              <a:rPr lang="en-GB" sz="4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SQ3R</a:t>
            </a:r>
            <a:r>
              <a:rPr lang="en-GB" sz="40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en-GB" sz="4000" b="1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en-GB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Different types of reading</a:t>
            </a:r>
            <a:endParaRPr lang="en-GB" sz="32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448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utoUpdateAnimBg="0"/>
      <p:bldP spid="23557" grpId="0" autoUpdateAnimBg="0"/>
      <p:bldP spid="2355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984250" y="609600"/>
            <a:ext cx="71755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8" tIns="44450" rIns="90488" bIns="44450" anchor="ctr"/>
          <a:lstStyle/>
          <a:p>
            <a:pPr algn="ctr" defTabSz="762000">
              <a:defRPr/>
            </a:pPr>
            <a:r>
              <a:rPr lang="en-GB" sz="4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SQ3R</a:t>
            </a:r>
            <a:br>
              <a:rPr lang="en-GB" sz="4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en-GB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Skimming</a:t>
            </a:r>
            <a:endParaRPr lang="en-GB" sz="32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grpSp>
        <p:nvGrpSpPr>
          <p:cNvPr id="25603" name="Group 3"/>
          <p:cNvGrpSpPr>
            <a:grpSpLocks/>
          </p:cNvGrpSpPr>
          <p:nvPr/>
        </p:nvGrpSpPr>
        <p:grpSpPr bwMode="auto">
          <a:xfrm>
            <a:off x="422275" y="1981200"/>
            <a:ext cx="3657600" cy="3886200"/>
            <a:chOff x="288" y="1248"/>
            <a:chExt cx="2496" cy="2448"/>
          </a:xfrm>
        </p:grpSpPr>
        <p:sp>
          <p:nvSpPr>
            <p:cNvPr id="25604" name="Rectangle 4"/>
            <p:cNvSpPr>
              <a:spLocks noChangeArrowheads="1"/>
            </p:cNvSpPr>
            <p:nvPr/>
          </p:nvSpPr>
          <p:spPr bwMode="auto">
            <a:xfrm>
              <a:off x="288" y="1248"/>
              <a:ext cx="2496" cy="244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5605" name="Text Box 5"/>
            <p:cNvSpPr txBox="1">
              <a:spLocks noChangeArrowheads="1"/>
            </p:cNvSpPr>
            <p:nvPr/>
          </p:nvSpPr>
          <p:spPr bwMode="auto">
            <a:xfrm>
              <a:off x="336" y="1296"/>
              <a:ext cx="2448" cy="197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GB" sz="2000" b="1" u="sng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Topic sentence</a:t>
              </a:r>
              <a:r>
                <a:rPr lang="en-GB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/>
              </a:r>
              <a:br>
                <a:rPr lang="en-GB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</a:br>
              <a:r>
                <a:rPr lang="en-GB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In your own writing, when you move on to a new idea, you start a new paragraph. The topic sentence is usually the first sentence of a paragraph and contains the core information of the paragraph. </a:t>
              </a:r>
            </a:p>
          </p:txBody>
        </p:sp>
      </p:grpSp>
      <p:grpSp>
        <p:nvGrpSpPr>
          <p:cNvPr id="25606" name="Group 6"/>
          <p:cNvGrpSpPr>
            <a:grpSpLocks/>
          </p:cNvGrpSpPr>
          <p:nvPr/>
        </p:nvGrpSpPr>
        <p:grpSpPr bwMode="auto">
          <a:xfrm>
            <a:off x="4291013" y="2362200"/>
            <a:ext cx="4291012" cy="3886200"/>
            <a:chOff x="288" y="1248"/>
            <a:chExt cx="2496" cy="2448"/>
          </a:xfrm>
        </p:grpSpPr>
        <p:sp>
          <p:nvSpPr>
            <p:cNvPr id="25607" name="Rectangle 7"/>
            <p:cNvSpPr>
              <a:spLocks noChangeArrowheads="1"/>
            </p:cNvSpPr>
            <p:nvPr/>
          </p:nvSpPr>
          <p:spPr bwMode="auto">
            <a:xfrm>
              <a:off x="288" y="1248"/>
              <a:ext cx="2496" cy="244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5608" name="Text Box 8"/>
            <p:cNvSpPr txBox="1">
              <a:spLocks noChangeArrowheads="1"/>
            </p:cNvSpPr>
            <p:nvPr/>
          </p:nvSpPr>
          <p:spPr bwMode="auto">
            <a:xfrm>
              <a:off x="336" y="1296"/>
              <a:ext cx="2448" cy="197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GB" sz="2000" b="1" u="sng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Markers - conventions:</a:t>
              </a:r>
              <a:r>
                <a:rPr lang="en-GB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/>
              </a:r>
              <a:br>
                <a:rPr lang="en-GB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</a:br>
              <a:r>
                <a:rPr lang="en-GB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Examples: </a:t>
              </a:r>
              <a:br>
                <a:rPr lang="en-GB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</a:br>
              <a:r>
                <a:rPr lang="en-GB" sz="2000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“for example”, “such as”, “e.g.” = what is coming next is an illustration of a point already made - “but”, “however”, “on the other hand”, “nevertheless” show that a contrasting idea is being introduced. </a:t>
              </a:r>
            </a:p>
          </p:txBody>
        </p:sp>
      </p:grpSp>
      <p:graphicFrame>
        <p:nvGraphicFramePr>
          <p:cNvPr id="25613" name="Object 1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245350" y="457200"/>
          <a:ext cx="1406525" cy="229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Clip" r:id="rId4" imgW="1521359" imgH="2289962" progId="">
                  <p:embed/>
                </p:oleObj>
              </mc:Choice>
              <mc:Fallback>
                <p:oleObj name="Clip" r:id="rId4" imgW="1521359" imgH="2289962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5350" y="457200"/>
                        <a:ext cx="1406525" cy="229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421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984250" y="609600"/>
            <a:ext cx="71755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488" tIns="44450" rIns="90488" bIns="44450" anchor="ctr"/>
          <a:lstStyle/>
          <a:p>
            <a:pPr algn="ctr" defTabSz="762000">
              <a:defRPr/>
            </a:pPr>
            <a:r>
              <a:rPr lang="en-GB" sz="4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SQ3R</a:t>
            </a:r>
            <a:br>
              <a:rPr lang="en-GB" sz="40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</a:br>
            <a:r>
              <a:rPr lang="en-GB" sz="3600" b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Skimming</a:t>
            </a:r>
            <a:endParaRPr lang="en-GB" sz="3200" b="1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  <p:grpSp>
        <p:nvGrpSpPr>
          <p:cNvPr id="27651" name="Group 3"/>
          <p:cNvGrpSpPr>
            <a:grpSpLocks/>
          </p:cNvGrpSpPr>
          <p:nvPr/>
        </p:nvGrpSpPr>
        <p:grpSpPr bwMode="auto">
          <a:xfrm>
            <a:off x="422275" y="1905000"/>
            <a:ext cx="8299450" cy="4343400"/>
            <a:chOff x="288" y="1200"/>
            <a:chExt cx="5664" cy="2736"/>
          </a:xfrm>
        </p:grpSpPr>
        <p:sp>
          <p:nvSpPr>
            <p:cNvPr id="27652" name="Rectangle 4"/>
            <p:cNvSpPr>
              <a:spLocks noChangeArrowheads="1"/>
            </p:cNvSpPr>
            <p:nvPr/>
          </p:nvSpPr>
          <p:spPr bwMode="auto">
            <a:xfrm>
              <a:off x="288" y="1200"/>
              <a:ext cx="5664" cy="2736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>
              <a:outerShdw dist="107763" dir="18900000" algn="ctr" rotWithShape="0">
                <a:schemeClr val="tx1"/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27653" name="Text Box 5"/>
            <p:cNvSpPr txBox="1">
              <a:spLocks noChangeArrowheads="1"/>
            </p:cNvSpPr>
            <p:nvPr/>
          </p:nvSpPr>
          <p:spPr bwMode="auto">
            <a:xfrm>
              <a:off x="397" y="1296"/>
              <a:ext cx="5555" cy="24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eaLnBrk="0" hangingPunct="0">
                <a:spcBef>
                  <a:spcPct val="50000"/>
                </a:spcBef>
                <a:defRPr/>
              </a:pPr>
              <a:r>
                <a:rPr lang="en-GB" b="1" u="sng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Topic sentences</a:t>
              </a:r>
              <a:r>
                <a:rPr lang="en-GB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/>
              </a:r>
              <a:br>
                <a:rPr lang="en-GB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</a:br>
              <a:r>
                <a:rPr lang="en-GB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Calcutta is the most notorious example of the ways in which problems are created when cities grow too quickly.</a:t>
              </a:r>
              <a:br>
                <a:rPr lang="en-GB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</a:br>
              <a:r>
                <a:rPr lang="en-GB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Estimates suggest that one-third of Calcutta’s inhabitants live in </a:t>
              </a:r>
              <a:r>
                <a:rPr lang="en-GB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bustees</a:t>
              </a:r>
              <a:r>
                <a:rPr lang="en-GB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 (Figure 3.19).</a:t>
              </a:r>
              <a:br>
                <a:rPr lang="en-GB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</a:br>
              <a:r>
                <a:rPr lang="en-GB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Sanitation is almost non-existent in the </a:t>
              </a:r>
              <a:r>
                <a:rPr lang="en-GB" b="1" dirty="0" err="1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bustees</a:t>
              </a:r>
              <a:r>
                <a:rPr lang="en-GB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. </a:t>
              </a:r>
              <a:br>
                <a:rPr lang="en-GB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</a:br>
              <a:r>
                <a:rPr lang="en-GB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Not only is there a lack of guaranteed fresh water and collection of rubbish, but there is a lack of doctors, hospitals and schools, and there is no electricity. </a:t>
              </a:r>
              <a:br>
                <a:rPr lang="en-GB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</a:br>
              <a:r>
                <a:rPr lang="en-GB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Those with jobs tend use their home as their place of work.</a:t>
              </a:r>
              <a:br>
                <a:rPr lang="en-GB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</a:br>
              <a:r>
                <a:rPr lang="en-GB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Both are a major problem as there is little money to try to prevent crime or catch criminals.</a:t>
              </a:r>
              <a:br>
                <a:rPr lang="en-GB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</a:br>
              <a:r>
                <a:rPr lang="en-GB" b="1" dirty="0">
                  <a:effectLst>
                    <a:outerShdw blurRad="38100" dist="38100" dir="2700000" algn="tl">
                      <a:srgbClr val="C0C0C0"/>
                    </a:outerShdw>
                  </a:effectLst>
                  <a:latin typeface="Tahoma" pitchFamily="34" charset="0"/>
                </a:rPr>
                <a:t>In London there 222 cars for every 1000 people. In Calcutta there are only 13 cars for the same number. </a:t>
              </a:r>
            </a:p>
          </p:txBody>
        </p:sp>
      </p:grpSp>
      <p:graphicFrame>
        <p:nvGraphicFramePr>
          <p:cNvPr id="27659" name="Object 11">
            <a:hlinkClick r:id="" action="ppaction://ole?verb=0"/>
          </p:cNvPr>
          <p:cNvGraphicFramePr>
            <a:graphicFrameLocks/>
          </p:cNvGraphicFramePr>
          <p:nvPr/>
        </p:nvGraphicFramePr>
        <p:xfrm>
          <a:off x="7104063" y="0"/>
          <a:ext cx="1406525" cy="229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Clip" r:id="rId4" imgW="1521359" imgH="2289962" progId="">
                  <p:embed/>
                </p:oleObj>
              </mc:Choice>
              <mc:Fallback>
                <p:oleObj name="Clip" r:id="rId4" imgW="1521359" imgH="2289962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04063" y="0"/>
                        <a:ext cx="1406525" cy="229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514724" y="5791200"/>
            <a:ext cx="6329363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120 words instead of 435 words</a:t>
            </a:r>
            <a:endParaRPr lang="en-GB" sz="2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77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5" grpId="0" autoUpdateAnimBg="0"/>
    </p:bld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1439</Words>
  <Application>Microsoft Office PowerPoint</Application>
  <PresentationFormat>Bildschirmpräsentation (4:3)</PresentationFormat>
  <Paragraphs>297</Paragraphs>
  <Slides>20</Slides>
  <Notes>8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2" baseType="lpstr">
      <vt:lpstr>Larissa</vt:lpstr>
      <vt:lpstr>Clip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SSR-WIEN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SIMPSON Stuart</dc:creator>
  <cp:lastModifiedBy>EU-Büro Buchhaltungs PC02</cp:lastModifiedBy>
  <cp:revision>45</cp:revision>
  <dcterms:created xsi:type="dcterms:W3CDTF">2014-04-24T10:04:37Z</dcterms:created>
  <dcterms:modified xsi:type="dcterms:W3CDTF">2014-09-10T06:36:23Z</dcterms:modified>
</cp:coreProperties>
</file>