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8" r:id="rId2"/>
    <p:sldId id="260" r:id="rId3"/>
    <p:sldId id="262" r:id="rId4"/>
    <p:sldId id="269" r:id="rId5"/>
    <p:sldId id="265" r:id="rId6"/>
    <p:sldId id="267" r:id="rId7"/>
    <p:sldId id="270" r:id="rId8"/>
    <p:sldId id="271" r:id="rId9"/>
    <p:sldId id="272" r:id="rId10"/>
    <p:sldId id="268"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F22BC-5338-4B0E-8280-263CEE8E5A9C}" type="datetimeFigureOut">
              <a:rPr lang="en-GB" smtClean="0"/>
              <a:t>10/09/2014</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EA78A-3325-4703-AACB-821B70CF254E}" type="slidenum">
              <a:rPr lang="en-GB" smtClean="0"/>
              <a:t>‹Nr.›</a:t>
            </a:fld>
            <a:endParaRPr lang="en-GB"/>
          </a:p>
        </p:txBody>
      </p:sp>
    </p:spTree>
    <p:extLst>
      <p:ext uri="{BB962C8B-B14F-4D97-AF65-F5344CB8AC3E}">
        <p14:creationId xmlns:p14="http://schemas.microsoft.com/office/powerpoint/2010/main" val="413684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75058-781E-4222-B79A-952443D7262F}" type="slidenum">
              <a:rPr lang="en-GB"/>
              <a:pPr/>
              <a:t>1</a:t>
            </a:fld>
            <a:endParaRPr lang="en-GB"/>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a:lnSpc>
                <a:spcPct val="90000"/>
              </a:lnSpc>
            </a:pPr>
            <a:r>
              <a:rPr lang="en-GB" sz="900"/>
              <a:t>1. Chinese Proverb - quotation.</a:t>
            </a:r>
          </a:p>
          <a:p>
            <a:pPr>
              <a:lnSpc>
                <a:spcPct val="90000"/>
              </a:lnSpc>
            </a:pPr>
            <a:r>
              <a:rPr lang="en-GB" sz="900"/>
              <a:t>2. Content of this Module – (DLP Material Development)</a:t>
            </a:r>
          </a:p>
          <a:p>
            <a:pPr>
              <a:lnSpc>
                <a:spcPct val="90000"/>
              </a:lnSpc>
            </a:pPr>
            <a:r>
              <a:rPr lang="en-GB" sz="900"/>
              <a:t>3. – 5. </a:t>
            </a:r>
            <a:r>
              <a:rPr lang="en-GB" sz="900" b="1"/>
              <a:t>1. REVISION: A Definition of Knowledge</a:t>
            </a:r>
            <a:r>
              <a:rPr lang="en-GB" sz="900"/>
              <a:t> from last DLP Module (Methodology and Didactics) – “What is knowledge?”</a:t>
            </a:r>
          </a:p>
          <a:p>
            <a:pPr>
              <a:lnSpc>
                <a:spcPct val="90000"/>
              </a:lnSpc>
            </a:pPr>
            <a:r>
              <a:rPr lang="en-GB" sz="900"/>
              <a:t>6.- 13. </a:t>
            </a:r>
            <a:r>
              <a:rPr lang="en-GB" sz="900" b="1"/>
              <a:t>2. QUESTION: What is education?</a:t>
            </a:r>
            <a:r>
              <a:rPr lang="en-GB" sz="900"/>
              <a:t> Cognitive Intelligence (CI) and Emotional Intelligence (EI) = Definition. </a:t>
            </a:r>
            <a:br>
              <a:rPr lang="en-GB" sz="900"/>
            </a:br>
            <a:r>
              <a:rPr lang="en-GB" sz="900"/>
              <a:t>What should survive?   </a:t>
            </a:r>
            <a:br>
              <a:rPr lang="en-GB" sz="900"/>
            </a:br>
            <a:r>
              <a:rPr lang="en-GB" sz="900"/>
              <a:t>1) Attitudes </a:t>
            </a:r>
            <a:br>
              <a:rPr lang="en-GB" sz="900"/>
            </a:br>
            <a:r>
              <a:rPr lang="en-GB" sz="900"/>
              <a:t>2) Values </a:t>
            </a:r>
            <a:br>
              <a:rPr lang="en-GB" sz="900"/>
            </a:br>
            <a:r>
              <a:rPr lang="en-GB" sz="900"/>
              <a:t>3) Competences</a:t>
            </a:r>
            <a:br>
              <a:rPr lang="en-GB" sz="900"/>
            </a:br>
            <a:r>
              <a:rPr lang="en-GB" sz="900"/>
              <a:t>4) MY Knowledge</a:t>
            </a:r>
            <a:br>
              <a:rPr lang="en-GB" sz="900"/>
            </a:br>
            <a:r>
              <a:rPr lang="en-GB" sz="900"/>
              <a:t>We will concentrate on 3) Competences and 4) MY knowledge. CI is, of course, important but it cannot be everything – we are not “filling pails”. </a:t>
            </a:r>
          </a:p>
          <a:p>
            <a:pPr>
              <a:lnSpc>
                <a:spcPct val="90000"/>
              </a:lnSpc>
            </a:pPr>
            <a:r>
              <a:rPr lang="en-GB" sz="900"/>
              <a:t>14.- 16. </a:t>
            </a:r>
            <a:r>
              <a:rPr lang="en-GB" sz="900" b="1"/>
              <a:t>3. QUESTION: What is intelligence?</a:t>
            </a:r>
            <a:r>
              <a:rPr lang="en-GB" sz="900"/>
              <a:t> CI, EI and MI (the 8 types of intelligences accord. Prof Gardner, Harvard). </a:t>
            </a:r>
          </a:p>
          <a:p>
            <a:pPr>
              <a:lnSpc>
                <a:spcPct val="90000"/>
              </a:lnSpc>
            </a:pPr>
            <a:r>
              <a:rPr lang="en-GB" sz="900"/>
              <a:t>17. – 28. </a:t>
            </a:r>
            <a:r>
              <a:rPr lang="en-GB" sz="900" b="1"/>
              <a:t>4. QUESTION: Which competences do students need and how can we help?</a:t>
            </a:r>
            <a:r>
              <a:rPr lang="en-GB" sz="900"/>
              <a:t> The 5 ‘Being’ Competences and ‘EUREKA’ Moments (Research by Prof. Sheth, Houston). The Archimedes Syndrome – The Magic of Creativity.  </a:t>
            </a:r>
          </a:p>
          <a:p>
            <a:pPr>
              <a:lnSpc>
                <a:spcPct val="90000"/>
              </a:lnSpc>
            </a:pPr>
            <a:r>
              <a:rPr lang="en-GB" sz="900"/>
              <a:t>29. – 34. </a:t>
            </a:r>
            <a:r>
              <a:rPr lang="en-GB" sz="900" b="1"/>
              <a:t>5. DISCUSSION: Different ways of learning and the consequences for our teaching.</a:t>
            </a:r>
            <a:r>
              <a:rPr lang="en-GB" sz="900"/>
              <a:t> The “Golden Triangle” – Learning – Learner – Teaching. There must be a harmony between these three. To be taken into consideration: content vs. skills &amp; serial vs. global.  </a:t>
            </a:r>
          </a:p>
          <a:p>
            <a:pPr>
              <a:lnSpc>
                <a:spcPct val="90000"/>
              </a:lnSpc>
            </a:pPr>
            <a:r>
              <a:rPr lang="en-GB" sz="900"/>
              <a:t>35. Summary of the consequences for our teaching – we have to keep in mind:</a:t>
            </a:r>
            <a:br>
              <a:rPr lang="en-GB" sz="900"/>
            </a:br>
            <a:r>
              <a:rPr lang="en-GB" sz="900"/>
              <a:t>1) Knowledge and Education</a:t>
            </a:r>
            <a:br>
              <a:rPr lang="en-GB" sz="900"/>
            </a:br>
            <a:r>
              <a:rPr lang="en-GB" sz="900"/>
              <a:t>2) Intelligences</a:t>
            </a:r>
            <a:br>
              <a:rPr lang="en-GB" sz="900"/>
            </a:br>
            <a:r>
              <a:rPr lang="en-GB" sz="900"/>
              <a:t>3) Competences</a:t>
            </a:r>
            <a:br>
              <a:rPr lang="en-GB" sz="900"/>
            </a:br>
            <a:r>
              <a:rPr lang="en-GB" sz="900"/>
              <a:t>4) Learning/Learner </a:t>
            </a:r>
            <a:br>
              <a:rPr lang="en-GB" sz="900"/>
            </a:br>
            <a:r>
              <a:rPr lang="en-GB" sz="900"/>
              <a:t>5) Creativity - And we have to constantly think of the excitement of ‘EUREKA’ Moments.</a:t>
            </a:r>
          </a:p>
          <a:p>
            <a:pPr>
              <a:lnSpc>
                <a:spcPct val="90000"/>
              </a:lnSpc>
            </a:pPr>
            <a:r>
              <a:rPr lang="en-GB" sz="900"/>
              <a:t>36. – 52. </a:t>
            </a:r>
            <a:r>
              <a:rPr lang="en-GB" sz="900" b="1"/>
              <a:t>6. TASK: Analysing/Developing DLP material</a:t>
            </a:r>
            <a:r>
              <a:rPr lang="en-GB" sz="900"/>
              <a:t>  The Teaching Experience – The Filter Effect – The Three Types of DLP Materials – 6 DLP Material Analysis/Development Principles – Boops (General Science) – Surprise (Physics - The Rainbow Experiment) – Oceans and Seas  (Biology - Habitat: River) – Chinese Whispers &lt;started with Chinese and will end with Chinese&gt; (History The Hunters) </a:t>
            </a:r>
            <a:endParaRPr lang="en-GB"/>
          </a:p>
          <a:p>
            <a:pPr>
              <a:lnSpc>
                <a:spcPct val="90000"/>
              </a:lnSpc>
            </a:pPr>
            <a:endParaRPr lang="en-GB"/>
          </a:p>
          <a:p>
            <a:pPr>
              <a:lnSpc>
                <a:spcPct val="90000"/>
              </a:lnSpc>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AC1B2-5BB2-4757-8B53-CF5120A6D177}" type="slidenum">
              <a:rPr lang="en-GB"/>
              <a:pPr/>
              <a:t>16</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695E6-B292-4996-A1B6-E351250B93BD}" type="slidenum">
              <a:rPr lang="en-GB"/>
              <a:pPr/>
              <a:t>17</a:t>
            </a:fld>
            <a:endParaRPr lang="en-GB"/>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6975F2-64F5-420F-A42C-F8FAFBE635A1}" type="slidenum">
              <a:rPr lang="en-GB"/>
              <a:pPr/>
              <a:t>18</a:t>
            </a:fld>
            <a:endParaRPr lang="en-GB"/>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7964A-EA3A-4D08-968D-D2FA95551CFC}" type="slidenum">
              <a:rPr lang="en-GB"/>
              <a:pPr/>
              <a:t>19</a:t>
            </a:fld>
            <a:endParaRPr lang="en-GB"/>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E4C2A-4055-4F20-9B9B-880EAB2EA4FA}" type="slidenum">
              <a:rPr lang="en-GB"/>
              <a:pPr/>
              <a:t>20</a:t>
            </a:fld>
            <a:endParaRPr lang="en-GB"/>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85759-C947-4D3F-9A27-905584A4DA9A}" type="slidenum">
              <a:rPr lang="en-GB"/>
              <a:pPr/>
              <a:t>21</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8FF33-B595-431A-A6CE-479EA04F5C55}" type="slidenum">
              <a:rPr lang="en-GB"/>
              <a:pPr/>
              <a:t>22</a:t>
            </a:fld>
            <a:endParaRPr lang="en-GB"/>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2110E-0142-4175-B84B-62246B1D70B2}" type="slidenum">
              <a:rPr lang="en-GB"/>
              <a:pPr/>
              <a:t>23</a:t>
            </a:fld>
            <a:endParaRPr lang="en-GB"/>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AA5C9-7245-4435-B1AE-3B3490AE36A6}" type="slidenum">
              <a:rPr lang="en-GB"/>
              <a:pPr/>
              <a:t>24</a:t>
            </a:fld>
            <a:endParaRPr lang="en-GB"/>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0D40C-DF67-45EA-A0B1-71B5CDB262A5}" type="slidenum">
              <a:rPr lang="en-GB"/>
              <a:pPr/>
              <a:t>25</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E96C4-45D2-4483-B0FA-F6B13EEA8EF4}" type="slidenum">
              <a:rPr lang="en-GB"/>
              <a:pPr/>
              <a:t>2</a:t>
            </a:fld>
            <a:endParaRPr lang="en-GB"/>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CAA3A-EF28-4146-A6CD-B228E110953B}" type="slidenum">
              <a:rPr lang="en-GB"/>
              <a:pPr/>
              <a:t>26</a:t>
            </a:fld>
            <a:endParaRPr lang="en-GB"/>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4E632D-CE14-4BFA-8F2B-E6A68EC40948}" type="slidenum">
              <a:rPr lang="en-GB"/>
              <a:pPr/>
              <a:t>27</a:t>
            </a:fld>
            <a:endParaRPr lang="en-GB"/>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81BEC-C1AD-4319-B9B3-B797EA3AC396}" type="slidenum">
              <a:rPr lang="en-GB"/>
              <a:pPr/>
              <a:t>28</a:t>
            </a:fld>
            <a:endParaRPr lang="en-GB"/>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74492-B043-4745-B72E-08A65CD60F70}" type="slidenum">
              <a:rPr lang="en-GB"/>
              <a:pPr/>
              <a:t>29</a:t>
            </a:fld>
            <a:endParaRPr lang="en-GB"/>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A407D-9376-40F3-AAB4-BB9F3CCF0993}" type="slidenum">
              <a:rPr lang="en-GB"/>
              <a:pPr/>
              <a:t>30</a:t>
            </a:fld>
            <a:endParaRPr lang="en-GB"/>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41B3D6-B13D-4FBA-B9D7-D1957C8C0E6D}" type="slidenum">
              <a:rPr lang="en-GB"/>
              <a:pPr/>
              <a:t>31</a:t>
            </a:fld>
            <a:endParaRPr lang="en-GB"/>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70898-63A0-498D-863D-8AB25AC3A5F8}" type="slidenum">
              <a:rPr lang="en-GB"/>
              <a:pPr/>
              <a:t>32</a:t>
            </a:fld>
            <a:endParaRPr lang="en-GB"/>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3051D-E4C4-4D17-B39B-E6E89E0CFB7B}" type="slidenum">
              <a:rPr lang="en-GB"/>
              <a:pPr/>
              <a:t>34</a:t>
            </a:fld>
            <a:endParaRPr lang="en-GB"/>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22F94-5FBE-401D-AC97-F0D1B793ABEC}" type="slidenum">
              <a:rPr lang="en-GB"/>
              <a:pPr/>
              <a:t>35</a:t>
            </a:fld>
            <a:endParaRPr lang="en-GB"/>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78033-3A49-4998-A31F-7768E518EA0F}" type="slidenum">
              <a:rPr lang="en-GB"/>
              <a:pPr/>
              <a:t>36</a:t>
            </a:fld>
            <a:endParaRPr lang="en-GB"/>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805E1-740F-463D-92D6-A876EA145094}" type="slidenum">
              <a:rPr lang="en-GB"/>
              <a:pPr/>
              <a:t>3</a:t>
            </a:fld>
            <a:endParaRPr lang="en-GB"/>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935F7-6872-4DEA-B441-64FBE7C4725B}" type="slidenum">
              <a:rPr lang="en-GB"/>
              <a:pPr/>
              <a:t>37</a:t>
            </a:fld>
            <a:endParaRPr lang="en-GB"/>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3EA3F-0621-4779-9589-DD8DE13ECB2B}" type="slidenum">
              <a:rPr lang="en-GB"/>
              <a:pPr/>
              <a:t>38</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C28E3F-3FA8-4A62-8082-2079F681E157}" type="slidenum">
              <a:rPr lang="en-GB"/>
              <a:pPr/>
              <a:t>39</a:t>
            </a:fld>
            <a:endParaRPr lang="en-GB"/>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9A180-7518-473A-9CEA-718646611D5A}" type="slidenum">
              <a:rPr lang="en-GB"/>
              <a:pPr/>
              <a:t>40</a:t>
            </a:fld>
            <a:endParaRPr lang="en-GB"/>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2529F9-C307-4DB5-B4CF-8271B408BFEE}" type="slidenum">
              <a:rPr lang="en-GB"/>
              <a:pPr/>
              <a:t>41</a:t>
            </a:fld>
            <a:endParaRPr lang="en-GB"/>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A7676-7416-404E-8AB5-09797D4D7429}" type="slidenum">
              <a:rPr lang="en-GB"/>
              <a:pPr/>
              <a:t>45</a:t>
            </a:fld>
            <a:endParaRPr lang="en-GB"/>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9AF1C-F0B4-4617-A468-594BAE599D07}" type="slidenum">
              <a:rPr lang="en-GB"/>
              <a:pPr/>
              <a:t>9</a:t>
            </a:fld>
            <a:endParaRPr lang="en-GB"/>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4C5C5-7F6E-4900-A79D-4ED00C83CE82}" type="slidenum">
              <a:rPr lang="en-GB"/>
              <a:pPr/>
              <a:t>11</a:t>
            </a:fld>
            <a:endParaRPr lang="en-GB"/>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84D4B-6972-4984-935F-F0D672613882}" type="slidenum">
              <a:rPr lang="en-GB"/>
              <a:pPr/>
              <a:t>12</a:t>
            </a:fld>
            <a:endParaRPr lang="en-GB"/>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6F6F33-6A9E-4362-A053-986660E2BB53}" type="slidenum">
              <a:rPr lang="en-GB"/>
              <a:pPr/>
              <a:t>13</a:t>
            </a:fld>
            <a:endParaRPr lang="en-GB"/>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2ABCF-7AD5-4286-AE92-73BC1408C4BD}" type="slidenum">
              <a:rPr lang="en-GB"/>
              <a:pPr/>
              <a:t>14</a:t>
            </a:fld>
            <a:endParaRPr lang="en-GB"/>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9A9D7-45B4-4C15-8DA9-A899B6134A26}" type="slidenum">
              <a:rPr lang="en-GB"/>
              <a:pPr/>
              <a:t>15</a:t>
            </a:fld>
            <a:endParaRPr lang="en-GB"/>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1027"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90728" y="63955"/>
            <a:ext cx="684965" cy="50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60558" y="6183257"/>
            <a:ext cx="618282"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Grafik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44325" y="6302882"/>
            <a:ext cx="2024099" cy="46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userDrawn="1"/>
        </p:nvSpPr>
        <p:spPr>
          <a:xfrm>
            <a:off x="1473687" y="99467"/>
            <a:ext cx="6196614" cy="369332"/>
          </a:xfrm>
          <a:prstGeom prst="rect">
            <a:avLst/>
          </a:prstGeom>
          <a:noFill/>
        </p:spPr>
        <p:txBody>
          <a:bodyPr wrap="square" rtlCol="0">
            <a:spAutoFit/>
          </a:bodyPr>
          <a:lstStyle/>
          <a:p>
            <a:pPr algn="ctr"/>
            <a:r>
              <a:rPr lang="en-GB" dirty="0" smtClean="0"/>
              <a:t>CONTENT AND LANGUAGE INTEGRATED LEARNING (CLIL)</a:t>
            </a:r>
            <a:endParaRPr lang="en-GB" dirty="0"/>
          </a:p>
        </p:txBody>
      </p:sp>
      <p:sp>
        <p:nvSpPr>
          <p:cNvPr id="6" name="Textfeld 5"/>
          <p:cNvSpPr txBox="1"/>
          <p:nvPr userDrawn="1"/>
        </p:nvSpPr>
        <p:spPr>
          <a:xfrm>
            <a:off x="7945521" y="6347549"/>
            <a:ext cx="1172221" cy="369332"/>
          </a:xfrm>
          <a:prstGeom prst="rect">
            <a:avLst/>
          </a:prstGeom>
          <a:noFill/>
        </p:spPr>
        <p:txBody>
          <a:bodyPr wrap="square" rtlCol="0">
            <a:spAutoFit/>
          </a:bodyPr>
          <a:lstStyle/>
          <a:p>
            <a:pPr algn="ctr"/>
            <a:fld id="{B64C3F41-B878-4CBA-9F7F-F90E0295CB95}" type="slidenum">
              <a:rPr lang="en-GB" smtClean="0"/>
              <a:pPr algn="ctr"/>
              <a:t>‹Nr.›</a:t>
            </a:fld>
            <a:endParaRPr lang="en-GB" dirty="0"/>
          </a:p>
        </p:txBody>
      </p:sp>
      <p:cxnSp>
        <p:nvCxnSpPr>
          <p:cNvPr id="8" name="Gerade Verbindung 7"/>
          <p:cNvCxnSpPr/>
          <p:nvPr userDrawn="1"/>
        </p:nvCxnSpPr>
        <p:spPr>
          <a:xfrm>
            <a:off x="-44390" y="662382"/>
            <a:ext cx="9215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a:off x="-25160" y="6132704"/>
            <a:ext cx="9215021"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Grafik 10"/>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2873" y="6180230"/>
            <a:ext cx="2375535" cy="609035"/>
          </a:xfrm>
          <a:prstGeom prst="rect">
            <a:avLst/>
          </a:prstGeom>
          <a:noFill/>
        </p:spPr>
      </p:pic>
      <p:pic>
        <p:nvPicPr>
          <p:cNvPr id="2" name="Picture 2" descr="sss_logo_ba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5785" y="63955"/>
            <a:ext cx="1378806" cy="58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86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E85407EB-16FC-4188-B2A8-68B12CF75DB2}" type="datetime1">
              <a:rPr lang="en-GB" smtClean="0"/>
              <a:t>10/09/2014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9353664-149B-48A7-8BF7-E65EC7F98191}" type="slidenum">
              <a:rPr lang="en-GB" smtClean="0"/>
              <a:t>‹Nr.›</a:t>
            </a:fld>
            <a:endParaRPr lang="en-GB"/>
          </a:p>
        </p:txBody>
      </p:sp>
    </p:spTree>
    <p:extLst>
      <p:ext uri="{BB962C8B-B14F-4D97-AF65-F5344CB8AC3E}">
        <p14:creationId xmlns:p14="http://schemas.microsoft.com/office/powerpoint/2010/main" val="3095726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11288-4A26-4F51-B6CC-91BF1A73BCAC}" type="datetime1">
              <a:rPr lang="en-GB" smtClean="0"/>
              <a:t>10/09/2014</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53664-149B-48A7-8BF7-E65EC7F98191}" type="slidenum">
              <a:rPr lang="en-GB" smtClean="0"/>
              <a:t>‹Nr.›</a:t>
            </a:fld>
            <a:endParaRPr lang="en-GB"/>
          </a:p>
        </p:txBody>
      </p:sp>
    </p:spTree>
    <p:extLst>
      <p:ext uri="{BB962C8B-B14F-4D97-AF65-F5344CB8AC3E}">
        <p14:creationId xmlns:p14="http://schemas.microsoft.com/office/powerpoint/2010/main" val="2866599250"/>
      </p:ext>
    </p:extLst>
  </p:cSld>
  <p:clrMap bg1="lt1" tx1="dk1" bg2="lt2" tx2="dk2" accent1="accent1" accent2="accent2" accent3="accent3" accent4="accent4" accent5="accent5" accent6="accent6" hlink="hlink" folHlink="folHlink"/>
  <p:sldLayoutIdLst>
    <p:sldLayoutId id="2147483655" r:id="rId1"/>
    <p:sldLayoutId id="2147483649"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wmf"/></Relationships>
</file>

<file path=ppt/slides/_rels/slide3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71475" y="2594338"/>
            <a:ext cx="8343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2800" b="1" i="1" dirty="0">
                <a:effectLst>
                  <a:outerShdw blurRad="38100" dist="38100" dir="2700000" algn="tl">
                    <a:srgbClr val="000000"/>
                  </a:outerShdw>
                </a:effectLst>
                <a:latin typeface="Tahoma" pitchFamily="34" charset="0"/>
              </a:rPr>
              <a:t>When planning for a year, plant corn.</a:t>
            </a:r>
          </a:p>
        </p:txBody>
      </p:sp>
      <p:sp>
        <p:nvSpPr>
          <p:cNvPr id="74755" name="Text Box 3"/>
          <p:cNvSpPr txBox="1">
            <a:spLocks noChangeArrowheads="1"/>
          </p:cNvSpPr>
          <p:nvPr/>
        </p:nvSpPr>
        <p:spPr bwMode="auto">
          <a:xfrm>
            <a:off x="0" y="336903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2800" b="1" i="1" dirty="0">
                <a:effectLst>
                  <a:outerShdw blurRad="38100" dist="38100" dir="2700000" algn="tl">
                    <a:srgbClr val="000000"/>
                  </a:outerShdw>
                </a:effectLst>
                <a:latin typeface="Tahoma" pitchFamily="34" charset="0"/>
              </a:rPr>
              <a:t>When planning for a decade, plant trees.</a:t>
            </a:r>
          </a:p>
        </p:txBody>
      </p:sp>
      <p:sp>
        <p:nvSpPr>
          <p:cNvPr id="74756" name="Text Box 4"/>
          <p:cNvSpPr txBox="1">
            <a:spLocks noChangeArrowheads="1"/>
          </p:cNvSpPr>
          <p:nvPr/>
        </p:nvSpPr>
        <p:spPr bwMode="auto">
          <a:xfrm>
            <a:off x="0" y="41215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2800" b="1" i="1" dirty="0">
                <a:effectLst>
                  <a:outerShdw blurRad="38100" dist="38100" dir="2700000" algn="tl">
                    <a:srgbClr val="000000"/>
                  </a:outerShdw>
                </a:effectLst>
                <a:latin typeface="Tahoma" pitchFamily="34" charset="0"/>
              </a:rPr>
              <a:t>When planning for life, train and educate people.</a:t>
            </a:r>
          </a:p>
        </p:txBody>
      </p:sp>
      <p:sp>
        <p:nvSpPr>
          <p:cNvPr id="74757" name="Text Box 5"/>
          <p:cNvSpPr txBox="1">
            <a:spLocks noChangeArrowheads="1"/>
          </p:cNvSpPr>
          <p:nvPr/>
        </p:nvSpPr>
        <p:spPr bwMode="auto">
          <a:xfrm>
            <a:off x="3933825" y="4786675"/>
            <a:ext cx="5470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2400" b="1" i="1" dirty="0">
                <a:latin typeface="Times New Roman" pitchFamily="18" charset="0"/>
              </a:rPr>
              <a:t>Chinese Proverb, </a:t>
            </a:r>
            <a:r>
              <a:rPr lang="en-GB" sz="2400" b="1" i="1" dirty="0" err="1">
                <a:latin typeface="Times New Roman" pitchFamily="18" charset="0"/>
              </a:rPr>
              <a:t>Guanzi</a:t>
            </a:r>
            <a:r>
              <a:rPr lang="en-GB" sz="2400" b="1" i="1" dirty="0">
                <a:latin typeface="Times New Roman" pitchFamily="18" charset="0"/>
              </a:rPr>
              <a:t> (c. 645 BC)</a:t>
            </a:r>
          </a:p>
        </p:txBody>
      </p:sp>
      <p:sp>
        <p:nvSpPr>
          <p:cNvPr id="74758" name="Text Box 6"/>
          <p:cNvSpPr txBox="1">
            <a:spLocks noChangeArrowheads="1"/>
          </p:cNvSpPr>
          <p:nvPr/>
        </p:nvSpPr>
        <p:spPr bwMode="auto">
          <a:xfrm>
            <a:off x="1265238" y="1331913"/>
            <a:ext cx="6575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dirty="0">
                <a:effectLst>
                  <a:outerShdw blurRad="38100" dist="38100" dir="2700000" algn="tl">
                    <a:srgbClr val="000000"/>
                  </a:outerShdw>
                </a:effectLst>
              </a:rPr>
              <a:t>Module 1 DIDACTICS</a:t>
            </a:r>
          </a:p>
        </p:txBody>
      </p:sp>
    </p:spTree>
    <p:extLst>
      <p:ext uri="{BB962C8B-B14F-4D97-AF65-F5344CB8AC3E}">
        <p14:creationId xmlns:p14="http://schemas.microsoft.com/office/powerpoint/2010/main" val="3832776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755"/>
                                        </p:tgtEl>
                                        <p:attrNameLst>
                                          <p:attrName>style.visibility</p:attrName>
                                        </p:attrNameLst>
                                      </p:cBhvr>
                                      <p:to>
                                        <p:strVal val="visible"/>
                                      </p:to>
                                    </p:set>
                                    <p:animEffect transition="in" filter="fade">
                                      <p:cBhvr>
                                        <p:cTn id="12" dur="2000"/>
                                        <p:tgtEl>
                                          <p:spTgt spid="747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756"/>
                                        </p:tgtEl>
                                        <p:attrNameLst>
                                          <p:attrName>style.visibility</p:attrName>
                                        </p:attrNameLst>
                                      </p:cBhvr>
                                      <p:to>
                                        <p:strVal val="visible"/>
                                      </p:to>
                                    </p:set>
                                    <p:animEffect transition="in" filter="fade">
                                      <p:cBhvr>
                                        <p:cTn id="17" dur="2000"/>
                                        <p:tgtEl>
                                          <p:spTgt spid="747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757"/>
                                        </p:tgtEl>
                                        <p:attrNameLst>
                                          <p:attrName>style.visibility</p:attrName>
                                        </p:attrNameLst>
                                      </p:cBhvr>
                                      <p:to>
                                        <p:strVal val="visible"/>
                                      </p:to>
                                    </p:set>
                                    <p:animEffect transition="in" filter="dissolve">
                                      <p:cBhvr>
                                        <p:cTn id="22"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p:bldP spid="74756" grpId="0"/>
      <p:bldP spid="747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txBox="1">
            <a:spLocks noChangeArrowheads="1"/>
          </p:cNvSpPr>
          <p:nvPr/>
        </p:nvSpPr>
        <p:spPr bwMode="auto">
          <a:xfrm>
            <a:off x="984250" y="466725"/>
            <a:ext cx="7175500" cy="1143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762000"/>
            <a:r>
              <a:rPr lang="en-GB" sz="3200" b="1" dirty="0" smtClean="0"/>
              <a:t>A Language for Life</a:t>
            </a:r>
            <a:endParaRPr lang="en-GB" sz="3200" b="1" dirty="0"/>
          </a:p>
        </p:txBody>
      </p:sp>
      <p:sp>
        <p:nvSpPr>
          <p:cNvPr id="27" name="Text Box 8"/>
          <p:cNvSpPr txBox="1">
            <a:spLocks noChangeArrowheads="1"/>
          </p:cNvSpPr>
          <p:nvPr/>
        </p:nvSpPr>
        <p:spPr bwMode="auto">
          <a:xfrm>
            <a:off x="2027238" y="1373187"/>
            <a:ext cx="50641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algn="ctr" eaLnBrk="0" hangingPunct="0">
              <a:spcBef>
                <a:spcPct val="50000"/>
              </a:spcBef>
            </a:pPr>
            <a:r>
              <a:rPr lang="en-GB" b="1" dirty="0"/>
              <a:t>Bullock Report, Chap. 4, 1975</a:t>
            </a:r>
          </a:p>
        </p:txBody>
      </p:sp>
      <p:grpSp>
        <p:nvGrpSpPr>
          <p:cNvPr id="28" name="Group 5"/>
          <p:cNvGrpSpPr>
            <a:grpSpLocks/>
          </p:cNvGrpSpPr>
          <p:nvPr/>
        </p:nvGrpSpPr>
        <p:grpSpPr bwMode="auto">
          <a:xfrm>
            <a:off x="1252538" y="1749425"/>
            <a:ext cx="6596062" cy="3797300"/>
            <a:chOff x="797" y="1248"/>
            <a:chExt cx="4155" cy="2392"/>
          </a:xfrm>
        </p:grpSpPr>
        <p:sp>
          <p:nvSpPr>
            <p:cNvPr id="29" name="Rectangle 6"/>
            <p:cNvSpPr>
              <a:spLocks noChangeArrowheads="1"/>
            </p:cNvSpPr>
            <p:nvPr/>
          </p:nvSpPr>
          <p:spPr bwMode="auto">
            <a:xfrm>
              <a:off x="797" y="1248"/>
              <a:ext cx="4155" cy="2392"/>
            </a:xfrm>
            <a:prstGeom prst="rect">
              <a:avLst/>
            </a:prstGeom>
            <a:noFill/>
            <a:ln>
              <a:noFill/>
            </a:ln>
            <a:effectLst>
              <a:outerShdw dist="107763"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de-AT"/>
            </a:p>
          </p:txBody>
        </p:sp>
        <p:sp>
          <p:nvSpPr>
            <p:cNvPr id="30" name="Rectangle 7"/>
            <p:cNvSpPr>
              <a:spLocks noChangeArrowheads="1"/>
            </p:cNvSpPr>
            <p:nvPr/>
          </p:nvSpPr>
          <p:spPr bwMode="auto">
            <a:xfrm>
              <a:off x="1021" y="1296"/>
              <a:ext cx="3764" cy="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just" defTabSz="762000" eaLnBrk="0" hangingPunct="0"/>
              <a:r>
                <a:rPr lang="en-GB" sz="2800" b="1" dirty="0">
                  <a:effectLst>
                    <a:outerShdw blurRad="38100" dist="38100" dir="2700000" algn="tl">
                      <a:srgbClr val="000000"/>
                    </a:outerShdw>
                  </a:effectLst>
                  <a:latin typeface="Times New Roman" pitchFamily="18" charset="0"/>
                </a:rPr>
                <a:t>“Knowledge is not something to be passed on intact to learners. Learners have to make sense of new knowledge themselves, to link it to what they know already, to recreate it in some sense in order to make it their own. Language is a principal means of doing this.”</a:t>
              </a:r>
            </a:p>
          </p:txBody>
        </p:sp>
      </p:grpSp>
      <p:sp>
        <p:nvSpPr>
          <p:cNvPr id="31" name="Text Box 9"/>
          <p:cNvSpPr txBox="1">
            <a:spLocks noChangeArrowheads="1"/>
          </p:cNvSpPr>
          <p:nvPr/>
        </p:nvSpPr>
        <p:spPr bwMode="auto">
          <a:xfrm>
            <a:off x="2589213" y="5511800"/>
            <a:ext cx="3962400" cy="4572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GB" sz="2400" b="1" dirty="0">
                <a:solidFill>
                  <a:srgbClr val="44209E"/>
                </a:solidFill>
                <a:effectLst>
                  <a:outerShdw blurRad="38100" dist="38100" dir="2700000" algn="tl">
                    <a:srgbClr val="000000"/>
                  </a:outerShdw>
                </a:effectLst>
              </a:rPr>
              <a:t>3) Pedagogical reason</a:t>
            </a:r>
            <a:endParaRPr lang="en-GB" sz="2400" dirty="0">
              <a:solidFill>
                <a:srgbClr val="44209E"/>
              </a:solidFill>
              <a:latin typeface="Times New Roman" pitchFamily="18" charset="0"/>
            </a:endParaRPr>
          </a:p>
        </p:txBody>
      </p:sp>
    </p:spTree>
    <p:extLst>
      <p:ext uri="{BB962C8B-B14F-4D97-AF65-F5344CB8AC3E}">
        <p14:creationId xmlns:p14="http://schemas.microsoft.com/office/powerpoint/2010/main" val="112053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ou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ox(ou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utoUpdateAnimBg="0"/>
      <p:bldP spid="27" grpId="0" autoUpdateAnimBg="0"/>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3122613" y="890588"/>
            <a:ext cx="286861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GB" sz="3200" b="1" dirty="0">
                <a:solidFill>
                  <a:srgbClr val="FF3300"/>
                </a:solidFill>
                <a:effectLst>
                  <a:outerShdw blurRad="38100" dist="38100" dir="2700000" algn="tl">
                    <a:srgbClr val="000000"/>
                  </a:outerShdw>
                </a:effectLst>
              </a:rPr>
              <a:t>KNOWLEDGE</a:t>
            </a:r>
          </a:p>
        </p:txBody>
      </p:sp>
      <p:sp>
        <p:nvSpPr>
          <p:cNvPr id="67589" name="Rectangle 5"/>
          <p:cNvSpPr>
            <a:spLocks noChangeArrowheads="1"/>
          </p:cNvSpPr>
          <p:nvPr/>
        </p:nvSpPr>
        <p:spPr bwMode="auto">
          <a:xfrm>
            <a:off x="812800" y="1628775"/>
            <a:ext cx="749300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lang="en-GB" sz="2400" b="1" u="sng" dirty="0">
                <a:effectLst>
                  <a:outerShdw blurRad="38100" dist="38100" dir="2700000" algn="tl">
                    <a:srgbClr val="000000"/>
                  </a:outerShdw>
                </a:effectLst>
              </a:rPr>
              <a:t>Assumption</a:t>
            </a:r>
            <a:r>
              <a:rPr lang="en-GB" sz="2400" b="1" dirty="0">
                <a:effectLst>
                  <a:outerShdw blurRad="38100" dist="38100" dir="2700000" algn="tl">
                    <a:srgbClr val="000000"/>
                  </a:outerShdw>
                </a:effectLst>
              </a:rPr>
              <a:t>: students want to make sense </a:t>
            </a:r>
          </a:p>
          <a:p>
            <a:pPr algn="ctr" defTabSz="762000" eaLnBrk="0" hangingPunct="0"/>
            <a:r>
              <a:rPr lang="en-GB" sz="2400" b="1" dirty="0">
                <a:effectLst>
                  <a:outerShdw blurRad="38100" dist="38100" dir="2700000" algn="tl">
                    <a:srgbClr val="000000"/>
                  </a:outerShdw>
                </a:effectLst>
              </a:rPr>
              <a:t>of new knowledge</a:t>
            </a:r>
            <a:endParaRPr lang="en-GB" b="1" dirty="0">
              <a:effectLst>
                <a:outerShdw blurRad="38100" dist="38100" dir="2700000" algn="tl">
                  <a:srgbClr val="000000"/>
                </a:outerShdw>
              </a:effectLst>
            </a:endParaRPr>
          </a:p>
        </p:txBody>
      </p:sp>
      <p:sp>
        <p:nvSpPr>
          <p:cNvPr id="67590" name="Rectangle 6"/>
          <p:cNvSpPr>
            <a:spLocks noChangeArrowheads="1"/>
          </p:cNvSpPr>
          <p:nvPr/>
        </p:nvSpPr>
        <p:spPr bwMode="auto">
          <a:xfrm>
            <a:off x="1633113" y="2667000"/>
            <a:ext cx="589841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lang="en-GB" sz="2400" b="1" u="sng" dirty="0">
                <a:solidFill>
                  <a:srgbClr val="FF3300"/>
                </a:solidFill>
                <a:effectLst>
                  <a:outerShdw blurRad="38100" dist="38100" dir="2700000" algn="tl">
                    <a:srgbClr val="000000"/>
                  </a:outerShdw>
                </a:effectLst>
              </a:rPr>
              <a:t>How</a:t>
            </a:r>
            <a:r>
              <a:rPr lang="en-GB" sz="2400" b="1" dirty="0">
                <a:solidFill>
                  <a:srgbClr val="FF3300"/>
                </a:solidFill>
                <a:effectLst>
                  <a:outerShdw blurRad="38100" dist="38100" dir="2700000" algn="tl">
                    <a:srgbClr val="000000"/>
                  </a:outerShdw>
                </a:effectLst>
              </a:rPr>
              <a:t>: by linking it to what they know already</a:t>
            </a:r>
          </a:p>
        </p:txBody>
      </p:sp>
      <p:sp>
        <p:nvSpPr>
          <p:cNvPr id="67591" name="Rectangle 7"/>
          <p:cNvSpPr>
            <a:spLocks noChangeArrowheads="1"/>
          </p:cNvSpPr>
          <p:nvPr/>
        </p:nvSpPr>
        <p:spPr bwMode="auto">
          <a:xfrm>
            <a:off x="1352550" y="3479800"/>
            <a:ext cx="642111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lang="en-GB" sz="2400" b="1" u="sng" dirty="0">
                <a:effectLst>
                  <a:outerShdw blurRad="38100" dist="38100" dir="2700000" algn="tl">
                    <a:srgbClr val="000000"/>
                  </a:outerShdw>
                </a:effectLst>
              </a:rPr>
              <a:t>Therefore</a:t>
            </a:r>
            <a:r>
              <a:rPr lang="en-GB" sz="2400" b="1" dirty="0">
                <a:effectLst>
                  <a:outerShdw blurRad="38100" dist="38100" dir="2700000" algn="tl">
                    <a:srgbClr val="000000"/>
                  </a:outerShdw>
                </a:effectLst>
              </a:rPr>
              <a:t>: they have to recreate it in some sense</a:t>
            </a:r>
            <a:endParaRPr lang="en-GB" b="1" dirty="0">
              <a:effectLst>
                <a:outerShdw blurRad="38100" dist="38100" dir="2700000" algn="tl">
                  <a:srgbClr val="000000"/>
                </a:outerShdw>
              </a:effectLst>
            </a:endParaRPr>
          </a:p>
        </p:txBody>
      </p:sp>
      <p:sp>
        <p:nvSpPr>
          <p:cNvPr id="67592" name="Rectangle 8"/>
          <p:cNvSpPr>
            <a:spLocks noChangeArrowheads="1"/>
          </p:cNvSpPr>
          <p:nvPr/>
        </p:nvSpPr>
        <p:spPr bwMode="auto">
          <a:xfrm>
            <a:off x="1300905" y="4222750"/>
            <a:ext cx="6550127"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lang="en-GB" sz="2400" b="1" u="sng" dirty="0">
                <a:solidFill>
                  <a:srgbClr val="FF3300"/>
                </a:solidFill>
                <a:effectLst>
                  <a:outerShdw blurRad="38100" dist="38100" dir="2700000" algn="tl">
                    <a:srgbClr val="000000"/>
                  </a:outerShdw>
                </a:effectLst>
              </a:rPr>
              <a:t>Consequence</a:t>
            </a:r>
            <a:r>
              <a:rPr lang="en-GB" sz="2400" b="1" dirty="0">
                <a:solidFill>
                  <a:srgbClr val="FF3300"/>
                </a:solidFill>
                <a:effectLst>
                  <a:outerShdw blurRad="38100" dist="38100" dir="2700000" algn="tl">
                    <a:srgbClr val="000000"/>
                  </a:outerShdw>
                </a:effectLst>
              </a:rPr>
              <a:t>: they make it THEIR own knowledge</a:t>
            </a:r>
          </a:p>
        </p:txBody>
      </p:sp>
      <p:sp>
        <p:nvSpPr>
          <p:cNvPr id="67593" name="Text Box 9"/>
          <p:cNvSpPr txBox="1">
            <a:spLocks noChangeArrowheads="1"/>
          </p:cNvSpPr>
          <p:nvPr/>
        </p:nvSpPr>
        <p:spPr bwMode="auto">
          <a:xfrm>
            <a:off x="190500" y="5191125"/>
            <a:ext cx="87630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GB" sz="2400" b="1" u="sng">
                <a:effectLst>
                  <a:outerShdw blurRad="38100" dist="38100" dir="2700000" algn="tl">
                    <a:srgbClr val="000000"/>
                  </a:outerShdw>
                </a:effectLst>
                <a:latin typeface="Comic Sans MS" pitchFamily="66" charset="0"/>
              </a:rPr>
              <a:t>LANGUAGE IS A PRINCIPAL MEANS OF DOING THIS</a:t>
            </a:r>
            <a:r>
              <a:rPr lang="en-GB" sz="2400" b="1">
                <a:effectLst>
                  <a:outerShdw blurRad="38100" dist="38100" dir="2700000" algn="tl">
                    <a:srgbClr val="000000"/>
                  </a:outerShdw>
                </a:effectLst>
                <a:latin typeface="Comic Sans MS" pitchFamily="66" charset="0"/>
              </a:rPr>
              <a:t>!</a:t>
            </a:r>
          </a:p>
        </p:txBody>
      </p:sp>
    </p:spTree>
    <p:extLst>
      <p:ext uri="{BB962C8B-B14F-4D97-AF65-F5344CB8AC3E}">
        <p14:creationId xmlns:p14="http://schemas.microsoft.com/office/powerpoint/2010/main" val="1015993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box(out)">
                                      <p:cBhvr>
                                        <p:cTn id="7" dur="500"/>
                                        <p:tgtEl>
                                          <p:spTgt spid="67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box(in)">
                                      <p:cBhvr>
                                        <p:cTn id="12" dur="500"/>
                                        <p:tgtEl>
                                          <p:spTgt spid="675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box(in)">
                                      <p:cBhvr>
                                        <p:cTn id="17" dur="500"/>
                                        <p:tgtEl>
                                          <p:spTgt spid="675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box(in)">
                                      <p:cBhvr>
                                        <p:cTn id="22" dur="500"/>
                                        <p:tgtEl>
                                          <p:spTgt spid="675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7592"/>
                                        </p:tgtEl>
                                        <p:attrNameLst>
                                          <p:attrName>style.visibility</p:attrName>
                                        </p:attrNameLst>
                                      </p:cBhvr>
                                      <p:to>
                                        <p:strVal val="visible"/>
                                      </p:to>
                                    </p:set>
                                    <p:animEffect transition="in" filter="box(in)">
                                      <p:cBhvr>
                                        <p:cTn id="27" dur="500"/>
                                        <p:tgtEl>
                                          <p:spTgt spid="675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7593"/>
                                        </p:tgtEl>
                                        <p:attrNameLst>
                                          <p:attrName>style.visibility</p:attrName>
                                        </p:attrNameLst>
                                      </p:cBhvr>
                                      <p:to>
                                        <p:strVal val="visible"/>
                                      </p:to>
                                    </p:set>
                                    <p:animEffect transition="in" filter="dissolve">
                                      <p:cBhvr>
                                        <p:cTn id="32" dur="5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utoUpdateAnimBg="0"/>
      <p:bldP spid="67589" grpId="0" autoUpdateAnimBg="0"/>
      <p:bldP spid="67590" grpId="0" autoUpdateAnimBg="0"/>
      <p:bldP spid="67591" grpId="0" autoUpdateAnimBg="0"/>
      <p:bldP spid="67592" grpId="0" autoUpdateAnimBg="0"/>
      <p:bldP spid="6759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127125" y="1016000"/>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a:solidFill>
                  <a:srgbClr val="FF3300"/>
                </a:solidFill>
                <a:effectLst>
                  <a:outerShdw blurRad="38100" dist="38100" dir="2700000" algn="tl">
                    <a:srgbClr val="000000"/>
                  </a:outerShdw>
                </a:effectLst>
                <a:latin typeface="Comic Sans MS" pitchFamily="66" charset="0"/>
              </a:rPr>
              <a:t>3. QUESTION</a:t>
            </a:r>
            <a:endParaRPr lang="en-GB" sz="2400" b="1">
              <a:solidFill>
                <a:srgbClr val="FF3300"/>
              </a:solidFill>
              <a:effectLst>
                <a:outerShdw blurRad="38100" dist="38100" dir="2700000" algn="tl">
                  <a:srgbClr val="000000"/>
                </a:outerShdw>
              </a:effectLst>
              <a:latin typeface="Comic Sans MS" pitchFamily="66" charset="0"/>
            </a:endParaRPr>
          </a:p>
        </p:txBody>
      </p:sp>
      <p:sp>
        <p:nvSpPr>
          <p:cNvPr id="69635" name="Text Box 3"/>
          <p:cNvSpPr txBox="1">
            <a:spLocks noChangeArrowheads="1"/>
          </p:cNvSpPr>
          <p:nvPr/>
        </p:nvSpPr>
        <p:spPr bwMode="auto">
          <a:xfrm>
            <a:off x="1128713" y="2732088"/>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u="sng">
                <a:solidFill>
                  <a:srgbClr val="FF3300"/>
                </a:solidFill>
                <a:effectLst>
                  <a:outerShdw blurRad="38100" dist="38100" dir="2700000" algn="tl">
                    <a:srgbClr val="000000"/>
                  </a:outerShdw>
                </a:effectLst>
                <a:latin typeface="Comic Sans MS" pitchFamily="66" charset="0"/>
              </a:rPr>
              <a:t>What is education?</a:t>
            </a:r>
          </a:p>
        </p:txBody>
      </p:sp>
      <p:pic>
        <p:nvPicPr>
          <p:cNvPr id="69636" name="Picture 4" descr="j02860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75" y="4157663"/>
            <a:ext cx="1835150" cy="1768475"/>
          </a:xfrm>
          <a:prstGeom prst="rect">
            <a:avLst/>
          </a:prstGeom>
          <a:noFill/>
          <a:extLst>
            <a:ext uri="{909E8E84-426E-40DD-AFC4-6F175D3DCCD1}">
              <a14:hiddenFill xmlns:a14="http://schemas.microsoft.com/office/drawing/2010/main">
                <a:solidFill>
                  <a:srgbClr val="FFFFFF"/>
                </a:solidFill>
              </a14:hiddenFill>
            </a:ext>
          </a:extLst>
        </p:spPr>
      </p:pic>
      <p:sp>
        <p:nvSpPr>
          <p:cNvPr id="69637" name="Text Box 5"/>
          <p:cNvSpPr txBox="1">
            <a:spLocks noChangeArrowheads="1"/>
          </p:cNvSpPr>
          <p:nvPr/>
        </p:nvSpPr>
        <p:spPr bwMode="auto">
          <a:xfrm>
            <a:off x="1130300" y="4291013"/>
            <a:ext cx="6835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a:solidFill>
                  <a:srgbClr val="FF9900"/>
                </a:solidFill>
                <a:effectLst>
                  <a:outerShdw blurRad="38100" dist="38100" dir="2700000" algn="tl">
                    <a:srgbClr val="000000"/>
                  </a:outerShdw>
                </a:effectLst>
                <a:latin typeface="Comic Sans MS" pitchFamily="66" charset="0"/>
              </a:rPr>
              <a:t>Can you suggest </a:t>
            </a:r>
            <a:br>
              <a:rPr lang="en-GB" sz="3600" b="1">
                <a:solidFill>
                  <a:srgbClr val="FF9900"/>
                </a:solidFill>
                <a:effectLst>
                  <a:outerShdw blurRad="38100" dist="38100" dir="2700000" algn="tl">
                    <a:srgbClr val="000000"/>
                  </a:outerShdw>
                </a:effectLst>
                <a:latin typeface="Comic Sans MS" pitchFamily="66" charset="0"/>
              </a:rPr>
            </a:br>
            <a:r>
              <a:rPr lang="en-GB" sz="3600" b="1">
                <a:solidFill>
                  <a:srgbClr val="FF9900"/>
                </a:solidFill>
                <a:effectLst>
                  <a:outerShdw blurRad="38100" dist="38100" dir="2700000" algn="tl">
                    <a:srgbClr val="000000"/>
                  </a:outerShdw>
                </a:effectLst>
                <a:latin typeface="Comic Sans MS" pitchFamily="66" charset="0"/>
              </a:rPr>
              <a:t>a definition?</a:t>
            </a:r>
          </a:p>
        </p:txBody>
      </p:sp>
    </p:spTree>
    <p:extLst>
      <p:ext uri="{BB962C8B-B14F-4D97-AF65-F5344CB8AC3E}">
        <p14:creationId xmlns:p14="http://schemas.microsoft.com/office/powerpoint/2010/main" val="606554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dissolve">
                                      <p:cBhvr>
                                        <p:cTn id="7" dur="5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35"/>
                                        </p:tgtEl>
                                        <p:attrNameLst>
                                          <p:attrName>style.visibility</p:attrName>
                                        </p:attrNameLst>
                                      </p:cBhvr>
                                      <p:to>
                                        <p:strVal val="visible"/>
                                      </p:to>
                                    </p:set>
                                    <p:animEffect transition="in" filter="dissolve">
                                      <p:cBhvr>
                                        <p:cTn id="12" dur="500"/>
                                        <p:tgtEl>
                                          <p:spTgt spid="696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9636"/>
                                        </p:tgtEl>
                                        <p:attrNameLst>
                                          <p:attrName>style.visibility</p:attrName>
                                        </p:attrNameLst>
                                      </p:cBhvr>
                                      <p:to>
                                        <p:strVal val="visible"/>
                                      </p:to>
                                    </p:set>
                                    <p:animEffect transition="in" filter="dissolve">
                                      <p:cBhvr>
                                        <p:cTn id="17" dur="500"/>
                                        <p:tgtEl>
                                          <p:spTgt spid="696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9637"/>
                                        </p:tgtEl>
                                        <p:attrNameLst>
                                          <p:attrName>style.visibility</p:attrName>
                                        </p:attrNameLst>
                                      </p:cBhvr>
                                      <p:to>
                                        <p:strVal val="visible"/>
                                      </p:to>
                                    </p:set>
                                    <p:animEffect transition="in" filter="dissolve">
                                      <p:cBhvr>
                                        <p:cTn id="22" dur="5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p:bldP spid="696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712788" y="812800"/>
            <a:ext cx="7632700" cy="452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5400" b="1">
                <a:solidFill>
                  <a:srgbClr val="FF3300"/>
                </a:solidFill>
              </a:rPr>
              <a:t>L’Education nous faisait ce que nous sommes.</a:t>
            </a:r>
            <a:br>
              <a:rPr lang="en-GB" sz="5400" b="1">
                <a:solidFill>
                  <a:srgbClr val="FF3300"/>
                </a:solidFill>
              </a:rPr>
            </a:br>
            <a:r>
              <a:rPr lang="en-GB" sz="5400" b="1">
                <a:solidFill>
                  <a:srgbClr val="FF3300"/>
                </a:solidFill>
              </a:rPr>
              <a:t>(Education made us what we are.</a:t>
            </a:r>
            <a:r>
              <a:rPr lang="en-GB" sz="5400">
                <a:solidFill>
                  <a:srgbClr val="FF3300"/>
                </a:solidFill>
              </a:rPr>
              <a:t>)</a:t>
            </a:r>
          </a:p>
          <a:p>
            <a:pPr algn="ctr">
              <a:spcBef>
                <a:spcPct val="50000"/>
              </a:spcBef>
            </a:pPr>
            <a:r>
              <a:rPr lang="en-GB" sz="1400" i="1">
                <a:solidFill>
                  <a:srgbClr val="FF3300"/>
                </a:solidFill>
              </a:rPr>
              <a:t>Discours XXX, Ch. 30</a:t>
            </a:r>
          </a:p>
        </p:txBody>
      </p:sp>
      <p:pic>
        <p:nvPicPr>
          <p:cNvPr id="16389" name="Picture 5" descr="j02860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00" y="4002087"/>
            <a:ext cx="1835150" cy="1768475"/>
          </a:xfrm>
          <a:prstGeom prst="rect">
            <a:avLst/>
          </a:prstGeom>
          <a:noFill/>
          <a:extLst>
            <a:ext uri="{909E8E84-426E-40DD-AFC4-6F175D3DCCD1}">
              <a14:hiddenFill xmlns:a14="http://schemas.microsoft.com/office/drawing/2010/main">
                <a:solidFill>
                  <a:srgbClr val="FFFFFF"/>
                </a:solidFill>
              </a14:hiddenFill>
            </a:ext>
          </a:extLst>
        </p:spPr>
      </p:pic>
      <p:sp>
        <p:nvSpPr>
          <p:cNvPr id="16390" name="Text Box 6"/>
          <p:cNvSpPr txBox="1">
            <a:spLocks noChangeArrowheads="1"/>
          </p:cNvSpPr>
          <p:nvPr/>
        </p:nvSpPr>
        <p:spPr bwMode="auto">
          <a:xfrm>
            <a:off x="1154112" y="4786313"/>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dirty="0">
                <a:solidFill>
                  <a:srgbClr val="FF9900"/>
                </a:solidFill>
                <a:effectLst>
                  <a:outerShdw blurRad="38100" dist="38100" dir="2700000" algn="tl">
                    <a:srgbClr val="000000"/>
                  </a:outerShdw>
                </a:effectLst>
                <a:latin typeface="Comic Sans MS" pitchFamily="66" charset="0"/>
              </a:rPr>
              <a:t>Do you agree?</a:t>
            </a:r>
          </a:p>
        </p:txBody>
      </p:sp>
    </p:spTree>
    <p:extLst>
      <p:ext uri="{BB962C8B-B14F-4D97-AF65-F5344CB8AC3E}">
        <p14:creationId xmlns:p14="http://schemas.microsoft.com/office/powerpoint/2010/main" val="490624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dissolve">
                                      <p:cBhvr>
                                        <p:cTn id="12" dur="500"/>
                                        <p:tgtEl>
                                          <p:spTgt spid="163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90"/>
                                        </p:tgtEl>
                                        <p:attrNameLst>
                                          <p:attrName>style.visibility</p:attrName>
                                        </p:attrNameLst>
                                      </p:cBhvr>
                                      <p:to>
                                        <p:strVal val="visible"/>
                                      </p:to>
                                    </p:set>
                                    <p:animEffect transition="in" filter="dissolve">
                                      <p:cBhvr>
                                        <p:cTn id="1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755650" y="1244600"/>
            <a:ext cx="76327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5400" b="1" dirty="0">
                <a:solidFill>
                  <a:srgbClr val="FF3300"/>
                </a:solidFill>
              </a:rPr>
              <a:t>Education is what survives when what has been learnt has been forgotten.</a:t>
            </a:r>
            <a:r>
              <a:rPr lang="en-GB" sz="5400" dirty="0">
                <a:solidFill>
                  <a:srgbClr val="FF3300"/>
                </a:solidFill>
              </a:rPr>
              <a:t> </a:t>
            </a:r>
          </a:p>
          <a:p>
            <a:pPr algn="ctr">
              <a:spcBef>
                <a:spcPct val="50000"/>
              </a:spcBef>
            </a:pPr>
            <a:r>
              <a:rPr lang="en-GB" sz="1400" i="1" dirty="0">
                <a:solidFill>
                  <a:srgbClr val="FF3300"/>
                </a:solidFill>
              </a:rPr>
              <a:t>Education in 1984, New Scientist, 21 May 1964, p. 484</a:t>
            </a:r>
          </a:p>
        </p:txBody>
      </p:sp>
    </p:spTree>
    <p:extLst>
      <p:ext uri="{BB962C8B-B14F-4D97-AF65-F5344CB8AC3E}">
        <p14:creationId xmlns:p14="http://schemas.microsoft.com/office/powerpoint/2010/main" val="1129998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684213" y="628650"/>
            <a:ext cx="30956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1" dirty="0">
                <a:solidFill>
                  <a:srgbClr val="FF3300"/>
                </a:solidFill>
                <a:effectLst>
                  <a:outerShdw blurRad="38100" dist="38100" dir="2700000" algn="tl">
                    <a:srgbClr val="000000"/>
                  </a:outerShdw>
                </a:effectLst>
              </a:rPr>
              <a:t>Education is what survives when </a:t>
            </a:r>
            <a:r>
              <a:rPr lang="en-GB" sz="3200" b="1" dirty="0">
                <a:effectLst>
                  <a:outerShdw blurRad="38100" dist="38100" dir="2700000" algn="tl">
                    <a:srgbClr val="000000"/>
                  </a:outerShdw>
                </a:effectLst>
              </a:rPr>
              <a:t>what has been learnt </a:t>
            </a:r>
            <a:r>
              <a:rPr lang="en-GB" sz="3200" b="1" dirty="0">
                <a:solidFill>
                  <a:srgbClr val="FF3300"/>
                </a:solidFill>
                <a:effectLst>
                  <a:outerShdw blurRad="38100" dist="38100" dir="2700000" algn="tl">
                    <a:srgbClr val="000000"/>
                  </a:outerShdw>
                </a:effectLst>
              </a:rPr>
              <a:t>has been forgotten.</a:t>
            </a:r>
            <a:r>
              <a:rPr lang="en-GB" sz="3200" dirty="0">
                <a:solidFill>
                  <a:srgbClr val="FF3300"/>
                </a:solidFill>
                <a:effectLst>
                  <a:outerShdw blurRad="38100" dist="38100" dir="2700000" algn="tl">
                    <a:srgbClr val="000000"/>
                  </a:outerShdw>
                </a:effectLst>
              </a:rPr>
              <a:t> </a:t>
            </a:r>
          </a:p>
        </p:txBody>
      </p:sp>
      <p:sp>
        <p:nvSpPr>
          <p:cNvPr id="21510" name="Text Box 6"/>
          <p:cNvSpPr txBox="1">
            <a:spLocks noChangeArrowheads="1"/>
          </p:cNvSpPr>
          <p:nvPr/>
        </p:nvSpPr>
        <p:spPr bwMode="auto">
          <a:xfrm>
            <a:off x="541338" y="3956050"/>
            <a:ext cx="45688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3000" b="1" dirty="0">
                <a:effectLst>
                  <a:outerShdw blurRad="38100" dist="38100" dir="2700000" algn="tl">
                    <a:srgbClr val="000000"/>
                  </a:outerShdw>
                </a:effectLst>
              </a:rPr>
              <a:t>School knowledge</a:t>
            </a:r>
          </a:p>
          <a:p>
            <a:pPr>
              <a:spcBef>
                <a:spcPct val="50000"/>
              </a:spcBef>
              <a:buFontTx/>
              <a:buChar char="•"/>
            </a:pPr>
            <a:r>
              <a:rPr lang="en-GB" sz="3000" b="1" dirty="0">
                <a:effectLst>
                  <a:outerShdw blurRad="38100" dist="38100" dir="2700000" algn="tl">
                    <a:srgbClr val="000000"/>
                  </a:outerShdw>
                </a:effectLst>
              </a:rPr>
              <a:t>Book knowledge</a:t>
            </a:r>
          </a:p>
          <a:p>
            <a:pPr>
              <a:spcBef>
                <a:spcPct val="50000"/>
              </a:spcBef>
              <a:buFontTx/>
              <a:buChar char="•"/>
            </a:pPr>
            <a:r>
              <a:rPr lang="en-GB" sz="3000" b="1" dirty="0">
                <a:effectLst>
                  <a:outerShdw blurRad="38100" dist="38100" dir="2700000" algn="tl">
                    <a:srgbClr val="000000"/>
                  </a:outerShdw>
                </a:effectLst>
              </a:rPr>
              <a:t>OTHER’S knowledge</a:t>
            </a:r>
            <a:endParaRPr lang="en-GB" sz="3000" dirty="0">
              <a:effectLst>
                <a:outerShdw blurRad="38100" dist="38100" dir="2700000" algn="tl">
                  <a:srgbClr val="000000"/>
                </a:outerShdw>
              </a:effectLst>
            </a:endParaRPr>
          </a:p>
        </p:txBody>
      </p:sp>
      <p:sp>
        <p:nvSpPr>
          <p:cNvPr id="21511" name="Text Box 7"/>
          <p:cNvSpPr txBox="1">
            <a:spLocks noChangeArrowheads="1"/>
          </p:cNvSpPr>
          <p:nvPr/>
        </p:nvSpPr>
        <p:spPr bwMode="auto">
          <a:xfrm>
            <a:off x="5580063" y="557213"/>
            <a:ext cx="30956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3200" b="1" dirty="0">
                <a:solidFill>
                  <a:srgbClr val="FF3300"/>
                </a:solidFill>
                <a:effectLst>
                  <a:outerShdw blurRad="38100" dist="38100" dir="2700000" algn="tl">
                    <a:srgbClr val="000000"/>
                  </a:outerShdw>
                </a:effectLst>
              </a:rPr>
              <a:t>Education is what survives when </a:t>
            </a:r>
            <a:r>
              <a:rPr lang="en-GB" sz="3200" b="1" dirty="0">
                <a:effectLst>
                  <a:outerShdw blurRad="38100" dist="38100" dir="2700000" algn="tl">
                    <a:srgbClr val="000000"/>
                  </a:outerShdw>
                </a:effectLst>
              </a:rPr>
              <a:t>what has been learnt </a:t>
            </a:r>
            <a:r>
              <a:rPr lang="en-GB" sz="3200" b="1" dirty="0">
                <a:solidFill>
                  <a:srgbClr val="FF3300"/>
                </a:solidFill>
                <a:effectLst>
                  <a:outerShdw blurRad="38100" dist="38100" dir="2700000" algn="tl">
                    <a:srgbClr val="000000"/>
                  </a:outerShdw>
                </a:effectLst>
              </a:rPr>
              <a:t>has been forgotten.</a:t>
            </a:r>
            <a:r>
              <a:rPr lang="en-GB" sz="3200" dirty="0">
                <a:solidFill>
                  <a:srgbClr val="FFFF00"/>
                </a:solidFill>
                <a:effectLst>
                  <a:outerShdw blurRad="38100" dist="38100" dir="2700000" algn="tl">
                    <a:srgbClr val="000000"/>
                  </a:outerShdw>
                </a:effectLst>
              </a:rPr>
              <a:t> </a:t>
            </a:r>
          </a:p>
        </p:txBody>
      </p:sp>
      <p:grpSp>
        <p:nvGrpSpPr>
          <p:cNvPr id="21515" name="Group 11"/>
          <p:cNvGrpSpPr>
            <a:grpSpLocks/>
          </p:cNvGrpSpPr>
          <p:nvPr/>
        </p:nvGrpSpPr>
        <p:grpSpPr bwMode="auto">
          <a:xfrm>
            <a:off x="1116013" y="1989138"/>
            <a:ext cx="3455987" cy="2303462"/>
            <a:chOff x="703" y="1253"/>
            <a:chExt cx="2177" cy="1451"/>
          </a:xfrm>
        </p:grpSpPr>
        <p:sp>
          <p:nvSpPr>
            <p:cNvPr id="21513" name="AutoShape 9"/>
            <p:cNvSpPr>
              <a:spLocks noChangeArrowheads="1"/>
            </p:cNvSpPr>
            <p:nvPr/>
          </p:nvSpPr>
          <p:spPr bwMode="auto">
            <a:xfrm>
              <a:off x="703" y="1253"/>
              <a:ext cx="2177" cy="1451"/>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1514" name="Text Box 10"/>
            <p:cNvSpPr txBox="1">
              <a:spLocks noChangeArrowheads="1"/>
            </p:cNvSpPr>
            <p:nvPr/>
          </p:nvSpPr>
          <p:spPr bwMode="auto">
            <a:xfrm>
              <a:off x="1066" y="1763"/>
              <a:ext cx="149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effectLst>
                    <a:outerShdw blurRad="38100" dist="38100" dir="2700000" algn="tl">
                      <a:srgbClr val="000000"/>
                    </a:outerShdw>
                  </a:effectLst>
                </a:rPr>
                <a:t>What has been learnt?</a:t>
              </a:r>
            </a:p>
          </p:txBody>
        </p:sp>
      </p:grpSp>
      <p:grpSp>
        <p:nvGrpSpPr>
          <p:cNvPr id="21516" name="Group 12"/>
          <p:cNvGrpSpPr>
            <a:grpSpLocks/>
          </p:cNvGrpSpPr>
          <p:nvPr/>
        </p:nvGrpSpPr>
        <p:grpSpPr bwMode="auto">
          <a:xfrm>
            <a:off x="5364163" y="1989138"/>
            <a:ext cx="3455987" cy="2303462"/>
            <a:chOff x="703" y="1253"/>
            <a:chExt cx="2177" cy="1451"/>
          </a:xfrm>
        </p:grpSpPr>
        <p:sp>
          <p:nvSpPr>
            <p:cNvPr id="21517" name="AutoShape 13"/>
            <p:cNvSpPr>
              <a:spLocks noChangeArrowheads="1"/>
            </p:cNvSpPr>
            <p:nvPr/>
          </p:nvSpPr>
          <p:spPr bwMode="auto">
            <a:xfrm>
              <a:off x="703" y="1253"/>
              <a:ext cx="2177" cy="1451"/>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1518" name="Text Box 14"/>
            <p:cNvSpPr txBox="1">
              <a:spLocks noChangeArrowheads="1"/>
            </p:cNvSpPr>
            <p:nvPr/>
          </p:nvSpPr>
          <p:spPr bwMode="auto">
            <a:xfrm>
              <a:off x="1066" y="1763"/>
              <a:ext cx="149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effectLst>
                    <a:outerShdw blurRad="38100" dist="38100" dir="2700000" algn="tl">
                      <a:srgbClr val="000000"/>
                    </a:outerShdw>
                  </a:effectLst>
                </a:rPr>
                <a:t>What should survive?</a:t>
              </a:r>
            </a:p>
          </p:txBody>
        </p:sp>
      </p:grpSp>
      <p:sp>
        <p:nvSpPr>
          <p:cNvPr id="21512" name="Text Box 8"/>
          <p:cNvSpPr txBox="1">
            <a:spLocks noChangeArrowheads="1"/>
          </p:cNvSpPr>
          <p:nvPr/>
        </p:nvSpPr>
        <p:spPr bwMode="auto">
          <a:xfrm>
            <a:off x="4716463" y="3500438"/>
            <a:ext cx="3959225"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FontTx/>
              <a:buChar char="•"/>
            </a:pPr>
            <a:r>
              <a:rPr lang="en-GB" sz="3000" b="1" dirty="0">
                <a:solidFill>
                  <a:srgbClr val="FF3300"/>
                </a:solidFill>
                <a:effectLst>
                  <a:outerShdw blurRad="38100" dist="38100" dir="2700000" algn="tl">
                    <a:srgbClr val="000000"/>
                  </a:outerShdw>
                </a:effectLst>
              </a:rPr>
              <a:t>Attitudes</a:t>
            </a:r>
          </a:p>
          <a:p>
            <a:pPr algn="r">
              <a:spcBef>
                <a:spcPct val="50000"/>
              </a:spcBef>
              <a:buFontTx/>
              <a:buChar char="•"/>
            </a:pPr>
            <a:r>
              <a:rPr lang="en-GB" sz="3000" b="1" dirty="0">
                <a:solidFill>
                  <a:srgbClr val="FF3300"/>
                </a:solidFill>
                <a:effectLst>
                  <a:outerShdw blurRad="38100" dist="38100" dir="2700000" algn="tl">
                    <a:srgbClr val="000000"/>
                  </a:outerShdw>
                </a:effectLst>
              </a:rPr>
              <a:t>Values</a:t>
            </a:r>
          </a:p>
          <a:p>
            <a:pPr algn="r">
              <a:spcBef>
                <a:spcPct val="50000"/>
              </a:spcBef>
              <a:buFontTx/>
              <a:buChar char="•"/>
            </a:pPr>
            <a:r>
              <a:rPr lang="en-GB" sz="3000" b="1" dirty="0">
                <a:solidFill>
                  <a:srgbClr val="FF3300"/>
                </a:solidFill>
                <a:effectLst>
                  <a:outerShdw blurRad="38100" dist="38100" dir="2700000" algn="tl">
                    <a:srgbClr val="000000"/>
                  </a:outerShdw>
                </a:effectLst>
              </a:rPr>
              <a:t>Competences</a:t>
            </a:r>
          </a:p>
          <a:p>
            <a:pPr algn="r">
              <a:spcBef>
                <a:spcPct val="50000"/>
              </a:spcBef>
              <a:buFontTx/>
              <a:buChar char="•"/>
            </a:pPr>
            <a:r>
              <a:rPr lang="en-GB" sz="3000" b="1" dirty="0">
                <a:solidFill>
                  <a:srgbClr val="FF3300"/>
                </a:solidFill>
                <a:effectLst>
                  <a:outerShdw blurRad="38100" dist="38100" dir="2700000" algn="tl">
                    <a:srgbClr val="000000"/>
                  </a:outerShdw>
                </a:effectLst>
              </a:rPr>
              <a:t>MY</a:t>
            </a:r>
            <a:r>
              <a:rPr lang="en-GB" sz="3000" b="1" dirty="0">
                <a:solidFill>
                  <a:srgbClr val="FF3300"/>
                </a:solidFill>
              </a:rPr>
              <a:t> </a:t>
            </a:r>
            <a:r>
              <a:rPr lang="en-GB" sz="3000" b="1" dirty="0">
                <a:solidFill>
                  <a:srgbClr val="FF3300"/>
                </a:solidFill>
                <a:effectLst>
                  <a:outerShdw blurRad="38100" dist="38100" dir="2700000" algn="tl">
                    <a:srgbClr val="000000"/>
                  </a:outerShdw>
                </a:effectLst>
              </a:rPr>
              <a:t>knowledge</a:t>
            </a:r>
            <a:endParaRPr lang="en-GB" sz="3000" dirty="0">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2602393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1515"/>
                                        </p:tgtEl>
                                        <p:attrNameLst>
                                          <p:attrName>style.visibility</p:attrName>
                                        </p:attrNameLst>
                                      </p:cBhvr>
                                      <p:to>
                                        <p:strVal val="visible"/>
                                      </p:to>
                                    </p:set>
                                    <p:anim calcmode="lin" valueType="num">
                                      <p:cBhvr>
                                        <p:cTn id="12" dur="500" fill="hold"/>
                                        <p:tgtEl>
                                          <p:spTgt spid="21515"/>
                                        </p:tgtEl>
                                        <p:attrNameLst>
                                          <p:attrName>ppt_w</p:attrName>
                                        </p:attrNameLst>
                                      </p:cBhvr>
                                      <p:tavLst>
                                        <p:tav tm="0">
                                          <p:val>
                                            <p:fltVal val="0"/>
                                          </p:val>
                                        </p:tav>
                                        <p:tav tm="100000">
                                          <p:val>
                                            <p:strVal val="#ppt_w"/>
                                          </p:val>
                                        </p:tav>
                                      </p:tavLst>
                                    </p:anim>
                                    <p:anim calcmode="lin" valueType="num">
                                      <p:cBhvr>
                                        <p:cTn id="13" dur="500" fill="hold"/>
                                        <p:tgtEl>
                                          <p:spTgt spid="21515"/>
                                        </p:tgtEl>
                                        <p:attrNameLst>
                                          <p:attrName>ppt_h</p:attrName>
                                        </p:attrNameLst>
                                      </p:cBhvr>
                                      <p:tavLst>
                                        <p:tav tm="0">
                                          <p:val>
                                            <p:fltVal val="0"/>
                                          </p:val>
                                        </p:tav>
                                        <p:tav tm="100000">
                                          <p:val>
                                            <p:strVal val="#ppt_h"/>
                                          </p:val>
                                        </p:tav>
                                      </p:tavLst>
                                    </p:anim>
                                    <p:animEffect transition="in" filter="fade">
                                      <p:cBhvr>
                                        <p:cTn id="14" dur="500"/>
                                        <p:tgtEl>
                                          <p:spTgt spid="215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fade">
                                      <p:cBhvr>
                                        <p:cTn id="19" dur="2000"/>
                                        <p:tgtEl>
                                          <p:spTgt spid="215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511"/>
                                        </p:tgtEl>
                                        <p:attrNameLst>
                                          <p:attrName>style.visibility</p:attrName>
                                        </p:attrNameLst>
                                      </p:cBhvr>
                                      <p:to>
                                        <p:strVal val="visible"/>
                                      </p:to>
                                    </p:set>
                                    <p:animEffect transition="in" filter="fade">
                                      <p:cBhvr>
                                        <p:cTn id="24" dur="2000"/>
                                        <p:tgtEl>
                                          <p:spTgt spid="215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21516"/>
                                        </p:tgtEl>
                                        <p:attrNameLst>
                                          <p:attrName>style.visibility</p:attrName>
                                        </p:attrNameLst>
                                      </p:cBhvr>
                                      <p:to>
                                        <p:strVal val="visible"/>
                                      </p:to>
                                    </p:set>
                                    <p:anim calcmode="lin" valueType="num">
                                      <p:cBhvr>
                                        <p:cTn id="29" dur="500" fill="hold"/>
                                        <p:tgtEl>
                                          <p:spTgt spid="21516"/>
                                        </p:tgtEl>
                                        <p:attrNameLst>
                                          <p:attrName>ppt_w</p:attrName>
                                        </p:attrNameLst>
                                      </p:cBhvr>
                                      <p:tavLst>
                                        <p:tav tm="0">
                                          <p:val>
                                            <p:fltVal val="0"/>
                                          </p:val>
                                        </p:tav>
                                        <p:tav tm="100000">
                                          <p:val>
                                            <p:strVal val="#ppt_w"/>
                                          </p:val>
                                        </p:tav>
                                      </p:tavLst>
                                    </p:anim>
                                    <p:anim calcmode="lin" valueType="num">
                                      <p:cBhvr>
                                        <p:cTn id="30" dur="500" fill="hold"/>
                                        <p:tgtEl>
                                          <p:spTgt spid="21516"/>
                                        </p:tgtEl>
                                        <p:attrNameLst>
                                          <p:attrName>ppt_h</p:attrName>
                                        </p:attrNameLst>
                                      </p:cBhvr>
                                      <p:tavLst>
                                        <p:tav tm="0">
                                          <p:val>
                                            <p:fltVal val="0"/>
                                          </p:val>
                                        </p:tav>
                                        <p:tav tm="100000">
                                          <p:val>
                                            <p:strVal val="#ppt_h"/>
                                          </p:val>
                                        </p:tav>
                                      </p:tavLst>
                                    </p:anim>
                                    <p:animEffect transition="in" filter="fade">
                                      <p:cBhvr>
                                        <p:cTn id="31" dur="500"/>
                                        <p:tgtEl>
                                          <p:spTgt spid="215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512"/>
                                        </p:tgtEl>
                                        <p:attrNameLst>
                                          <p:attrName>style.visibility</p:attrName>
                                        </p:attrNameLst>
                                      </p:cBhvr>
                                      <p:to>
                                        <p:strVal val="visible"/>
                                      </p:to>
                                    </p:set>
                                    <p:animEffect transition="in" filter="fade">
                                      <p:cBhvr>
                                        <p:cTn id="36" dur="2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0" grpId="0"/>
      <p:bldP spid="21511" grpId="0"/>
      <p:bldP spid="215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612775" y="908050"/>
            <a:ext cx="48164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3000" b="1" dirty="0">
                <a:effectLst>
                  <a:outerShdw blurRad="38100" dist="38100" dir="2700000" algn="tl">
                    <a:srgbClr val="000000"/>
                  </a:outerShdw>
                </a:effectLst>
              </a:rPr>
              <a:t>School knowledge</a:t>
            </a:r>
          </a:p>
          <a:p>
            <a:pPr>
              <a:spcBef>
                <a:spcPct val="50000"/>
              </a:spcBef>
              <a:buFontTx/>
              <a:buChar char="•"/>
            </a:pPr>
            <a:r>
              <a:rPr lang="en-GB" sz="3000" b="1" dirty="0">
                <a:effectLst>
                  <a:outerShdw blurRad="38100" dist="38100" dir="2700000" algn="tl">
                    <a:srgbClr val="000000"/>
                  </a:outerShdw>
                </a:effectLst>
              </a:rPr>
              <a:t>Book knowledge</a:t>
            </a:r>
          </a:p>
          <a:p>
            <a:pPr>
              <a:spcBef>
                <a:spcPct val="50000"/>
              </a:spcBef>
              <a:buFontTx/>
              <a:buChar char="•"/>
            </a:pPr>
            <a:r>
              <a:rPr lang="en-GB" sz="3000" b="1" dirty="0">
                <a:effectLst>
                  <a:outerShdw blurRad="38100" dist="38100" dir="2700000" algn="tl">
                    <a:srgbClr val="000000"/>
                  </a:outerShdw>
                </a:effectLst>
              </a:rPr>
              <a:t>OTHER’S knowledge</a:t>
            </a:r>
            <a:endParaRPr lang="en-GB" sz="3000" dirty="0">
              <a:effectLst>
                <a:outerShdw blurRad="38100" dist="38100" dir="2700000" algn="tl">
                  <a:srgbClr val="000000"/>
                </a:outerShdw>
              </a:effectLst>
            </a:endParaRPr>
          </a:p>
        </p:txBody>
      </p:sp>
      <p:grpSp>
        <p:nvGrpSpPr>
          <p:cNvPr id="23560" name="Group 8"/>
          <p:cNvGrpSpPr>
            <a:grpSpLocks/>
          </p:cNvGrpSpPr>
          <p:nvPr/>
        </p:nvGrpSpPr>
        <p:grpSpPr bwMode="auto">
          <a:xfrm>
            <a:off x="512763" y="2466976"/>
            <a:ext cx="3241675" cy="2736850"/>
            <a:chOff x="657" y="2160"/>
            <a:chExt cx="2042" cy="1724"/>
          </a:xfrm>
        </p:grpSpPr>
        <p:sp>
          <p:nvSpPr>
            <p:cNvPr id="23558" name="AutoShape 6"/>
            <p:cNvSpPr>
              <a:spLocks noChangeArrowheads="1"/>
            </p:cNvSpPr>
            <p:nvPr/>
          </p:nvSpPr>
          <p:spPr bwMode="auto">
            <a:xfrm>
              <a:off x="657" y="2160"/>
              <a:ext cx="2042" cy="1724"/>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3559" name="Text Box 7"/>
            <p:cNvSpPr txBox="1">
              <a:spLocks noChangeArrowheads="1"/>
            </p:cNvSpPr>
            <p:nvPr/>
          </p:nvSpPr>
          <p:spPr bwMode="auto">
            <a:xfrm>
              <a:off x="748" y="2750"/>
              <a:ext cx="176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dirty="0">
                  <a:effectLst>
                    <a:outerShdw blurRad="38100" dist="38100" dir="2700000" algn="tl">
                      <a:srgbClr val="000000"/>
                    </a:outerShdw>
                  </a:effectLst>
                </a:rPr>
                <a:t>cognitive</a:t>
              </a:r>
            </a:p>
          </p:txBody>
        </p:sp>
      </p:grpSp>
      <p:sp>
        <p:nvSpPr>
          <p:cNvPr id="23561" name="Text Box 9"/>
          <p:cNvSpPr txBox="1">
            <a:spLocks noChangeArrowheads="1"/>
          </p:cNvSpPr>
          <p:nvPr/>
        </p:nvSpPr>
        <p:spPr bwMode="auto">
          <a:xfrm>
            <a:off x="4787900" y="908050"/>
            <a:ext cx="3959225"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FontTx/>
              <a:buChar char="•"/>
            </a:pPr>
            <a:r>
              <a:rPr lang="en-GB" sz="3000" b="1">
                <a:solidFill>
                  <a:srgbClr val="FF3300"/>
                </a:solidFill>
                <a:effectLst>
                  <a:outerShdw blurRad="38100" dist="38100" dir="2700000" algn="tl">
                    <a:srgbClr val="000000"/>
                  </a:outerShdw>
                </a:effectLst>
              </a:rPr>
              <a:t>Attitudes</a:t>
            </a:r>
          </a:p>
          <a:p>
            <a:pPr algn="r">
              <a:spcBef>
                <a:spcPct val="50000"/>
              </a:spcBef>
              <a:buFontTx/>
              <a:buChar char="•"/>
            </a:pPr>
            <a:r>
              <a:rPr lang="en-GB" sz="3000" b="1">
                <a:solidFill>
                  <a:srgbClr val="FF3300"/>
                </a:solidFill>
                <a:effectLst>
                  <a:outerShdw blurRad="38100" dist="38100" dir="2700000" algn="tl">
                    <a:srgbClr val="000000"/>
                  </a:outerShdw>
                </a:effectLst>
              </a:rPr>
              <a:t>Values</a:t>
            </a:r>
          </a:p>
          <a:p>
            <a:pPr algn="r">
              <a:spcBef>
                <a:spcPct val="50000"/>
              </a:spcBef>
              <a:buFontTx/>
              <a:buChar char="•"/>
            </a:pPr>
            <a:r>
              <a:rPr lang="en-GB" sz="3000" b="1">
                <a:solidFill>
                  <a:srgbClr val="FF3300"/>
                </a:solidFill>
                <a:effectLst>
                  <a:outerShdw blurRad="38100" dist="38100" dir="2700000" algn="tl">
                    <a:srgbClr val="000000"/>
                  </a:outerShdw>
                </a:effectLst>
              </a:rPr>
              <a:t>Competences</a:t>
            </a:r>
          </a:p>
          <a:p>
            <a:pPr algn="r">
              <a:spcBef>
                <a:spcPct val="50000"/>
              </a:spcBef>
              <a:buFontTx/>
              <a:buChar char="•"/>
            </a:pPr>
            <a:r>
              <a:rPr lang="en-GB" sz="3000" b="1">
                <a:solidFill>
                  <a:srgbClr val="FF3300"/>
                </a:solidFill>
                <a:effectLst>
                  <a:outerShdw blurRad="38100" dist="38100" dir="2700000" algn="tl">
                    <a:srgbClr val="000000"/>
                  </a:outerShdw>
                </a:effectLst>
              </a:rPr>
              <a:t>MY</a:t>
            </a:r>
            <a:r>
              <a:rPr lang="en-GB" sz="3000" b="1">
                <a:solidFill>
                  <a:srgbClr val="FF3300"/>
                </a:solidFill>
              </a:rPr>
              <a:t> </a:t>
            </a:r>
            <a:r>
              <a:rPr lang="en-GB" sz="3000" b="1">
                <a:solidFill>
                  <a:srgbClr val="FF3300"/>
                </a:solidFill>
                <a:effectLst>
                  <a:outerShdw blurRad="38100" dist="38100" dir="2700000" algn="tl">
                    <a:srgbClr val="000000"/>
                  </a:outerShdw>
                </a:effectLst>
              </a:rPr>
              <a:t>knowledge</a:t>
            </a:r>
            <a:endParaRPr lang="en-GB" sz="3000">
              <a:solidFill>
                <a:srgbClr val="FF3300"/>
              </a:solidFill>
              <a:effectLst>
                <a:outerShdw blurRad="38100" dist="38100" dir="2700000" algn="tl">
                  <a:srgbClr val="000000"/>
                </a:outerShdw>
              </a:effectLst>
            </a:endParaRPr>
          </a:p>
        </p:txBody>
      </p:sp>
      <p:grpSp>
        <p:nvGrpSpPr>
          <p:cNvPr id="23562" name="Group 10"/>
          <p:cNvGrpSpPr>
            <a:grpSpLocks/>
          </p:cNvGrpSpPr>
          <p:nvPr/>
        </p:nvGrpSpPr>
        <p:grpSpPr bwMode="auto">
          <a:xfrm>
            <a:off x="5794374" y="2752725"/>
            <a:ext cx="3241675" cy="2736850"/>
            <a:chOff x="657" y="2160"/>
            <a:chExt cx="2042" cy="1724"/>
          </a:xfrm>
        </p:grpSpPr>
        <p:sp>
          <p:nvSpPr>
            <p:cNvPr id="23563" name="AutoShape 11"/>
            <p:cNvSpPr>
              <a:spLocks noChangeArrowheads="1"/>
            </p:cNvSpPr>
            <p:nvPr/>
          </p:nvSpPr>
          <p:spPr bwMode="auto">
            <a:xfrm>
              <a:off x="657" y="2160"/>
              <a:ext cx="2042" cy="1724"/>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3564" name="Text Box 12"/>
            <p:cNvSpPr txBox="1">
              <a:spLocks noChangeArrowheads="1"/>
            </p:cNvSpPr>
            <p:nvPr/>
          </p:nvSpPr>
          <p:spPr bwMode="auto">
            <a:xfrm>
              <a:off x="748" y="2750"/>
              <a:ext cx="176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rgbClr val="FF3300"/>
                  </a:solidFill>
                  <a:effectLst>
                    <a:outerShdw blurRad="38100" dist="38100" dir="2700000" algn="tl">
                      <a:srgbClr val="000000"/>
                    </a:outerShdw>
                  </a:effectLst>
                </a:rPr>
                <a:t>holistic</a:t>
              </a:r>
            </a:p>
          </p:txBody>
        </p:sp>
      </p:grpSp>
      <p:grpSp>
        <p:nvGrpSpPr>
          <p:cNvPr id="23570" name="Group 18"/>
          <p:cNvGrpSpPr>
            <a:grpSpLocks/>
          </p:cNvGrpSpPr>
          <p:nvPr/>
        </p:nvGrpSpPr>
        <p:grpSpPr bwMode="auto">
          <a:xfrm>
            <a:off x="1780382" y="3278188"/>
            <a:ext cx="3241675" cy="2736850"/>
            <a:chOff x="657" y="2160"/>
            <a:chExt cx="2042" cy="1724"/>
          </a:xfrm>
        </p:grpSpPr>
        <p:sp>
          <p:nvSpPr>
            <p:cNvPr id="23571" name="AutoShape 19"/>
            <p:cNvSpPr>
              <a:spLocks noChangeArrowheads="1"/>
            </p:cNvSpPr>
            <p:nvPr/>
          </p:nvSpPr>
          <p:spPr bwMode="auto">
            <a:xfrm>
              <a:off x="657" y="2160"/>
              <a:ext cx="2042" cy="1724"/>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3572" name="Text Box 20"/>
            <p:cNvSpPr txBox="1">
              <a:spLocks noChangeArrowheads="1"/>
            </p:cNvSpPr>
            <p:nvPr/>
          </p:nvSpPr>
          <p:spPr bwMode="auto">
            <a:xfrm>
              <a:off x="748" y="2750"/>
              <a:ext cx="176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dirty="0">
                  <a:effectLst>
                    <a:outerShdw blurRad="38100" dist="38100" dir="2700000" algn="tl">
                      <a:srgbClr val="000000"/>
                    </a:outerShdw>
                  </a:effectLst>
                </a:rPr>
                <a:t>CI – 20%</a:t>
              </a:r>
            </a:p>
          </p:txBody>
        </p:sp>
      </p:grpSp>
      <p:sp>
        <p:nvSpPr>
          <p:cNvPr id="23566" name="Text Box 14"/>
          <p:cNvSpPr txBox="1">
            <a:spLocks noChangeArrowheads="1"/>
          </p:cNvSpPr>
          <p:nvPr/>
        </p:nvSpPr>
        <p:spPr bwMode="auto">
          <a:xfrm>
            <a:off x="657226" y="5500688"/>
            <a:ext cx="3240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effectLst>
                  <a:outerShdw blurRad="38100" dist="38100" dir="2700000" algn="tl">
                    <a:srgbClr val="000000"/>
                  </a:outerShdw>
                </a:effectLst>
              </a:rPr>
              <a:t>Sage on the stage</a:t>
            </a:r>
          </a:p>
        </p:txBody>
      </p:sp>
      <p:grpSp>
        <p:nvGrpSpPr>
          <p:cNvPr id="23573" name="Group 21"/>
          <p:cNvGrpSpPr>
            <a:grpSpLocks/>
          </p:cNvGrpSpPr>
          <p:nvPr/>
        </p:nvGrpSpPr>
        <p:grpSpPr bwMode="auto">
          <a:xfrm>
            <a:off x="5902325" y="3514725"/>
            <a:ext cx="3241675" cy="2736850"/>
            <a:chOff x="657" y="2160"/>
            <a:chExt cx="2042" cy="1724"/>
          </a:xfrm>
        </p:grpSpPr>
        <p:sp>
          <p:nvSpPr>
            <p:cNvPr id="23574" name="AutoShape 22"/>
            <p:cNvSpPr>
              <a:spLocks noChangeArrowheads="1"/>
            </p:cNvSpPr>
            <p:nvPr/>
          </p:nvSpPr>
          <p:spPr bwMode="auto">
            <a:xfrm>
              <a:off x="657" y="2160"/>
              <a:ext cx="2042" cy="1724"/>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3575" name="Text Box 23"/>
            <p:cNvSpPr txBox="1">
              <a:spLocks noChangeArrowheads="1"/>
            </p:cNvSpPr>
            <p:nvPr/>
          </p:nvSpPr>
          <p:spPr bwMode="auto">
            <a:xfrm>
              <a:off x="748" y="2750"/>
              <a:ext cx="176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rgbClr val="FF3300"/>
                  </a:solidFill>
                  <a:effectLst>
                    <a:outerShdw blurRad="38100" dist="38100" dir="2700000" algn="tl">
                      <a:srgbClr val="000000"/>
                    </a:outerShdw>
                  </a:effectLst>
                </a:rPr>
                <a:t>EI – 60%</a:t>
              </a:r>
            </a:p>
          </p:txBody>
        </p:sp>
      </p:grpSp>
      <p:sp>
        <p:nvSpPr>
          <p:cNvPr id="23567" name="Text Box 15"/>
          <p:cNvSpPr txBox="1">
            <a:spLocks noChangeArrowheads="1"/>
          </p:cNvSpPr>
          <p:nvPr/>
        </p:nvSpPr>
        <p:spPr bwMode="auto">
          <a:xfrm>
            <a:off x="5661818" y="5503863"/>
            <a:ext cx="3240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solidFill>
                  <a:srgbClr val="FF3300"/>
                </a:solidFill>
                <a:effectLst>
                  <a:outerShdw blurRad="38100" dist="38100" dir="2700000" algn="tl">
                    <a:srgbClr val="000000"/>
                  </a:outerShdw>
                </a:effectLst>
              </a:rPr>
              <a:t>Guide on the side</a:t>
            </a:r>
          </a:p>
        </p:txBody>
      </p:sp>
      <p:sp>
        <p:nvSpPr>
          <p:cNvPr id="23576" name="Oval 24"/>
          <p:cNvSpPr>
            <a:spLocks noChangeArrowheads="1"/>
          </p:cNvSpPr>
          <p:nvPr/>
        </p:nvSpPr>
        <p:spPr bwMode="auto">
          <a:xfrm>
            <a:off x="5559425" y="2192338"/>
            <a:ext cx="3584575" cy="76835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3577" name="Oval 25"/>
          <p:cNvSpPr>
            <a:spLocks noChangeArrowheads="1"/>
          </p:cNvSpPr>
          <p:nvPr/>
        </p:nvSpPr>
        <p:spPr bwMode="auto">
          <a:xfrm>
            <a:off x="5489575" y="2894013"/>
            <a:ext cx="3584575" cy="76835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Tree>
    <p:extLst>
      <p:ext uri="{BB962C8B-B14F-4D97-AF65-F5344CB8AC3E}">
        <p14:creationId xmlns:p14="http://schemas.microsoft.com/office/powerpoint/2010/main" val="3845371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3560"/>
                                        </p:tgtEl>
                                        <p:attrNameLst>
                                          <p:attrName>style.visibility</p:attrName>
                                        </p:attrNameLst>
                                      </p:cBhvr>
                                      <p:to>
                                        <p:strVal val="visible"/>
                                      </p:to>
                                    </p:set>
                                    <p:anim calcmode="lin" valueType="num">
                                      <p:cBhvr>
                                        <p:cTn id="12" dur="500" fill="hold"/>
                                        <p:tgtEl>
                                          <p:spTgt spid="23560"/>
                                        </p:tgtEl>
                                        <p:attrNameLst>
                                          <p:attrName>ppt_w</p:attrName>
                                        </p:attrNameLst>
                                      </p:cBhvr>
                                      <p:tavLst>
                                        <p:tav tm="0">
                                          <p:val>
                                            <p:fltVal val="0"/>
                                          </p:val>
                                        </p:tav>
                                        <p:tav tm="100000">
                                          <p:val>
                                            <p:strVal val="#ppt_w"/>
                                          </p:val>
                                        </p:tav>
                                      </p:tavLst>
                                    </p:anim>
                                    <p:anim calcmode="lin" valueType="num">
                                      <p:cBhvr>
                                        <p:cTn id="13" dur="500" fill="hold"/>
                                        <p:tgtEl>
                                          <p:spTgt spid="23560"/>
                                        </p:tgtEl>
                                        <p:attrNameLst>
                                          <p:attrName>ppt_h</p:attrName>
                                        </p:attrNameLst>
                                      </p:cBhvr>
                                      <p:tavLst>
                                        <p:tav tm="0">
                                          <p:val>
                                            <p:fltVal val="0"/>
                                          </p:val>
                                        </p:tav>
                                        <p:tav tm="100000">
                                          <p:val>
                                            <p:strVal val="#ppt_h"/>
                                          </p:val>
                                        </p:tav>
                                      </p:tavLst>
                                    </p:anim>
                                    <p:animEffect transition="in" filter="fade">
                                      <p:cBhvr>
                                        <p:cTn id="14" dur="500"/>
                                        <p:tgtEl>
                                          <p:spTgt spid="2356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3570"/>
                                        </p:tgtEl>
                                        <p:attrNameLst>
                                          <p:attrName>style.visibility</p:attrName>
                                        </p:attrNameLst>
                                      </p:cBhvr>
                                      <p:to>
                                        <p:strVal val="visible"/>
                                      </p:to>
                                    </p:set>
                                    <p:anim calcmode="lin" valueType="num">
                                      <p:cBhvr>
                                        <p:cTn id="19" dur="500" fill="hold"/>
                                        <p:tgtEl>
                                          <p:spTgt spid="23570"/>
                                        </p:tgtEl>
                                        <p:attrNameLst>
                                          <p:attrName>ppt_w</p:attrName>
                                        </p:attrNameLst>
                                      </p:cBhvr>
                                      <p:tavLst>
                                        <p:tav tm="0">
                                          <p:val>
                                            <p:fltVal val="0"/>
                                          </p:val>
                                        </p:tav>
                                        <p:tav tm="100000">
                                          <p:val>
                                            <p:strVal val="#ppt_w"/>
                                          </p:val>
                                        </p:tav>
                                      </p:tavLst>
                                    </p:anim>
                                    <p:anim calcmode="lin" valueType="num">
                                      <p:cBhvr>
                                        <p:cTn id="20" dur="500" fill="hold"/>
                                        <p:tgtEl>
                                          <p:spTgt spid="23570"/>
                                        </p:tgtEl>
                                        <p:attrNameLst>
                                          <p:attrName>ppt_h</p:attrName>
                                        </p:attrNameLst>
                                      </p:cBhvr>
                                      <p:tavLst>
                                        <p:tav tm="0">
                                          <p:val>
                                            <p:fltVal val="0"/>
                                          </p:val>
                                        </p:tav>
                                        <p:tav tm="100000">
                                          <p:val>
                                            <p:strVal val="#ppt_h"/>
                                          </p:val>
                                        </p:tav>
                                      </p:tavLst>
                                    </p:anim>
                                    <p:animEffect transition="in" filter="fade">
                                      <p:cBhvr>
                                        <p:cTn id="21" dur="500"/>
                                        <p:tgtEl>
                                          <p:spTgt spid="2357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3566"/>
                                        </p:tgtEl>
                                        <p:attrNameLst>
                                          <p:attrName>style.visibility</p:attrName>
                                        </p:attrNameLst>
                                      </p:cBhvr>
                                      <p:to>
                                        <p:strVal val="visible"/>
                                      </p:to>
                                    </p:set>
                                    <p:anim calcmode="lin" valueType="num">
                                      <p:cBhvr>
                                        <p:cTn id="26" dur="2000" fill="hold"/>
                                        <p:tgtEl>
                                          <p:spTgt spid="23566"/>
                                        </p:tgtEl>
                                        <p:attrNameLst>
                                          <p:attrName>ppt_w</p:attrName>
                                        </p:attrNameLst>
                                      </p:cBhvr>
                                      <p:tavLst>
                                        <p:tav tm="0">
                                          <p:val>
                                            <p:fltVal val="0"/>
                                          </p:val>
                                        </p:tav>
                                        <p:tav tm="100000">
                                          <p:val>
                                            <p:strVal val="#ppt_w"/>
                                          </p:val>
                                        </p:tav>
                                      </p:tavLst>
                                    </p:anim>
                                    <p:anim calcmode="lin" valueType="num">
                                      <p:cBhvr>
                                        <p:cTn id="27" dur="2000" fill="hold"/>
                                        <p:tgtEl>
                                          <p:spTgt spid="23566"/>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61"/>
                                        </p:tgtEl>
                                        <p:attrNameLst>
                                          <p:attrName>style.visibility</p:attrName>
                                        </p:attrNameLst>
                                      </p:cBhvr>
                                      <p:to>
                                        <p:strVal val="visible"/>
                                      </p:to>
                                    </p:set>
                                    <p:animEffect transition="in" filter="fade">
                                      <p:cBhvr>
                                        <p:cTn id="32" dur="2000"/>
                                        <p:tgtEl>
                                          <p:spTgt spid="235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23562"/>
                                        </p:tgtEl>
                                        <p:attrNameLst>
                                          <p:attrName>style.visibility</p:attrName>
                                        </p:attrNameLst>
                                      </p:cBhvr>
                                      <p:to>
                                        <p:strVal val="visible"/>
                                      </p:to>
                                    </p:set>
                                    <p:anim calcmode="lin" valueType="num">
                                      <p:cBhvr>
                                        <p:cTn id="37" dur="500" fill="hold"/>
                                        <p:tgtEl>
                                          <p:spTgt spid="23562"/>
                                        </p:tgtEl>
                                        <p:attrNameLst>
                                          <p:attrName>ppt_w</p:attrName>
                                        </p:attrNameLst>
                                      </p:cBhvr>
                                      <p:tavLst>
                                        <p:tav tm="0">
                                          <p:val>
                                            <p:fltVal val="0"/>
                                          </p:val>
                                        </p:tav>
                                        <p:tav tm="100000">
                                          <p:val>
                                            <p:strVal val="#ppt_w"/>
                                          </p:val>
                                        </p:tav>
                                      </p:tavLst>
                                    </p:anim>
                                    <p:anim calcmode="lin" valueType="num">
                                      <p:cBhvr>
                                        <p:cTn id="38" dur="500" fill="hold"/>
                                        <p:tgtEl>
                                          <p:spTgt spid="23562"/>
                                        </p:tgtEl>
                                        <p:attrNameLst>
                                          <p:attrName>ppt_h</p:attrName>
                                        </p:attrNameLst>
                                      </p:cBhvr>
                                      <p:tavLst>
                                        <p:tav tm="0">
                                          <p:val>
                                            <p:fltVal val="0"/>
                                          </p:val>
                                        </p:tav>
                                        <p:tav tm="100000">
                                          <p:val>
                                            <p:strVal val="#ppt_h"/>
                                          </p:val>
                                        </p:tav>
                                      </p:tavLst>
                                    </p:anim>
                                    <p:animEffect transition="in" filter="fade">
                                      <p:cBhvr>
                                        <p:cTn id="39" dur="500"/>
                                        <p:tgtEl>
                                          <p:spTgt spid="2356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23573"/>
                                        </p:tgtEl>
                                        <p:attrNameLst>
                                          <p:attrName>style.visibility</p:attrName>
                                        </p:attrNameLst>
                                      </p:cBhvr>
                                      <p:to>
                                        <p:strVal val="visible"/>
                                      </p:to>
                                    </p:set>
                                    <p:anim calcmode="lin" valueType="num">
                                      <p:cBhvr>
                                        <p:cTn id="44" dur="500" fill="hold"/>
                                        <p:tgtEl>
                                          <p:spTgt spid="23573"/>
                                        </p:tgtEl>
                                        <p:attrNameLst>
                                          <p:attrName>ppt_w</p:attrName>
                                        </p:attrNameLst>
                                      </p:cBhvr>
                                      <p:tavLst>
                                        <p:tav tm="0">
                                          <p:val>
                                            <p:fltVal val="0"/>
                                          </p:val>
                                        </p:tav>
                                        <p:tav tm="100000">
                                          <p:val>
                                            <p:strVal val="#ppt_w"/>
                                          </p:val>
                                        </p:tav>
                                      </p:tavLst>
                                    </p:anim>
                                    <p:anim calcmode="lin" valueType="num">
                                      <p:cBhvr>
                                        <p:cTn id="45" dur="500" fill="hold"/>
                                        <p:tgtEl>
                                          <p:spTgt spid="23573"/>
                                        </p:tgtEl>
                                        <p:attrNameLst>
                                          <p:attrName>ppt_h</p:attrName>
                                        </p:attrNameLst>
                                      </p:cBhvr>
                                      <p:tavLst>
                                        <p:tav tm="0">
                                          <p:val>
                                            <p:fltVal val="0"/>
                                          </p:val>
                                        </p:tav>
                                        <p:tav tm="100000">
                                          <p:val>
                                            <p:strVal val="#ppt_h"/>
                                          </p:val>
                                        </p:tav>
                                      </p:tavLst>
                                    </p:anim>
                                    <p:animEffect transition="in" filter="fade">
                                      <p:cBhvr>
                                        <p:cTn id="46" dur="500"/>
                                        <p:tgtEl>
                                          <p:spTgt spid="2357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3567"/>
                                        </p:tgtEl>
                                        <p:attrNameLst>
                                          <p:attrName>style.visibility</p:attrName>
                                        </p:attrNameLst>
                                      </p:cBhvr>
                                      <p:to>
                                        <p:strVal val="visible"/>
                                      </p:to>
                                    </p:set>
                                    <p:anim calcmode="lin" valueType="num">
                                      <p:cBhvr>
                                        <p:cTn id="51" dur="2000" fill="hold"/>
                                        <p:tgtEl>
                                          <p:spTgt spid="23567"/>
                                        </p:tgtEl>
                                        <p:attrNameLst>
                                          <p:attrName>ppt_w</p:attrName>
                                        </p:attrNameLst>
                                      </p:cBhvr>
                                      <p:tavLst>
                                        <p:tav tm="0">
                                          <p:val>
                                            <p:fltVal val="0"/>
                                          </p:val>
                                        </p:tav>
                                        <p:tav tm="100000">
                                          <p:val>
                                            <p:strVal val="#ppt_w"/>
                                          </p:val>
                                        </p:tav>
                                      </p:tavLst>
                                    </p:anim>
                                    <p:anim calcmode="lin" valueType="num">
                                      <p:cBhvr>
                                        <p:cTn id="52" dur="2000" fill="hold"/>
                                        <p:tgtEl>
                                          <p:spTgt spid="23567"/>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3576"/>
                                        </p:tgtEl>
                                        <p:attrNameLst>
                                          <p:attrName>style.visibility</p:attrName>
                                        </p:attrNameLst>
                                      </p:cBhvr>
                                      <p:to>
                                        <p:strVal val="visible"/>
                                      </p:to>
                                    </p:set>
                                    <p:anim calcmode="lin" valueType="num">
                                      <p:cBhvr>
                                        <p:cTn id="57" dur="500" fill="hold"/>
                                        <p:tgtEl>
                                          <p:spTgt spid="23576"/>
                                        </p:tgtEl>
                                        <p:attrNameLst>
                                          <p:attrName>ppt_w</p:attrName>
                                        </p:attrNameLst>
                                      </p:cBhvr>
                                      <p:tavLst>
                                        <p:tav tm="0">
                                          <p:val>
                                            <p:fltVal val="0"/>
                                          </p:val>
                                        </p:tav>
                                        <p:tav tm="100000">
                                          <p:val>
                                            <p:strVal val="#ppt_w"/>
                                          </p:val>
                                        </p:tav>
                                      </p:tavLst>
                                    </p:anim>
                                    <p:anim calcmode="lin" valueType="num">
                                      <p:cBhvr>
                                        <p:cTn id="58" dur="500" fill="hold"/>
                                        <p:tgtEl>
                                          <p:spTgt spid="23576"/>
                                        </p:tgtEl>
                                        <p:attrNameLst>
                                          <p:attrName>ppt_h</p:attrName>
                                        </p:attrNameLst>
                                      </p:cBhvr>
                                      <p:tavLst>
                                        <p:tav tm="0">
                                          <p:val>
                                            <p:fltVal val="0"/>
                                          </p:val>
                                        </p:tav>
                                        <p:tav tm="100000">
                                          <p:val>
                                            <p:strVal val="#ppt_h"/>
                                          </p:val>
                                        </p:tav>
                                      </p:tavLst>
                                    </p:anim>
                                    <p:animEffect transition="in" filter="fade">
                                      <p:cBhvr>
                                        <p:cTn id="59" dur="500"/>
                                        <p:tgtEl>
                                          <p:spTgt spid="2357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23577"/>
                                        </p:tgtEl>
                                        <p:attrNameLst>
                                          <p:attrName>style.visibility</p:attrName>
                                        </p:attrNameLst>
                                      </p:cBhvr>
                                      <p:to>
                                        <p:strVal val="visible"/>
                                      </p:to>
                                    </p:set>
                                    <p:anim calcmode="lin" valueType="num">
                                      <p:cBhvr>
                                        <p:cTn id="64" dur="500" fill="hold"/>
                                        <p:tgtEl>
                                          <p:spTgt spid="23577"/>
                                        </p:tgtEl>
                                        <p:attrNameLst>
                                          <p:attrName>ppt_w</p:attrName>
                                        </p:attrNameLst>
                                      </p:cBhvr>
                                      <p:tavLst>
                                        <p:tav tm="0">
                                          <p:val>
                                            <p:fltVal val="0"/>
                                          </p:val>
                                        </p:tav>
                                        <p:tav tm="100000">
                                          <p:val>
                                            <p:strVal val="#ppt_w"/>
                                          </p:val>
                                        </p:tav>
                                      </p:tavLst>
                                    </p:anim>
                                    <p:anim calcmode="lin" valueType="num">
                                      <p:cBhvr>
                                        <p:cTn id="65" dur="500" fill="hold"/>
                                        <p:tgtEl>
                                          <p:spTgt spid="23577"/>
                                        </p:tgtEl>
                                        <p:attrNameLst>
                                          <p:attrName>ppt_h</p:attrName>
                                        </p:attrNameLst>
                                      </p:cBhvr>
                                      <p:tavLst>
                                        <p:tav tm="0">
                                          <p:val>
                                            <p:fltVal val="0"/>
                                          </p:val>
                                        </p:tav>
                                        <p:tav tm="100000">
                                          <p:val>
                                            <p:strVal val="#ppt_h"/>
                                          </p:val>
                                        </p:tav>
                                      </p:tavLst>
                                    </p:anim>
                                    <p:animEffect transition="in" filter="fade">
                                      <p:cBhvr>
                                        <p:cTn id="66" dur="500"/>
                                        <p:tgtEl>
                                          <p:spTgt spid="23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61" grpId="0"/>
      <p:bldP spid="23566" grpId="0"/>
      <p:bldP spid="23567" grpId="0"/>
      <p:bldP spid="23576" grpId="0" animBg="1"/>
      <p:bldP spid="235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9" name="Group 3"/>
          <p:cNvGrpSpPr>
            <a:grpSpLocks/>
          </p:cNvGrpSpPr>
          <p:nvPr/>
        </p:nvGrpSpPr>
        <p:grpSpPr bwMode="auto">
          <a:xfrm>
            <a:off x="12700" y="739775"/>
            <a:ext cx="3241675" cy="2736850"/>
            <a:chOff x="657" y="2160"/>
            <a:chExt cx="2042" cy="1724"/>
          </a:xfrm>
        </p:grpSpPr>
        <p:sp>
          <p:nvSpPr>
            <p:cNvPr id="70660" name="AutoShape 4"/>
            <p:cNvSpPr>
              <a:spLocks noChangeArrowheads="1"/>
            </p:cNvSpPr>
            <p:nvPr/>
          </p:nvSpPr>
          <p:spPr bwMode="auto">
            <a:xfrm>
              <a:off x="657" y="2160"/>
              <a:ext cx="2042" cy="1724"/>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0661" name="Text Box 5"/>
            <p:cNvSpPr txBox="1">
              <a:spLocks noChangeArrowheads="1"/>
            </p:cNvSpPr>
            <p:nvPr/>
          </p:nvSpPr>
          <p:spPr bwMode="auto">
            <a:xfrm>
              <a:off x="748" y="2750"/>
              <a:ext cx="176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dirty="0">
                  <a:effectLst>
                    <a:outerShdw blurRad="38100" dist="38100" dir="2700000" algn="tl">
                      <a:srgbClr val="000000"/>
                    </a:outerShdw>
                  </a:effectLst>
                </a:rPr>
                <a:t>cognitive</a:t>
              </a:r>
            </a:p>
          </p:txBody>
        </p:sp>
      </p:grpSp>
      <p:grpSp>
        <p:nvGrpSpPr>
          <p:cNvPr id="70663" name="Group 7"/>
          <p:cNvGrpSpPr>
            <a:grpSpLocks/>
          </p:cNvGrpSpPr>
          <p:nvPr/>
        </p:nvGrpSpPr>
        <p:grpSpPr bwMode="auto">
          <a:xfrm>
            <a:off x="5924551" y="661988"/>
            <a:ext cx="3241675" cy="2736850"/>
            <a:chOff x="657" y="2160"/>
            <a:chExt cx="2042" cy="1724"/>
          </a:xfrm>
        </p:grpSpPr>
        <p:sp>
          <p:nvSpPr>
            <p:cNvPr id="70664" name="AutoShape 8"/>
            <p:cNvSpPr>
              <a:spLocks noChangeArrowheads="1"/>
            </p:cNvSpPr>
            <p:nvPr/>
          </p:nvSpPr>
          <p:spPr bwMode="auto">
            <a:xfrm>
              <a:off x="657" y="2160"/>
              <a:ext cx="2042" cy="1724"/>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0665" name="Text Box 9"/>
            <p:cNvSpPr txBox="1">
              <a:spLocks noChangeArrowheads="1"/>
            </p:cNvSpPr>
            <p:nvPr/>
          </p:nvSpPr>
          <p:spPr bwMode="auto">
            <a:xfrm>
              <a:off x="748" y="2750"/>
              <a:ext cx="176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rgbClr val="FF3300"/>
                  </a:solidFill>
                  <a:effectLst>
                    <a:outerShdw blurRad="38100" dist="38100" dir="2700000" algn="tl">
                      <a:srgbClr val="000000"/>
                    </a:outerShdw>
                  </a:effectLst>
                </a:rPr>
                <a:t>holistic</a:t>
              </a:r>
            </a:p>
          </p:txBody>
        </p:sp>
      </p:grpSp>
      <p:grpSp>
        <p:nvGrpSpPr>
          <p:cNvPr id="70666" name="Group 10"/>
          <p:cNvGrpSpPr>
            <a:grpSpLocks/>
          </p:cNvGrpSpPr>
          <p:nvPr/>
        </p:nvGrpSpPr>
        <p:grpSpPr bwMode="auto">
          <a:xfrm>
            <a:off x="1543051" y="1560513"/>
            <a:ext cx="3241675" cy="2736850"/>
            <a:chOff x="657" y="2160"/>
            <a:chExt cx="2042" cy="1724"/>
          </a:xfrm>
        </p:grpSpPr>
        <p:sp>
          <p:nvSpPr>
            <p:cNvPr id="70667" name="AutoShape 11"/>
            <p:cNvSpPr>
              <a:spLocks noChangeArrowheads="1"/>
            </p:cNvSpPr>
            <p:nvPr/>
          </p:nvSpPr>
          <p:spPr bwMode="auto">
            <a:xfrm>
              <a:off x="657" y="2160"/>
              <a:ext cx="2042" cy="1724"/>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0668" name="Text Box 12"/>
            <p:cNvSpPr txBox="1">
              <a:spLocks noChangeArrowheads="1"/>
            </p:cNvSpPr>
            <p:nvPr/>
          </p:nvSpPr>
          <p:spPr bwMode="auto">
            <a:xfrm>
              <a:off x="748" y="2750"/>
              <a:ext cx="176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dirty="0">
                  <a:effectLst>
                    <a:outerShdw blurRad="38100" dist="38100" dir="2700000" algn="tl">
                      <a:srgbClr val="000000"/>
                    </a:outerShdw>
                  </a:effectLst>
                </a:rPr>
                <a:t>CI – 20%</a:t>
              </a:r>
            </a:p>
          </p:txBody>
        </p:sp>
      </p:grpSp>
      <p:sp>
        <p:nvSpPr>
          <p:cNvPr id="70669" name="Text Box 13"/>
          <p:cNvSpPr txBox="1">
            <a:spLocks noChangeArrowheads="1"/>
          </p:cNvSpPr>
          <p:nvPr/>
        </p:nvSpPr>
        <p:spPr bwMode="auto">
          <a:xfrm>
            <a:off x="669925" y="4122738"/>
            <a:ext cx="3240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effectLst>
                  <a:outerShdw blurRad="38100" dist="38100" dir="2700000" algn="tl">
                    <a:srgbClr val="000000"/>
                  </a:outerShdw>
                </a:effectLst>
              </a:rPr>
              <a:t>Sage on the stage</a:t>
            </a:r>
          </a:p>
        </p:txBody>
      </p:sp>
      <p:grpSp>
        <p:nvGrpSpPr>
          <p:cNvPr id="70670" name="Group 14"/>
          <p:cNvGrpSpPr>
            <a:grpSpLocks/>
          </p:cNvGrpSpPr>
          <p:nvPr/>
        </p:nvGrpSpPr>
        <p:grpSpPr bwMode="auto">
          <a:xfrm>
            <a:off x="5934076" y="1676400"/>
            <a:ext cx="3241675" cy="2736850"/>
            <a:chOff x="657" y="2160"/>
            <a:chExt cx="2042" cy="1724"/>
          </a:xfrm>
        </p:grpSpPr>
        <p:sp>
          <p:nvSpPr>
            <p:cNvPr id="70671" name="AutoShape 15"/>
            <p:cNvSpPr>
              <a:spLocks noChangeArrowheads="1"/>
            </p:cNvSpPr>
            <p:nvPr/>
          </p:nvSpPr>
          <p:spPr bwMode="auto">
            <a:xfrm>
              <a:off x="657" y="2160"/>
              <a:ext cx="2042" cy="1724"/>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0672" name="Text Box 16"/>
            <p:cNvSpPr txBox="1">
              <a:spLocks noChangeArrowheads="1"/>
            </p:cNvSpPr>
            <p:nvPr/>
          </p:nvSpPr>
          <p:spPr bwMode="auto">
            <a:xfrm>
              <a:off x="748" y="2750"/>
              <a:ext cx="176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rgbClr val="FF3300"/>
                  </a:solidFill>
                  <a:effectLst>
                    <a:outerShdw blurRad="38100" dist="38100" dir="2700000" algn="tl">
                      <a:srgbClr val="000000"/>
                    </a:outerShdw>
                  </a:effectLst>
                </a:rPr>
                <a:t>EI – 60%</a:t>
              </a:r>
            </a:p>
          </p:txBody>
        </p:sp>
      </p:grpSp>
      <p:sp>
        <p:nvSpPr>
          <p:cNvPr id="70673" name="Text Box 17"/>
          <p:cNvSpPr txBox="1">
            <a:spLocks noChangeArrowheads="1"/>
          </p:cNvSpPr>
          <p:nvPr/>
        </p:nvSpPr>
        <p:spPr bwMode="auto">
          <a:xfrm>
            <a:off x="5710238" y="3956050"/>
            <a:ext cx="3240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solidFill>
                  <a:srgbClr val="FF3300"/>
                </a:solidFill>
                <a:effectLst>
                  <a:outerShdw blurRad="38100" dist="38100" dir="2700000" algn="tl">
                    <a:srgbClr val="000000"/>
                  </a:outerShdw>
                </a:effectLst>
              </a:rPr>
              <a:t>Guide on the side</a:t>
            </a:r>
          </a:p>
        </p:txBody>
      </p:sp>
      <p:sp>
        <p:nvSpPr>
          <p:cNvPr id="70678" name="Text Box 22"/>
          <p:cNvSpPr txBox="1">
            <a:spLocks noChangeArrowheads="1"/>
          </p:cNvSpPr>
          <p:nvPr/>
        </p:nvSpPr>
        <p:spPr bwMode="auto">
          <a:xfrm>
            <a:off x="1212850" y="573088"/>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a:solidFill>
                  <a:srgbClr val="FF3300"/>
                </a:solidFill>
                <a:effectLst>
                  <a:outerShdw blurRad="38100" dist="38100" dir="2700000" algn="tl">
                    <a:srgbClr val="000000"/>
                  </a:outerShdw>
                </a:effectLst>
                <a:latin typeface="Comic Sans MS" pitchFamily="66" charset="0"/>
              </a:rPr>
              <a:t>How to be successful?</a:t>
            </a:r>
            <a:endParaRPr lang="en-GB" sz="2400" b="1">
              <a:solidFill>
                <a:srgbClr val="FF3300"/>
              </a:solidFill>
              <a:effectLst>
                <a:outerShdw blurRad="38100" dist="38100" dir="2700000" algn="tl">
                  <a:srgbClr val="000000"/>
                </a:outerShdw>
              </a:effectLst>
              <a:latin typeface="Comic Sans MS" pitchFamily="66" charset="0"/>
            </a:endParaRPr>
          </a:p>
        </p:txBody>
      </p:sp>
      <p:sp>
        <p:nvSpPr>
          <p:cNvPr id="70680" name="Text Box 24"/>
          <p:cNvSpPr txBox="1">
            <a:spLocks noChangeArrowheads="1"/>
          </p:cNvSpPr>
          <p:nvPr/>
        </p:nvSpPr>
        <p:spPr bwMode="auto">
          <a:xfrm>
            <a:off x="5629274" y="4413250"/>
            <a:ext cx="3298825" cy="156966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b="1" dirty="0">
                <a:effectLst>
                  <a:outerShdw blurRad="38100" dist="38100" dir="2700000" algn="tl">
                    <a:srgbClr val="000000"/>
                  </a:outerShdw>
                </a:effectLst>
              </a:rPr>
              <a:t>“…the ability to monitor and regulate one’s feelings and those of others and to use feelings to guide thought and action.” </a:t>
            </a:r>
          </a:p>
          <a:p>
            <a:pPr algn="r">
              <a:spcBef>
                <a:spcPct val="50000"/>
              </a:spcBef>
            </a:pPr>
            <a:r>
              <a:rPr lang="en-GB" sz="1600" b="1" dirty="0"/>
              <a:t>Source: www.glef.org</a:t>
            </a:r>
          </a:p>
        </p:txBody>
      </p:sp>
      <p:grpSp>
        <p:nvGrpSpPr>
          <p:cNvPr id="70674" name="Group 18"/>
          <p:cNvGrpSpPr>
            <a:grpSpLocks/>
          </p:cNvGrpSpPr>
          <p:nvPr/>
        </p:nvGrpSpPr>
        <p:grpSpPr bwMode="auto">
          <a:xfrm>
            <a:off x="2289969" y="3328988"/>
            <a:ext cx="3241675" cy="2736850"/>
            <a:chOff x="657" y="2160"/>
            <a:chExt cx="2042" cy="1724"/>
          </a:xfrm>
        </p:grpSpPr>
        <p:sp>
          <p:nvSpPr>
            <p:cNvPr id="70675" name="AutoShape 19"/>
            <p:cNvSpPr>
              <a:spLocks noChangeArrowheads="1"/>
            </p:cNvSpPr>
            <p:nvPr/>
          </p:nvSpPr>
          <p:spPr bwMode="auto">
            <a:xfrm>
              <a:off x="657" y="2160"/>
              <a:ext cx="2042" cy="1724"/>
            </a:xfrm>
            <a:prstGeom prst="irregularSeal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0676" name="Text Box 20"/>
            <p:cNvSpPr txBox="1">
              <a:spLocks noChangeArrowheads="1"/>
            </p:cNvSpPr>
            <p:nvPr/>
          </p:nvSpPr>
          <p:spPr bwMode="auto">
            <a:xfrm>
              <a:off x="748" y="2750"/>
              <a:ext cx="1769" cy="36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rgbClr val="FFFF00"/>
                  </a:solidFill>
                  <a:effectLst>
                    <a:outerShdw blurRad="38100" dist="38100" dir="2700000" algn="tl">
                      <a:srgbClr val="000000"/>
                    </a:outerShdw>
                  </a:effectLst>
                </a:rPr>
                <a:t>20%? </a:t>
              </a:r>
            </a:p>
          </p:txBody>
        </p:sp>
      </p:grpSp>
      <p:sp>
        <p:nvSpPr>
          <p:cNvPr id="70679" name="Text Box 23"/>
          <p:cNvSpPr txBox="1">
            <a:spLocks noChangeArrowheads="1"/>
          </p:cNvSpPr>
          <p:nvPr/>
        </p:nvSpPr>
        <p:spPr bwMode="auto">
          <a:xfrm rot="-1238382">
            <a:off x="1797050" y="5037645"/>
            <a:ext cx="30337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5400" b="1" dirty="0">
                <a:effectLst>
                  <a:outerShdw blurRad="38100" dist="38100" dir="2700000" algn="tl">
                    <a:srgbClr val="000000"/>
                  </a:outerShdw>
                </a:effectLst>
                <a:latin typeface="Comic Sans MS" pitchFamily="66" charset="0"/>
              </a:rPr>
              <a:t>Luck!</a:t>
            </a:r>
          </a:p>
        </p:txBody>
      </p:sp>
    </p:spTree>
    <p:extLst>
      <p:ext uri="{BB962C8B-B14F-4D97-AF65-F5344CB8AC3E}">
        <p14:creationId xmlns:p14="http://schemas.microsoft.com/office/powerpoint/2010/main" val="693562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78"/>
                                        </p:tgtEl>
                                        <p:attrNameLst>
                                          <p:attrName>style.visibility</p:attrName>
                                        </p:attrNameLst>
                                      </p:cBhvr>
                                      <p:to>
                                        <p:strVal val="visible"/>
                                      </p:to>
                                    </p:set>
                                    <p:animEffect transition="in" filter="dissolve">
                                      <p:cBhvr>
                                        <p:cTn id="7" dur="500"/>
                                        <p:tgtEl>
                                          <p:spTgt spid="70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 calcmode="lin" valueType="num">
                                      <p:cBhvr>
                                        <p:cTn id="12" dur="500" fill="hold"/>
                                        <p:tgtEl>
                                          <p:spTgt spid="70659"/>
                                        </p:tgtEl>
                                        <p:attrNameLst>
                                          <p:attrName>ppt_w</p:attrName>
                                        </p:attrNameLst>
                                      </p:cBhvr>
                                      <p:tavLst>
                                        <p:tav tm="0">
                                          <p:val>
                                            <p:fltVal val="0"/>
                                          </p:val>
                                        </p:tav>
                                        <p:tav tm="100000">
                                          <p:val>
                                            <p:strVal val="#ppt_w"/>
                                          </p:val>
                                        </p:tav>
                                      </p:tavLst>
                                    </p:anim>
                                    <p:anim calcmode="lin" valueType="num">
                                      <p:cBhvr>
                                        <p:cTn id="13" dur="500" fill="hold"/>
                                        <p:tgtEl>
                                          <p:spTgt spid="70659"/>
                                        </p:tgtEl>
                                        <p:attrNameLst>
                                          <p:attrName>ppt_h</p:attrName>
                                        </p:attrNameLst>
                                      </p:cBhvr>
                                      <p:tavLst>
                                        <p:tav tm="0">
                                          <p:val>
                                            <p:fltVal val="0"/>
                                          </p:val>
                                        </p:tav>
                                        <p:tav tm="100000">
                                          <p:val>
                                            <p:strVal val="#ppt_h"/>
                                          </p:val>
                                        </p:tav>
                                      </p:tavLst>
                                    </p:anim>
                                    <p:animEffect transition="in" filter="fade">
                                      <p:cBhvr>
                                        <p:cTn id="14" dur="500"/>
                                        <p:tgtEl>
                                          <p:spTgt spid="7065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70666"/>
                                        </p:tgtEl>
                                        <p:attrNameLst>
                                          <p:attrName>style.visibility</p:attrName>
                                        </p:attrNameLst>
                                      </p:cBhvr>
                                      <p:to>
                                        <p:strVal val="visible"/>
                                      </p:to>
                                    </p:set>
                                    <p:anim calcmode="lin" valueType="num">
                                      <p:cBhvr>
                                        <p:cTn id="19" dur="500" fill="hold"/>
                                        <p:tgtEl>
                                          <p:spTgt spid="70666"/>
                                        </p:tgtEl>
                                        <p:attrNameLst>
                                          <p:attrName>ppt_w</p:attrName>
                                        </p:attrNameLst>
                                      </p:cBhvr>
                                      <p:tavLst>
                                        <p:tav tm="0">
                                          <p:val>
                                            <p:fltVal val="0"/>
                                          </p:val>
                                        </p:tav>
                                        <p:tav tm="100000">
                                          <p:val>
                                            <p:strVal val="#ppt_w"/>
                                          </p:val>
                                        </p:tav>
                                      </p:tavLst>
                                    </p:anim>
                                    <p:anim calcmode="lin" valueType="num">
                                      <p:cBhvr>
                                        <p:cTn id="20" dur="500" fill="hold"/>
                                        <p:tgtEl>
                                          <p:spTgt spid="70666"/>
                                        </p:tgtEl>
                                        <p:attrNameLst>
                                          <p:attrName>ppt_h</p:attrName>
                                        </p:attrNameLst>
                                      </p:cBhvr>
                                      <p:tavLst>
                                        <p:tav tm="0">
                                          <p:val>
                                            <p:fltVal val="0"/>
                                          </p:val>
                                        </p:tav>
                                        <p:tav tm="100000">
                                          <p:val>
                                            <p:strVal val="#ppt_h"/>
                                          </p:val>
                                        </p:tav>
                                      </p:tavLst>
                                    </p:anim>
                                    <p:animEffect transition="in" filter="fade">
                                      <p:cBhvr>
                                        <p:cTn id="21" dur="500"/>
                                        <p:tgtEl>
                                          <p:spTgt spid="7066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70669"/>
                                        </p:tgtEl>
                                        <p:attrNameLst>
                                          <p:attrName>style.visibility</p:attrName>
                                        </p:attrNameLst>
                                      </p:cBhvr>
                                      <p:to>
                                        <p:strVal val="visible"/>
                                      </p:to>
                                    </p:set>
                                    <p:anim calcmode="lin" valueType="num">
                                      <p:cBhvr>
                                        <p:cTn id="26" dur="1000" fill="hold"/>
                                        <p:tgtEl>
                                          <p:spTgt spid="70669"/>
                                        </p:tgtEl>
                                        <p:attrNameLst>
                                          <p:attrName>ppt_w</p:attrName>
                                        </p:attrNameLst>
                                      </p:cBhvr>
                                      <p:tavLst>
                                        <p:tav tm="0">
                                          <p:val>
                                            <p:fltVal val="0"/>
                                          </p:val>
                                        </p:tav>
                                        <p:tav tm="100000">
                                          <p:val>
                                            <p:strVal val="#ppt_w"/>
                                          </p:val>
                                        </p:tav>
                                      </p:tavLst>
                                    </p:anim>
                                    <p:anim calcmode="lin" valueType="num">
                                      <p:cBhvr>
                                        <p:cTn id="27" dur="1000" fill="hold"/>
                                        <p:tgtEl>
                                          <p:spTgt spid="70669"/>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70663"/>
                                        </p:tgtEl>
                                        <p:attrNameLst>
                                          <p:attrName>style.visibility</p:attrName>
                                        </p:attrNameLst>
                                      </p:cBhvr>
                                      <p:to>
                                        <p:strVal val="visible"/>
                                      </p:to>
                                    </p:set>
                                    <p:anim calcmode="lin" valueType="num">
                                      <p:cBhvr>
                                        <p:cTn id="32" dur="500" fill="hold"/>
                                        <p:tgtEl>
                                          <p:spTgt spid="70663"/>
                                        </p:tgtEl>
                                        <p:attrNameLst>
                                          <p:attrName>ppt_w</p:attrName>
                                        </p:attrNameLst>
                                      </p:cBhvr>
                                      <p:tavLst>
                                        <p:tav tm="0">
                                          <p:val>
                                            <p:fltVal val="0"/>
                                          </p:val>
                                        </p:tav>
                                        <p:tav tm="100000">
                                          <p:val>
                                            <p:strVal val="#ppt_w"/>
                                          </p:val>
                                        </p:tav>
                                      </p:tavLst>
                                    </p:anim>
                                    <p:anim calcmode="lin" valueType="num">
                                      <p:cBhvr>
                                        <p:cTn id="33" dur="500" fill="hold"/>
                                        <p:tgtEl>
                                          <p:spTgt spid="70663"/>
                                        </p:tgtEl>
                                        <p:attrNameLst>
                                          <p:attrName>ppt_h</p:attrName>
                                        </p:attrNameLst>
                                      </p:cBhvr>
                                      <p:tavLst>
                                        <p:tav tm="0">
                                          <p:val>
                                            <p:fltVal val="0"/>
                                          </p:val>
                                        </p:tav>
                                        <p:tav tm="100000">
                                          <p:val>
                                            <p:strVal val="#ppt_h"/>
                                          </p:val>
                                        </p:tav>
                                      </p:tavLst>
                                    </p:anim>
                                    <p:animEffect transition="in" filter="fade">
                                      <p:cBhvr>
                                        <p:cTn id="34" dur="500"/>
                                        <p:tgtEl>
                                          <p:spTgt spid="7066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70670"/>
                                        </p:tgtEl>
                                        <p:attrNameLst>
                                          <p:attrName>style.visibility</p:attrName>
                                        </p:attrNameLst>
                                      </p:cBhvr>
                                      <p:to>
                                        <p:strVal val="visible"/>
                                      </p:to>
                                    </p:set>
                                    <p:anim calcmode="lin" valueType="num">
                                      <p:cBhvr>
                                        <p:cTn id="39" dur="500" fill="hold"/>
                                        <p:tgtEl>
                                          <p:spTgt spid="70670"/>
                                        </p:tgtEl>
                                        <p:attrNameLst>
                                          <p:attrName>ppt_w</p:attrName>
                                        </p:attrNameLst>
                                      </p:cBhvr>
                                      <p:tavLst>
                                        <p:tav tm="0">
                                          <p:val>
                                            <p:fltVal val="0"/>
                                          </p:val>
                                        </p:tav>
                                        <p:tav tm="100000">
                                          <p:val>
                                            <p:strVal val="#ppt_w"/>
                                          </p:val>
                                        </p:tav>
                                      </p:tavLst>
                                    </p:anim>
                                    <p:anim calcmode="lin" valueType="num">
                                      <p:cBhvr>
                                        <p:cTn id="40" dur="500" fill="hold"/>
                                        <p:tgtEl>
                                          <p:spTgt spid="70670"/>
                                        </p:tgtEl>
                                        <p:attrNameLst>
                                          <p:attrName>ppt_h</p:attrName>
                                        </p:attrNameLst>
                                      </p:cBhvr>
                                      <p:tavLst>
                                        <p:tav tm="0">
                                          <p:val>
                                            <p:fltVal val="0"/>
                                          </p:val>
                                        </p:tav>
                                        <p:tav tm="100000">
                                          <p:val>
                                            <p:strVal val="#ppt_h"/>
                                          </p:val>
                                        </p:tav>
                                      </p:tavLst>
                                    </p:anim>
                                    <p:animEffect transition="in" filter="fade">
                                      <p:cBhvr>
                                        <p:cTn id="41" dur="500"/>
                                        <p:tgtEl>
                                          <p:spTgt spid="7067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70673"/>
                                        </p:tgtEl>
                                        <p:attrNameLst>
                                          <p:attrName>style.visibility</p:attrName>
                                        </p:attrNameLst>
                                      </p:cBhvr>
                                      <p:to>
                                        <p:strVal val="visible"/>
                                      </p:to>
                                    </p:set>
                                    <p:anim calcmode="lin" valueType="num">
                                      <p:cBhvr>
                                        <p:cTn id="46" dur="1000" fill="hold"/>
                                        <p:tgtEl>
                                          <p:spTgt spid="70673"/>
                                        </p:tgtEl>
                                        <p:attrNameLst>
                                          <p:attrName>ppt_w</p:attrName>
                                        </p:attrNameLst>
                                      </p:cBhvr>
                                      <p:tavLst>
                                        <p:tav tm="0">
                                          <p:val>
                                            <p:fltVal val="0"/>
                                          </p:val>
                                        </p:tav>
                                        <p:tav tm="100000">
                                          <p:val>
                                            <p:strVal val="#ppt_w"/>
                                          </p:val>
                                        </p:tav>
                                      </p:tavLst>
                                    </p:anim>
                                    <p:anim calcmode="lin" valueType="num">
                                      <p:cBhvr>
                                        <p:cTn id="47" dur="1000" fill="hold"/>
                                        <p:tgtEl>
                                          <p:spTgt spid="70673"/>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0680"/>
                                        </p:tgtEl>
                                        <p:attrNameLst>
                                          <p:attrName>style.visibility</p:attrName>
                                        </p:attrNameLst>
                                      </p:cBhvr>
                                      <p:to>
                                        <p:strVal val="visible"/>
                                      </p:to>
                                    </p:set>
                                    <p:animEffect transition="in" filter="fade">
                                      <p:cBhvr>
                                        <p:cTn id="52" dur="2000"/>
                                        <p:tgtEl>
                                          <p:spTgt spid="7068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nodeType="clickEffect">
                                  <p:stCondLst>
                                    <p:cond delay="0"/>
                                  </p:stCondLst>
                                  <p:childTnLst>
                                    <p:set>
                                      <p:cBhvr>
                                        <p:cTn id="56" dur="1" fill="hold">
                                          <p:stCondLst>
                                            <p:cond delay="0"/>
                                          </p:stCondLst>
                                        </p:cTn>
                                        <p:tgtEl>
                                          <p:spTgt spid="70674"/>
                                        </p:tgtEl>
                                        <p:attrNameLst>
                                          <p:attrName>style.visibility</p:attrName>
                                        </p:attrNameLst>
                                      </p:cBhvr>
                                      <p:to>
                                        <p:strVal val="visible"/>
                                      </p:to>
                                    </p:set>
                                    <p:anim calcmode="lin" valueType="num">
                                      <p:cBhvr>
                                        <p:cTn id="57" dur="500" fill="hold"/>
                                        <p:tgtEl>
                                          <p:spTgt spid="70674"/>
                                        </p:tgtEl>
                                        <p:attrNameLst>
                                          <p:attrName>ppt_w</p:attrName>
                                        </p:attrNameLst>
                                      </p:cBhvr>
                                      <p:tavLst>
                                        <p:tav tm="0">
                                          <p:val>
                                            <p:fltVal val="0"/>
                                          </p:val>
                                        </p:tav>
                                        <p:tav tm="100000">
                                          <p:val>
                                            <p:strVal val="#ppt_w"/>
                                          </p:val>
                                        </p:tav>
                                      </p:tavLst>
                                    </p:anim>
                                    <p:anim calcmode="lin" valueType="num">
                                      <p:cBhvr>
                                        <p:cTn id="58" dur="500" fill="hold"/>
                                        <p:tgtEl>
                                          <p:spTgt spid="70674"/>
                                        </p:tgtEl>
                                        <p:attrNameLst>
                                          <p:attrName>ppt_h</p:attrName>
                                        </p:attrNameLst>
                                      </p:cBhvr>
                                      <p:tavLst>
                                        <p:tav tm="0">
                                          <p:val>
                                            <p:fltVal val="0"/>
                                          </p:val>
                                        </p:tav>
                                        <p:tav tm="100000">
                                          <p:val>
                                            <p:strVal val="#ppt_h"/>
                                          </p:val>
                                        </p:tav>
                                      </p:tavLst>
                                    </p:anim>
                                    <p:animEffect transition="in" filter="fade">
                                      <p:cBhvr>
                                        <p:cTn id="59" dur="500"/>
                                        <p:tgtEl>
                                          <p:spTgt spid="7067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70679"/>
                                        </p:tgtEl>
                                        <p:attrNameLst>
                                          <p:attrName>style.visibility</p:attrName>
                                        </p:attrNameLst>
                                      </p:cBhvr>
                                      <p:to>
                                        <p:strVal val="visible"/>
                                      </p:to>
                                    </p:set>
                                    <p:anim calcmode="discrete" valueType="clr">
                                      <p:cBhvr override="childStyle">
                                        <p:cTn id="64" dur="1000"/>
                                        <p:tgtEl>
                                          <p:spTgt spid="70679"/>
                                        </p:tgtEl>
                                        <p:attrNameLst>
                                          <p:attrName>style.color</p:attrName>
                                        </p:attrNameLst>
                                      </p:cBhvr>
                                      <p:tavLst>
                                        <p:tav tm="0">
                                          <p:val>
                                            <p:clrVal>
                                              <a:schemeClr val="accent2"/>
                                            </p:clrVal>
                                          </p:val>
                                        </p:tav>
                                        <p:tav tm="50000">
                                          <p:val>
                                            <p:clrVal>
                                              <a:schemeClr val="hlink"/>
                                            </p:clrVal>
                                          </p:val>
                                        </p:tav>
                                      </p:tavLst>
                                    </p:anim>
                                    <p:anim calcmode="discrete" valueType="clr">
                                      <p:cBhvr>
                                        <p:cTn id="65" dur="1000"/>
                                        <p:tgtEl>
                                          <p:spTgt spid="70679"/>
                                        </p:tgtEl>
                                        <p:attrNameLst>
                                          <p:attrName>fillcolor</p:attrName>
                                        </p:attrNameLst>
                                      </p:cBhvr>
                                      <p:tavLst>
                                        <p:tav tm="0">
                                          <p:val>
                                            <p:clrVal>
                                              <a:schemeClr val="accent2"/>
                                            </p:clrVal>
                                          </p:val>
                                        </p:tav>
                                        <p:tav tm="50000">
                                          <p:val>
                                            <p:clrVal>
                                              <a:schemeClr val="hlink"/>
                                            </p:clrVal>
                                          </p:val>
                                        </p:tav>
                                      </p:tavLst>
                                    </p:anim>
                                    <p:set>
                                      <p:cBhvr>
                                        <p:cTn id="66" dur="1000"/>
                                        <p:tgtEl>
                                          <p:spTgt spid="706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9" grpId="0"/>
      <p:bldP spid="70673" grpId="0"/>
      <p:bldP spid="70678" grpId="0"/>
      <p:bldP spid="70680" grpId="0" animBg="1"/>
      <p:bldP spid="706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144463" y="1804988"/>
            <a:ext cx="8748712"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algn="ctr" eaLnBrk="0" hangingPunct="0">
              <a:spcBef>
                <a:spcPct val="50000"/>
              </a:spcBef>
            </a:pPr>
            <a:r>
              <a:rPr lang="en-GB" sz="3600" b="1" dirty="0">
                <a:solidFill>
                  <a:srgbClr val="FA1440"/>
                </a:solidFill>
                <a:effectLst>
                  <a:outerShdw blurRad="38100" dist="38100" dir="2700000" algn="tl">
                    <a:srgbClr val="000000"/>
                  </a:outerShdw>
                </a:effectLst>
                <a:latin typeface="Comic Sans MS" pitchFamily="66" charset="0"/>
              </a:rPr>
              <a:t>“Education is not the filling of a pail, but the lighting of a fire.”</a:t>
            </a:r>
            <a:r>
              <a:rPr lang="en-GB" sz="5400" b="1" dirty="0">
                <a:solidFill>
                  <a:srgbClr val="FA1440"/>
                </a:solidFill>
                <a:effectLst>
                  <a:outerShdw blurRad="38100" dist="38100" dir="2700000" algn="tl">
                    <a:srgbClr val="000000"/>
                  </a:outerShdw>
                </a:effectLst>
                <a:latin typeface="Comic Sans MS" pitchFamily="66" charset="0"/>
              </a:rPr>
              <a:t>                    </a:t>
            </a:r>
            <a:endParaRPr lang="en-GB" sz="5400" b="1" dirty="0" smtClean="0">
              <a:solidFill>
                <a:srgbClr val="FA1440"/>
              </a:solidFill>
              <a:effectLst>
                <a:outerShdw blurRad="38100" dist="38100" dir="2700000" algn="tl">
                  <a:srgbClr val="000000"/>
                </a:outerShdw>
              </a:effectLst>
              <a:latin typeface="Comic Sans MS" pitchFamily="66" charset="0"/>
            </a:endParaRPr>
          </a:p>
          <a:p>
            <a:pPr algn="ctr" eaLnBrk="0" hangingPunct="0">
              <a:spcBef>
                <a:spcPct val="50000"/>
              </a:spcBef>
            </a:pPr>
            <a:r>
              <a:rPr lang="en-GB" b="1" dirty="0" smtClean="0">
                <a:solidFill>
                  <a:srgbClr val="FA1440"/>
                </a:solidFill>
                <a:effectLst>
                  <a:outerShdw blurRad="38100" dist="38100" dir="2700000" algn="tl">
                    <a:srgbClr val="000000"/>
                  </a:outerShdw>
                </a:effectLst>
                <a:latin typeface="Comic Sans MS" pitchFamily="66" charset="0"/>
              </a:rPr>
              <a:t>W.B</a:t>
            </a:r>
            <a:r>
              <a:rPr lang="en-GB" b="1" dirty="0">
                <a:solidFill>
                  <a:srgbClr val="FA1440"/>
                </a:solidFill>
                <a:effectLst>
                  <a:outerShdw blurRad="38100" dist="38100" dir="2700000" algn="tl">
                    <a:srgbClr val="000000"/>
                  </a:outerShdw>
                </a:effectLst>
                <a:latin typeface="Comic Sans MS" pitchFamily="66" charset="0"/>
              </a:rPr>
              <a:t>. Yeats</a:t>
            </a:r>
            <a:endParaRPr lang="en-GB" dirty="0">
              <a:latin typeface="Comic Sans MS" pitchFamily="66" charset="0"/>
            </a:endParaRPr>
          </a:p>
        </p:txBody>
      </p:sp>
      <p:sp>
        <p:nvSpPr>
          <p:cNvPr id="2" name="Textfeld 1"/>
          <p:cNvSpPr txBox="1"/>
          <p:nvPr/>
        </p:nvSpPr>
        <p:spPr>
          <a:xfrm>
            <a:off x="3219450" y="4562475"/>
            <a:ext cx="2733675" cy="584775"/>
          </a:xfrm>
          <a:prstGeom prst="rect">
            <a:avLst/>
          </a:prstGeom>
          <a:noFill/>
        </p:spPr>
        <p:txBody>
          <a:bodyPr wrap="square" rtlCol="0">
            <a:spAutoFit/>
          </a:bodyPr>
          <a:lstStyle/>
          <a:p>
            <a:pPr algn="ctr"/>
            <a:r>
              <a:rPr lang="en-GB" sz="3200" b="1" dirty="0" smtClean="0">
                <a:effectLst>
                  <a:outerShdw blurRad="38100" dist="38100" dir="2700000" algn="tl">
                    <a:srgbClr val="000000">
                      <a:alpha val="43137"/>
                    </a:srgbClr>
                  </a:outerShdw>
                </a:effectLst>
              </a:rPr>
              <a:t>FOP or LOF</a:t>
            </a:r>
            <a:endParaRPr lang="en-GB"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618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2000" fill="hold"/>
                                        <p:tgtEl>
                                          <p:spTgt spid="25604"/>
                                        </p:tgtEl>
                                        <p:attrNameLst>
                                          <p:attrName>ppt_w</p:attrName>
                                        </p:attrNameLst>
                                      </p:cBhvr>
                                      <p:tavLst>
                                        <p:tav tm="0">
                                          <p:val>
                                            <p:fltVal val="0"/>
                                          </p:val>
                                        </p:tav>
                                        <p:tav tm="100000">
                                          <p:val>
                                            <p:strVal val="#ppt_w"/>
                                          </p:val>
                                        </p:tav>
                                      </p:tavLst>
                                    </p:anim>
                                    <p:anim calcmode="lin" valueType="num">
                                      <p:cBhvr>
                                        <p:cTn id="8" dur="2000" fill="hold"/>
                                        <p:tgtEl>
                                          <p:spTgt spid="25604"/>
                                        </p:tgtEl>
                                        <p:attrNameLst>
                                          <p:attrName>ppt_h</p:attrName>
                                        </p:attrNameLst>
                                      </p:cBhvr>
                                      <p:tavLst>
                                        <p:tav tm="0">
                                          <p:val>
                                            <p:fltVal val="0"/>
                                          </p:val>
                                        </p:tav>
                                        <p:tav tm="100000">
                                          <p:val>
                                            <p:strVal val="#ppt_h"/>
                                          </p:val>
                                        </p:tav>
                                      </p:tavLst>
                                    </p:anim>
                                    <p:anim calcmode="lin" valueType="num">
                                      <p:cBhvr>
                                        <p:cTn id="9" dur="2000" fill="hold"/>
                                        <p:tgtEl>
                                          <p:spTgt spid="25604"/>
                                        </p:tgtEl>
                                        <p:attrNameLst>
                                          <p:attrName>ppt_x</p:attrName>
                                        </p:attrNameLst>
                                      </p:cBhvr>
                                      <p:tavLst>
                                        <p:tav tm="0">
                                          <p:val>
                                            <p:fltVal val="0.5"/>
                                          </p:val>
                                        </p:tav>
                                        <p:tav tm="100000">
                                          <p:val>
                                            <p:strVal val="#ppt_x"/>
                                          </p:val>
                                        </p:tav>
                                      </p:tavLst>
                                    </p:anim>
                                    <p:anim calcmode="lin" valueType="num">
                                      <p:cBhvr>
                                        <p:cTn id="10" dur="2000" fill="hold"/>
                                        <p:tgtEl>
                                          <p:spTgt spid="2560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64" name="AutoShape 28"/>
          <p:cNvSpPr>
            <a:spLocks noChangeArrowheads="1"/>
          </p:cNvSpPr>
          <p:nvPr/>
        </p:nvSpPr>
        <p:spPr bwMode="auto">
          <a:xfrm>
            <a:off x="1835150" y="996950"/>
            <a:ext cx="5543550" cy="472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65565" name="Group 29"/>
          <p:cNvGrpSpPr>
            <a:grpSpLocks/>
          </p:cNvGrpSpPr>
          <p:nvPr/>
        </p:nvGrpSpPr>
        <p:grpSpPr bwMode="auto">
          <a:xfrm>
            <a:off x="2987675" y="4965700"/>
            <a:ext cx="3181350" cy="781050"/>
            <a:chOff x="-1002" y="2888"/>
            <a:chExt cx="2004" cy="492"/>
          </a:xfrm>
        </p:grpSpPr>
        <p:sp>
          <p:nvSpPr>
            <p:cNvPr id="65566" name="Freeform 30"/>
            <p:cNvSpPr>
              <a:spLocks/>
            </p:cNvSpPr>
            <p:nvPr/>
          </p:nvSpPr>
          <p:spPr bwMode="auto">
            <a:xfrm>
              <a:off x="-1002" y="2892"/>
              <a:ext cx="2004" cy="456"/>
            </a:xfrm>
            <a:custGeom>
              <a:avLst/>
              <a:gdLst>
                <a:gd name="T0" fmla="*/ 48 w 2004"/>
                <a:gd name="T1" fmla="*/ 72 h 456"/>
                <a:gd name="T2" fmla="*/ 168 w 2004"/>
                <a:gd name="T3" fmla="*/ 456 h 456"/>
                <a:gd name="T4" fmla="*/ 1884 w 2004"/>
                <a:gd name="T5" fmla="*/ 456 h 456"/>
                <a:gd name="T6" fmla="*/ 2004 w 2004"/>
                <a:gd name="T7" fmla="*/ 24 h 456"/>
                <a:gd name="T8" fmla="*/ 0 w 2004"/>
                <a:gd name="T9" fmla="*/ 0 h 456"/>
              </a:gdLst>
              <a:ahLst/>
              <a:cxnLst>
                <a:cxn ang="0">
                  <a:pos x="T0" y="T1"/>
                </a:cxn>
                <a:cxn ang="0">
                  <a:pos x="T2" y="T3"/>
                </a:cxn>
                <a:cxn ang="0">
                  <a:pos x="T4" y="T5"/>
                </a:cxn>
                <a:cxn ang="0">
                  <a:pos x="T6" y="T7"/>
                </a:cxn>
                <a:cxn ang="0">
                  <a:pos x="T8" y="T9"/>
                </a:cxn>
              </a:cxnLst>
              <a:rect l="0" t="0" r="r" b="b"/>
              <a:pathLst>
                <a:path w="2004" h="456">
                  <a:moveTo>
                    <a:pt x="48" y="72"/>
                  </a:moveTo>
                  <a:lnTo>
                    <a:pt x="168" y="456"/>
                  </a:lnTo>
                  <a:lnTo>
                    <a:pt x="1884" y="456"/>
                  </a:lnTo>
                  <a:lnTo>
                    <a:pt x="2004" y="24"/>
                  </a:lnTo>
                  <a:lnTo>
                    <a:pt x="0" y="0"/>
                  </a:lnTo>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67" name="Freeform 31"/>
            <p:cNvSpPr>
              <a:spLocks/>
            </p:cNvSpPr>
            <p:nvPr/>
          </p:nvSpPr>
          <p:spPr bwMode="auto">
            <a:xfrm>
              <a:off x="-938" y="2888"/>
              <a:ext cx="414" cy="396"/>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68" name="Freeform 32"/>
            <p:cNvSpPr>
              <a:spLocks/>
            </p:cNvSpPr>
            <p:nvPr/>
          </p:nvSpPr>
          <p:spPr bwMode="auto">
            <a:xfrm rot="-5400000">
              <a:off x="-598" y="2944"/>
              <a:ext cx="414" cy="396"/>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69" name="Freeform 33"/>
            <p:cNvSpPr>
              <a:spLocks/>
            </p:cNvSpPr>
            <p:nvPr/>
          </p:nvSpPr>
          <p:spPr bwMode="auto">
            <a:xfrm>
              <a:off x="-235" y="2901"/>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70" name="Freeform 34"/>
            <p:cNvSpPr>
              <a:spLocks/>
            </p:cNvSpPr>
            <p:nvPr/>
          </p:nvSpPr>
          <p:spPr bwMode="auto">
            <a:xfrm flipH="1">
              <a:off x="-213" y="3083"/>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71" name="Freeform 35"/>
            <p:cNvSpPr>
              <a:spLocks/>
            </p:cNvSpPr>
            <p:nvPr/>
          </p:nvSpPr>
          <p:spPr bwMode="auto">
            <a:xfrm rot="-2900451">
              <a:off x="114" y="2920"/>
              <a:ext cx="414" cy="396"/>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72" name="Freeform 36"/>
            <p:cNvSpPr>
              <a:spLocks/>
            </p:cNvSpPr>
            <p:nvPr/>
          </p:nvSpPr>
          <p:spPr bwMode="auto">
            <a:xfrm>
              <a:off x="365" y="3045"/>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73" name="Freeform 37"/>
            <p:cNvSpPr>
              <a:spLocks/>
            </p:cNvSpPr>
            <p:nvPr/>
          </p:nvSpPr>
          <p:spPr bwMode="auto">
            <a:xfrm rot="3781550">
              <a:off x="569" y="3069"/>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74" name="Freeform 38"/>
            <p:cNvSpPr>
              <a:spLocks/>
            </p:cNvSpPr>
            <p:nvPr/>
          </p:nvSpPr>
          <p:spPr bwMode="auto">
            <a:xfrm rot="8139150">
              <a:off x="605" y="2917"/>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75" name="Text Box 39"/>
            <p:cNvSpPr txBox="1">
              <a:spLocks noChangeArrowheads="1"/>
            </p:cNvSpPr>
            <p:nvPr/>
          </p:nvSpPr>
          <p:spPr bwMode="auto">
            <a:xfrm>
              <a:off x="-686" y="3008"/>
              <a:ext cx="1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a:solidFill>
                    <a:srgbClr val="0000CC"/>
                  </a:solidFill>
                  <a:effectLst>
                    <a:outerShdw blurRad="38100" dist="38100" dir="2700000" algn="tl">
                      <a:srgbClr val="000000"/>
                    </a:outerShdw>
                  </a:effectLst>
                </a:rPr>
                <a:t>Knowledge (CI)</a:t>
              </a:r>
            </a:p>
          </p:txBody>
        </p:sp>
      </p:grpSp>
      <p:grpSp>
        <p:nvGrpSpPr>
          <p:cNvPr id="65576" name="Group 40"/>
          <p:cNvGrpSpPr>
            <a:grpSpLocks/>
          </p:cNvGrpSpPr>
          <p:nvPr/>
        </p:nvGrpSpPr>
        <p:grpSpPr bwMode="auto">
          <a:xfrm>
            <a:off x="2695575" y="3810000"/>
            <a:ext cx="3740150" cy="1250950"/>
            <a:chOff x="-1002" y="2888"/>
            <a:chExt cx="2004" cy="492"/>
          </a:xfrm>
        </p:grpSpPr>
        <p:sp>
          <p:nvSpPr>
            <p:cNvPr id="65577" name="Freeform 41"/>
            <p:cNvSpPr>
              <a:spLocks/>
            </p:cNvSpPr>
            <p:nvPr/>
          </p:nvSpPr>
          <p:spPr bwMode="auto">
            <a:xfrm>
              <a:off x="-1002" y="2892"/>
              <a:ext cx="2004" cy="456"/>
            </a:xfrm>
            <a:custGeom>
              <a:avLst/>
              <a:gdLst>
                <a:gd name="T0" fmla="*/ 48 w 2004"/>
                <a:gd name="T1" fmla="*/ 72 h 456"/>
                <a:gd name="T2" fmla="*/ 168 w 2004"/>
                <a:gd name="T3" fmla="*/ 456 h 456"/>
                <a:gd name="T4" fmla="*/ 1884 w 2004"/>
                <a:gd name="T5" fmla="*/ 456 h 456"/>
                <a:gd name="T6" fmla="*/ 2004 w 2004"/>
                <a:gd name="T7" fmla="*/ 24 h 456"/>
                <a:gd name="T8" fmla="*/ 0 w 2004"/>
                <a:gd name="T9" fmla="*/ 0 h 456"/>
              </a:gdLst>
              <a:ahLst/>
              <a:cxnLst>
                <a:cxn ang="0">
                  <a:pos x="T0" y="T1"/>
                </a:cxn>
                <a:cxn ang="0">
                  <a:pos x="T2" y="T3"/>
                </a:cxn>
                <a:cxn ang="0">
                  <a:pos x="T4" y="T5"/>
                </a:cxn>
                <a:cxn ang="0">
                  <a:pos x="T6" y="T7"/>
                </a:cxn>
                <a:cxn ang="0">
                  <a:pos x="T8" y="T9"/>
                </a:cxn>
              </a:cxnLst>
              <a:rect l="0" t="0" r="r" b="b"/>
              <a:pathLst>
                <a:path w="2004" h="456">
                  <a:moveTo>
                    <a:pt x="48" y="72"/>
                  </a:moveTo>
                  <a:lnTo>
                    <a:pt x="168" y="456"/>
                  </a:lnTo>
                  <a:lnTo>
                    <a:pt x="1884" y="456"/>
                  </a:lnTo>
                  <a:lnTo>
                    <a:pt x="2004" y="24"/>
                  </a:lnTo>
                  <a:lnTo>
                    <a:pt x="0" y="0"/>
                  </a:lnTo>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78" name="Freeform 42"/>
            <p:cNvSpPr>
              <a:spLocks/>
            </p:cNvSpPr>
            <p:nvPr/>
          </p:nvSpPr>
          <p:spPr bwMode="auto">
            <a:xfrm>
              <a:off x="-938" y="2888"/>
              <a:ext cx="414" cy="396"/>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79" name="Freeform 43"/>
            <p:cNvSpPr>
              <a:spLocks/>
            </p:cNvSpPr>
            <p:nvPr/>
          </p:nvSpPr>
          <p:spPr bwMode="auto">
            <a:xfrm rot="-5400000">
              <a:off x="-598" y="2944"/>
              <a:ext cx="414" cy="396"/>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80" name="Freeform 44"/>
            <p:cNvSpPr>
              <a:spLocks/>
            </p:cNvSpPr>
            <p:nvPr/>
          </p:nvSpPr>
          <p:spPr bwMode="auto">
            <a:xfrm>
              <a:off x="-235" y="2901"/>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81" name="Freeform 45"/>
            <p:cNvSpPr>
              <a:spLocks/>
            </p:cNvSpPr>
            <p:nvPr/>
          </p:nvSpPr>
          <p:spPr bwMode="auto">
            <a:xfrm flipH="1">
              <a:off x="-213" y="3083"/>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82" name="Freeform 46"/>
            <p:cNvSpPr>
              <a:spLocks/>
            </p:cNvSpPr>
            <p:nvPr/>
          </p:nvSpPr>
          <p:spPr bwMode="auto">
            <a:xfrm rot="-2900451">
              <a:off x="114" y="2920"/>
              <a:ext cx="414" cy="396"/>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83" name="Freeform 47"/>
            <p:cNvSpPr>
              <a:spLocks/>
            </p:cNvSpPr>
            <p:nvPr/>
          </p:nvSpPr>
          <p:spPr bwMode="auto">
            <a:xfrm>
              <a:off x="365" y="3045"/>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84" name="Freeform 48"/>
            <p:cNvSpPr>
              <a:spLocks/>
            </p:cNvSpPr>
            <p:nvPr/>
          </p:nvSpPr>
          <p:spPr bwMode="auto">
            <a:xfrm rot="3781550">
              <a:off x="569" y="3069"/>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85" name="Freeform 49"/>
            <p:cNvSpPr>
              <a:spLocks/>
            </p:cNvSpPr>
            <p:nvPr/>
          </p:nvSpPr>
          <p:spPr bwMode="auto">
            <a:xfrm rot="8139150">
              <a:off x="605" y="2917"/>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86" name="Text Box 50"/>
            <p:cNvSpPr txBox="1">
              <a:spLocks noChangeArrowheads="1"/>
            </p:cNvSpPr>
            <p:nvPr/>
          </p:nvSpPr>
          <p:spPr bwMode="auto">
            <a:xfrm>
              <a:off x="-686" y="3008"/>
              <a:ext cx="142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a:solidFill>
                    <a:srgbClr val="0000CC"/>
                  </a:solidFill>
                  <a:effectLst>
                    <a:outerShdw blurRad="38100" dist="38100" dir="2700000" algn="tl">
                      <a:srgbClr val="000000"/>
                    </a:outerShdw>
                  </a:effectLst>
                </a:rPr>
                <a:t>Knowledge (CI)</a:t>
              </a:r>
            </a:p>
          </p:txBody>
        </p:sp>
      </p:grpSp>
      <p:grpSp>
        <p:nvGrpSpPr>
          <p:cNvPr id="65587" name="Group 51"/>
          <p:cNvGrpSpPr>
            <a:grpSpLocks/>
          </p:cNvGrpSpPr>
          <p:nvPr/>
        </p:nvGrpSpPr>
        <p:grpSpPr bwMode="auto">
          <a:xfrm>
            <a:off x="2352675" y="2565400"/>
            <a:ext cx="4438650" cy="1365250"/>
            <a:chOff x="-1002" y="2888"/>
            <a:chExt cx="2004" cy="492"/>
          </a:xfrm>
        </p:grpSpPr>
        <p:sp>
          <p:nvSpPr>
            <p:cNvPr id="65588" name="Freeform 52"/>
            <p:cNvSpPr>
              <a:spLocks/>
            </p:cNvSpPr>
            <p:nvPr/>
          </p:nvSpPr>
          <p:spPr bwMode="auto">
            <a:xfrm>
              <a:off x="-1002" y="2892"/>
              <a:ext cx="2004" cy="456"/>
            </a:xfrm>
            <a:custGeom>
              <a:avLst/>
              <a:gdLst>
                <a:gd name="T0" fmla="*/ 48 w 2004"/>
                <a:gd name="T1" fmla="*/ 72 h 456"/>
                <a:gd name="T2" fmla="*/ 168 w 2004"/>
                <a:gd name="T3" fmla="*/ 456 h 456"/>
                <a:gd name="T4" fmla="*/ 1884 w 2004"/>
                <a:gd name="T5" fmla="*/ 456 h 456"/>
                <a:gd name="T6" fmla="*/ 2004 w 2004"/>
                <a:gd name="T7" fmla="*/ 24 h 456"/>
                <a:gd name="T8" fmla="*/ 0 w 2004"/>
                <a:gd name="T9" fmla="*/ 0 h 456"/>
              </a:gdLst>
              <a:ahLst/>
              <a:cxnLst>
                <a:cxn ang="0">
                  <a:pos x="T0" y="T1"/>
                </a:cxn>
                <a:cxn ang="0">
                  <a:pos x="T2" y="T3"/>
                </a:cxn>
                <a:cxn ang="0">
                  <a:pos x="T4" y="T5"/>
                </a:cxn>
                <a:cxn ang="0">
                  <a:pos x="T6" y="T7"/>
                </a:cxn>
                <a:cxn ang="0">
                  <a:pos x="T8" y="T9"/>
                </a:cxn>
              </a:cxnLst>
              <a:rect l="0" t="0" r="r" b="b"/>
              <a:pathLst>
                <a:path w="2004" h="456">
                  <a:moveTo>
                    <a:pt x="48" y="72"/>
                  </a:moveTo>
                  <a:lnTo>
                    <a:pt x="168" y="456"/>
                  </a:lnTo>
                  <a:lnTo>
                    <a:pt x="1884" y="456"/>
                  </a:lnTo>
                  <a:lnTo>
                    <a:pt x="2004" y="24"/>
                  </a:lnTo>
                  <a:lnTo>
                    <a:pt x="0" y="0"/>
                  </a:lnTo>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89" name="Freeform 53"/>
            <p:cNvSpPr>
              <a:spLocks/>
            </p:cNvSpPr>
            <p:nvPr/>
          </p:nvSpPr>
          <p:spPr bwMode="auto">
            <a:xfrm>
              <a:off x="-938" y="2888"/>
              <a:ext cx="414" cy="396"/>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90" name="Freeform 54"/>
            <p:cNvSpPr>
              <a:spLocks/>
            </p:cNvSpPr>
            <p:nvPr/>
          </p:nvSpPr>
          <p:spPr bwMode="auto">
            <a:xfrm rot="-5400000">
              <a:off x="-598" y="2944"/>
              <a:ext cx="414" cy="396"/>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91" name="Freeform 55"/>
            <p:cNvSpPr>
              <a:spLocks/>
            </p:cNvSpPr>
            <p:nvPr/>
          </p:nvSpPr>
          <p:spPr bwMode="auto">
            <a:xfrm>
              <a:off x="-235" y="2901"/>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92" name="Freeform 56"/>
            <p:cNvSpPr>
              <a:spLocks/>
            </p:cNvSpPr>
            <p:nvPr/>
          </p:nvSpPr>
          <p:spPr bwMode="auto">
            <a:xfrm flipH="1">
              <a:off x="-213" y="3083"/>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93" name="Freeform 57"/>
            <p:cNvSpPr>
              <a:spLocks/>
            </p:cNvSpPr>
            <p:nvPr/>
          </p:nvSpPr>
          <p:spPr bwMode="auto">
            <a:xfrm rot="-2900451">
              <a:off x="114" y="2920"/>
              <a:ext cx="414" cy="396"/>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94" name="Freeform 58"/>
            <p:cNvSpPr>
              <a:spLocks/>
            </p:cNvSpPr>
            <p:nvPr/>
          </p:nvSpPr>
          <p:spPr bwMode="auto">
            <a:xfrm>
              <a:off x="365" y="3045"/>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95" name="Freeform 59"/>
            <p:cNvSpPr>
              <a:spLocks/>
            </p:cNvSpPr>
            <p:nvPr/>
          </p:nvSpPr>
          <p:spPr bwMode="auto">
            <a:xfrm rot="3781550">
              <a:off x="569" y="3069"/>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96" name="Freeform 60"/>
            <p:cNvSpPr>
              <a:spLocks/>
            </p:cNvSpPr>
            <p:nvPr/>
          </p:nvSpPr>
          <p:spPr bwMode="auto">
            <a:xfrm rot="8139150">
              <a:off x="605" y="2917"/>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597" name="Text Box 61"/>
            <p:cNvSpPr txBox="1">
              <a:spLocks noChangeArrowheads="1"/>
            </p:cNvSpPr>
            <p:nvPr/>
          </p:nvSpPr>
          <p:spPr bwMode="auto">
            <a:xfrm>
              <a:off x="-686" y="3008"/>
              <a:ext cx="1428"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a:solidFill>
                    <a:srgbClr val="0000CC"/>
                  </a:solidFill>
                  <a:effectLst>
                    <a:outerShdw blurRad="38100" dist="38100" dir="2700000" algn="tl">
                      <a:srgbClr val="000000"/>
                    </a:outerShdw>
                  </a:effectLst>
                </a:rPr>
                <a:t>Knowledge (CI)</a:t>
              </a:r>
            </a:p>
          </p:txBody>
        </p:sp>
      </p:grpSp>
      <p:grpSp>
        <p:nvGrpSpPr>
          <p:cNvPr id="65598" name="Group 62"/>
          <p:cNvGrpSpPr>
            <a:grpSpLocks/>
          </p:cNvGrpSpPr>
          <p:nvPr/>
        </p:nvGrpSpPr>
        <p:grpSpPr bwMode="auto">
          <a:xfrm>
            <a:off x="1895475" y="1028700"/>
            <a:ext cx="5327650" cy="1670050"/>
            <a:chOff x="-1002" y="2888"/>
            <a:chExt cx="2004" cy="492"/>
          </a:xfrm>
        </p:grpSpPr>
        <p:sp>
          <p:nvSpPr>
            <p:cNvPr id="65599" name="Freeform 63"/>
            <p:cNvSpPr>
              <a:spLocks/>
            </p:cNvSpPr>
            <p:nvPr/>
          </p:nvSpPr>
          <p:spPr bwMode="auto">
            <a:xfrm>
              <a:off x="-1002" y="2892"/>
              <a:ext cx="2004" cy="456"/>
            </a:xfrm>
            <a:custGeom>
              <a:avLst/>
              <a:gdLst>
                <a:gd name="T0" fmla="*/ 48 w 2004"/>
                <a:gd name="T1" fmla="*/ 72 h 456"/>
                <a:gd name="T2" fmla="*/ 168 w 2004"/>
                <a:gd name="T3" fmla="*/ 456 h 456"/>
                <a:gd name="T4" fmla="*/ 1884 w 2004"/>
                <a:gd name="T5" fmla="*/ 456 h 456"/>
                <a:gd name="T6" fmla="*/ 2004 w 2004"/>
                <a:gd name="T7" fmla="*/ 24 h 456"/>
                <a:gd name="T8" fmla="*/ 0 w 2004"/>
                <a:gd name="T9" fmla="*/ 0 h 456"/>
              </a:gdLst>
              <a:ahLst/>
              <a:cxnLst>
                <a:cxn ang="0">
                  <a:pos x="T0" y="T1"/>
                </a:cxn>
                <a:cxn ang="0">
                  <a:pos x="T2" y="T3"/>
                </a:cxn>
                <a:cxn ang="0">
                  <a:pos x="T4" y="T5"/>
                </a:cxn>
                <a:cxn ang="0">
                  <a:pos x="T6" y="T7"/>
                </a:cxn>
                <a:cxn ang="0">
                  <a:pos x="T8" y="T9"/>
                </a:cxn>
              </a:cxnLst>
              <a:rect l="0" t="0" r="r" b="b"/>
              <a:pathLst>
                <a:path w="2004" h="456">
                  <a:moveTo>
                    <a:pt x="48" y="72"/>
                  </a:moveTo>
                  <a:lnTo>
                    <a:pt x="168" y="456"/>
                  </a:lnTo>
                  <a:lnTo>
                    <a:pt x="1884" y="456"/>
                  </a:lnTo>
                  <a:lnTo>
                    <a:pt x="2004" y="24"/>
                  </a:lnTo>
                  <a:lnTo>
                    <a:pt x="0" y="0"/>
                  </a:lnTo>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600" name="Freeform 64"/>
            <p:cNvSpPr>
              <a:spLocks/>
            </p:cNvSpPr>
            <p:nvPr/>
          </p:nvSpPr>
          <p:spPr bwMode="auto">
            <a:xfrm>
              <a:off x="-938" y="2888"/>
              <a:ext cx="414" cy="396"/>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601" name="Freeform 65"/>
            <p:cNvSpPr>
              <a:spLocks/>
            </p:cNvSpPr>
            <p:nvPr/>
          </p:nvSpPr>
          <p:spPr bwMode="auto">
            <a:xfrm rot="-5400000">
              <a:off x="-598" y="2944"/>
              <a:ext cx="414" cy="396"/>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602" name="Freeform 66"/>
            <p:cNvSpPr>
              <a:spLocks/>
            </p:cNvSpPr>
            <p:nvPr/>
          </p:nvSpPr>
          <p:spPr bwMode="auto">
            <a:xfrm>
              <a:off x="-235" y="2901"/>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603" name="Freeform 67"/>
            <p:cNvSpPr>
              <a:spLocks/>
            </p:cNvSpPr>
            <p:nvPr/>
          </p:nvSpPr>
          <p:spPr bwMode="auto">
            <a:xfrm flipH="1">
              <a:off x="-213" y="3083"/>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604" name="Freeform 68"/>
            <p:cNvSpPr>
              <a:spLocks/>
            </p:cNvSpPr>
            <p:nvPr/>
          </p:nvSpPr>
          <p:spPr bwMode="auto">
            <a:xfrm rot="-2900451">
              <a:off x="114" y="2920"/>
              <a:ext cx="414" cy="396"/>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605" name="Freeform 69"/>
            <p:cNvSpPr>
              <a:spLocks/>
            </p:cNvSpPr>
            <p:nvPr/>
          </p:nvSpPr>
          <p:spPr bwMode="auto">
            <a:xfrm>
              <a:off x="365" y="3045"/>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606" name="Freeform 70"/>
            <p:cNvSpPr>
              <a:spLocks/>
            </p:cNvSpPr>
            <p:nvPr/>
          </p:nvSpPr>
          <p:spPr bwMode="auto">
            <a:xfrm rot="3781550">
              <a:off x="569" y="3069"/>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607" name="Freeform 71"/>
            <p:cNvSpPr>
              <a:spLocks/>
            </p:cNvSpPr>
            <p:nvPr/>
          </p:nvSpPr>
          <p:spPr bwMode="auto">
            <a:xfrm rot="8139150">
              <a:off x="605" y="2917"/>
              <a:ext cx="350" cy="272"/>
            </a:xfrm>
            <a:custGeom>
              <a:avLst/>
              <a:gdLst>
                <a:gd name="T0" fmla="*/ 30 w 414"/>
                <a:gd name="T1" fmla="*/ 104 h 396"/>
                <a:gd name="T2" fmla="*/ 34 w 414"/>
                <a:gd name="T3" fmla="*/ 80 h 396"/>
                <a:gd name="T4" fmla="*/ 46 w 414"/>
                <a:gd name="T5" fmla="*/ 68 h 396"/>
                <a:gd name="T6" fmla="*/ 38 w 414"/>
                <a:gd name="T7" fmla="*/ 32 h 396"/>
                <a:gd name="T8" fmla="*/ 94 w 414"/>
                <a:gd name="T9" fmla="*/ 24 h 396"/>
                <a:gd name="T10" fmla="*/ 130 w 414"/>
                <a:gd name="T11" fmla="*/ 4 h 396"/>
                <a:gd name="T12" fmla="*/ 214 w 414"/>
                <a:gd name="T13" fmla="*/ 16 h 396"/>
                <a:gd name="T14" fmla="*/ 326 w 414"/>
                <a:gd name="T15" fmla="*/ 32 h 396"/>
                <a:gd name="T16" fmla="*/ 386 w 414"/>
                <a:gd name="T17" fmla="*/ 100 h 396"/>
                <a:gd name="T18" fmla="*/ 414 w 414"/>
                <a:gd name="T19" fmla="*/ 164 h 396"/>
                <a:gd name="T20" fmla="*/ 382 w 414"/>
                <a:gd name="T21" fmla="*/ 232 h 396"/>
                <a:gd name="T22" fmla="*/ 354 w 414"/>
                <a:gd name="T23" fmla="*/ 284 h 396"/>
                <a:gd name="T24" fmla="*/ 338 w 414"/>
                <a:gd name="T25" fmla="*/ 288 h 396"/>
                <a:gd name="T26" fmla="*/ 318 w 414"/>
                <a:gd name="T27" fmla="*/ 364 h 396"/>
                <a:gd name="T28" fmla="*/ 274 w 414"/>
                <a:gd name="T29" fmla="*/ 376 h 396"/>
                <a:gd name="T30" fmla="*/ 170 w 414"/>
                <a:gd name="T31" fmla="*/ 396 h 396"/>
                <a:gd name="T32" fmla="*/ 110 w 414"/>
                <a:gd name="T33" fmla="*/ 388 h 396"/>
                <a:gd name="T34" fmla="*/ 114 w 414"/>
                <a:gd name="T35" fmla="*/ 364 h 396"/>
                <a:gd name="T36" fmla="*/ 102 w 414"/>
                <a:gd name="T37" fmla="*/ 352 h 396"/>
                <a:gd name="T38" fmla="*/ 62 w 414"/>
                <a:gd name="T39" fmla="*/ 292 h 396"/>
                <a:gd name="T40" fmla="*/ 6 w 414"/>
                <a:gd name="T41" fmla="*/ 148 h 396"/>
                <a:gd name="T42" fmla="*/ 6 w 414"/>
                <a:gd name="T43" fmla="*/ 92 h 396"/>
                <a:gd name="T44" fmla="*/ 30 w 414"/>
                <a:gd name="T45" fmla="*/ 10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96">
                  <a:moveTo>
                    <a:pt x="30" y="104"/>
                  </a:moveTo>
                  <a:cubicBezTo>
                    <a:pt x="31" y="96"/>
                    <a:pt x="31" y="87"/>
                    <a:pt x="34" y="80"/>
                  </a:cubicBezTo>
                  <a:cubicBezTo>
                    <a:pt x="36" y="75"/>
                    <a:pt x="44" y="73"/>
                    <a:pt x="46" y="68"/>
                  </a:cubicBezTo>
                  <a:cubicBezTo>
                    <a:pt x="50" y="56"/>
                    <a:pt x="40" y="44"/>
                    <a:pt x="38" y="32"/>
                  </a:cubicBezTo>
                  <a:cubicBezTo>
                    <a:pt x="49" y="0"/>
                    <a:pt x="33" y="34"/>
                    <a:pt x="94" y="24"/>
                  </a:cubicBezTo>
                  <a:cubicBezTo>
                    <a:pt x="108" y="22"/>
                    <a:pt x="117" y="8"/>
                    <a:pt x="130" y="4"/>
                  </a:cubicBezTo>
                  <a:cubicBezTo>
                    <a:pt x="173" y="18"/>
                    <a:pt x="146" y="11"/>
                    <a:pt x="214" y="16"/>
                  </a:cubicBezTo>
                  <a:cubicBezTo>
                    <a:pt x="251" y="22"/>
                    <a:pt x="289" y="26"/>
                    <a:pt x="326" y="32"/>
                  </a:cubicBezTo>
                  <a:cubicBezTo>
                    <a:pt x="356" y="52"/>
                    <a:pt x="363" y="77"/>
                    <a:pt x="386" y="100"/>
                  </a:cubicBezTo>
                  <a:cubicBezTo>
                    <a:pt x="394" y="124"/>
                    <a:pt x="408" y="139"/>
                    <a:pt x="414" y="164"/>
                  </a:cubicBezTo>
                  <a:cubicBezTo>
                    <a:pt x="410" y="196"/>
                    <a:pt x="408" y="214"/>
                    <a:pt x="382" y="232"/>
                  </a:cubicBezTo>
                  <a:cubicBezTo>
                    <a:pt x="381" y="236"/>
                    <a:pt x="356" y="282"/>
                    <a:pt x="354" y="284"/>
                  </a:cubicBezTo>
                  <a:cubicBezTo>
                    <a:pt x="350" y="288"/>
                    <a:pt x="343" y="287"/>
                    <a:pt x="338" y="288"/>
                  </a:cubicBezTo>
                  <a:cubicBezTo>
                    <a:pt x="309" y="308"/>
                    <a:pt x="328" y="325"/>
                    <a:pt x="318" y="364"/>
                  </a:cubicBezTo>
                  <a:cubicBezTo>
                    <a:pt x="318" y="366"/>
                    <a:pt x="281" y="374"/>
                    <a:pt x="274" y="376"/>
                  </a:cubicBezTo>
                  <a:cubicBezTo>
                    <a:pt x="240" y="385"/>
                    <a:pt x="205" y="392"/>
                    <a:pt x="170" y="396"/>
                  </a:cubicBezTo>
                  <a:cubicBezTo>
                    <a:pt x="151" y="394"/>
                    <a:pt x="129" y="388"/>
                    <a:pt x="110" y="388"/>
                  </a:cubicBezTo>
                  <a:cubicBezTo>
                    <a:pt x="111" y="380"/>
                    <a:pt x="116" y="372"/>
                    <a:pt x="114" y="364"/>
                  </a:cubicBezTo>
                  <a:cubicBezTo>
                    <a:pt x="113" y="358"/>
                    <a:pt x="105" y="357"/>
                    <a:pt x="102" y="352"/>
                  </a:cubicBezTo>
                  <a:cubicBezTo>
                    <a:pt x="88" y="332"/>
                    <a:pt x="77" y="311"/>
                    <a:pt x="62" y="292"/>
                  </a:cubicBezTo>
                  <a:cubicBezTo>
                    <a:pt x="46" y="243"/>
                    <a:pt x="22" y="197"/>
                    <a:pt x="6" y="148"/>
                  </a:cubicBezTo>
                  <a:cubicBezTo>
                    <a:pt x="0" y="130"/>
                    <a:pt x="6" y="111"/>
                    <a:pt x="6" y="92"/>
                  </a:cubicBezTo>
                  <a:lnTo>
                    <a:pt x="30" y="10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5608" name="Text Box 72"/>
            <p:cNvSpPr txBox="1">
              <a:spLocks noChangeArrowheads="1"/>
            </p:cNvSpPr>
            <p:nvPr/>
          </p:nvSpPr>
          <p:spPr bwMode="auto">
            <a:xfrm>
              <a:off x="-686" y="3008"/>
              <a:ext cx="1428"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a:solidFill>
                    <a:srgbClr val="0000CC"/>
                  </a:solidFill>
                  <a:effectLst>
                    <a:outerShdw blurRad="38100" dist="38100" dir="2700000" algn="tl">
                      <a:srgbClr val="000000"/>
                    </a:outerShdw>
                  </a:effectLst>
                </a:rPr>
                <a:t>Knowledge (CI)</a:t>
              </a:r>
            </a:p>
          </p:txBody>
        </p:sp>
      </p:grpSp>
      <p:grpSp>
        <p:nvGrpSpPr>
          <p:cNvPr id="65622" name="Group 86"/>
          <p:cNvGrpSpPr>
            <a:grpSpLocks/>
          </p:cNvGrpSpPr>
          <p:nvPr/>
        </p:nvGrpSpPr>
        <p:grpSpPr bwMode="auto">
          <a:xfrm>
            <a:off x="492125" y="5391150"/>
            <a:ext cx="2498725" cy="396875"/>
            <a:chOff x="310" y="3612"/>
            <a:chExt cx="1574" cy="250"/>
          </a:xfrm>
        </p:grpSpPr>
        <p:sp>
          <p:nvSpPr>
            <p:cNvPr id="65612" name="Text Box 76"/>
            <p:cNvSpPr txBox="1">
              <a:spLocks noChangeArrowheads="1"/>
            </p:cNvSpPr>
            <p:nvPr/>
          </p:nvSpPr>
          <p:spPr bwMode="auto">
            <a:xfrm>
              <a:off x="310" y="3612"/>
              <a:ext cx="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rgbClr val="FF3300"/>
                  </a:solidFill>
                  <a:effectLst>
                    <a:outerShdw blurRad="38100" dist="38100" dir="2700000" algn="tl">
                      <a:srgbClr val="000000"/>
                    </a:outerShdw>
                  </a:effectLst>
                </a:rPr>
                <a:t>6</a:t>
              </a:r>
            </a:p>
          </p:txBody>
        </p:sp>
        <p:sp>
          <p:nvSpPr>
            <p:cNvPr id="65613" name="Line 77"/>
            <p:cNvSpPr>
              <a:spLocks noChangeShapeType="1"/>
            </p:cNvSpPr>
            <p:nvPr/>
          </p:nvSpPr>
          <p:spPr bwMode="auto">
            <a:xfrm>
              <a:off x="640" y="3785"/>
              <a:ext cx="1244"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65623" name="Group 87"/>
          <p:cNvGrpSpPr>
            <a:grpSpLocks/>
          </p:cNvGrpSpPr>
          <p:nvPr/>
        </p:nvGrpSpPr>
        <p:grpSpPr bwMode="auto">
          <a:xfrm>
            <a:off x="493713" y="4678363"/>
            <a:ext cx="2498725" cy="396875"/>
            <a:chOff x="310" y="3612"/>
            <a:chExt cx="1574" cy="250"/>
          </a:xfrm>
        </p:grpSpPr>
        <p:sp>
          <p:nvSpPr>
            <p:cNvPr id="65624" name="Text Box 88"/>
            <p:cNvSpPr txBox="1">
              <a:spLocks noChangeArrowheads="1"/>
            </p:cNvSpPr>
            <p:nvPr/>
          </p:nvSpPr>
          <p:spPr bwMode="auto">
            <a:xfrm>
              <a:off x="310" y="3612"/>
              <a:ext cx="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rgbClr val="FF3300"/>
                  </a:solidFill>
                  <a:effectLst>
                    <a:outerShdw blurRad="38100" dist="38100" dir="2700000" algn="tl">
                      <a:srgbClr val="000000"/>
                    </a:outerShdw>
                  </a:effectLst>
                </a:rPr>
                <a:t>8</a:t>
              </a:r>
            </a:p>
          </p:txBody>
        </p:sp>
        <p:sp>
          <p:nvSpPr>
            <p:cNvPr id="65625" name="Line 89"/>
            <p:cNvSpPr>
              <a:spLocks noChangeShapeType="1"/>
            </p:cNvSpPr>
            <p:nvPr/>
          </p:nvSpPr>
          <p:spPr bwMode="auto">
            <a:xfrm>
              <a:off x="640" y="3785"/>
              <a:ext cx="1244"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65626" name="Group 90"/>
          <p:cNvGrpSpPr>
            <a:grpSpLocks/>
          </p:cNvGrpSpPr>
          <p:nvPr/>
        </p:nvGrpSpPr>
        <p:grpSpPr bwMode="auto">
          <a:xfrm>
            <a:off x="481013" y="3579813"/>
            <a:ext cx="2498725" cy="396875"/>
            <a:chOff x="310" y="3612"/>
            <a:chExt cx="1574" cy="250"/>
          </a:xfrm>
        </p:grpSpPr>
        <p:sp>
          <p:nvSpPr>
            <p:cNvPr id="65627" name="Text Box 91"/>
            <p:cNvSpPr txBox="1">
              <a:spLocks noChangeArrowheads="1"/>
            </p:cNvSpPr>
            <p:nvPr/>
          </p:nvSpPr>
          <p:spPr bwMode="auto">
            <a:xfrm>
              <a:off x="310" y="3612"/>
              <a:ext cx="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rgbClr val="FF3300"/>
                  </a:solidFill>
                  <a:effectLst>
                    <a:outerShdw blurRad="38100" dist="38100" dir="2700000" algn="tl">
                      <a:srgbClr val="000000"/>
                    </a:outerShdw>
                  </a:effectLst>
                </a:rPr>
                <a:t>12</a:t>
              </a:r>
            </a:p>
          </p:txBody>
        </p:sp>
        <p:sp>
          <p:nvSpPr>
            <p:cNvPr id="65628" name="Line 92"/>
            <p:cNvSpPr>
              <a:spLocks noChangeShapeType="1"/>
            </p:cNvSpPr>
            <p:nvPr/>
          </p:nvSpPr>
          <p:spPr bwMode="auto">
            <a:xfrm>
              <a:off x="640" y="3785"/>
              <a:ext cx="1244"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65629" name="Group 93"/>
          <p:cNvGrpSpPr>
            <a:grpSpLocks/>
          </p:cNvGrpSpPr>
          <p:nvPr/>
        </p:nvGrpSpPr>
        <p:grpSpPr bwMode="auto">
          <a:xfrm>
            <a:off x="454025" y="2352675"/>
            <a:ext cx="2498725" cy="396875"/>
            <a:chOff x="310" y="3612"/>
            <a:chExt cx="1574" cy="250"/>
          </a:xfrm>
        </p:grpSpPr>
        <p:sp>
          <p:nvSpPr>
            <p:cNvPr id="65630" name="Text Box 94"/>
            <p:cNvSpPr txBox="1">
              <a:spLocks noChangeArrowheads="1"/>
            </p:cNvSpPr>
            <p:nvPr/>
          </p:nvSpPr>
          <p:spPr bwMode="auto">
            <a:xfrm>
              <a:off x="310" y="3612"/>
              <a:ext cx="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rgbClr val="FF3300"/>
                  </a:solidFill>
                  <a:effectLst>
                    <a:outerShdw blurRad="38100" dist="38100" dir="2700000" algn="tl">
                      <a:srgbClr val="000000"/>
                    </a:outerShdw>
                  </a:effectLst>
                </a:rPr>
                <a:t>16</a:t>
              </a:r>
            </a:p>
          </p:txBody>
        </p:sp>
        <p:sp>
          <p:nvSpPr>
            <p:cNvPr id="65631" name="Line 95"/>
            <p:cNvSpPr>
              <a:spLocks noChangeShapeType="1"/>
            </p:cNvSpPr>
            <p:nvPr/>
          </p:nvSpPr>
          <p:spPr bwMode="auto">
            <a:xfrm>
              <a:off x="640" y="3785"/>
              <a:ext cx="1244"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65632" name="Group 96"/>
          <p:cNvGrpSpPr>
            <a:grpSpLocks/>
          </p:cNvGrpSpPr>
          <p:nvPr/>
        </p:nvGrpSpPr>
        <p:grpSpPr bwMode="auto">
          <a:xfrm>
            <a:off x="469900" y="725488"/>
            <a:ext cx="2498725" cy="396875"/>
            <a:chOff x="310" y="3612"/>
            <a:chExt cx="1574" cy="250"/>
          </a:xfrm>
        </p:grpSpPr>
        <p:sp>
          <p:nvSpPr>
            <p:cNvPr id="65633" name="Text Box 97"/>
            <p:cNvSpPr txBox="1">
              <a:spLocks noChangeArrowheads="1"/>
            </p:cNvSpPr>
            <p:nvPr/>
          </p:nvSpPr>
          <p:spPr bwMode="auto">
            <a:xfrm>
              <a:off x="310" y="3612"/>
              <a:ext cx="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solidFill>
                    <a:srgbClr val="FF3300"/>
                  </a:solidFill>
                  <a:effectLst>
                    <a:outerShdw blurRad="38100" dist="38100" dir="2700000" algn="tl">
                      <a:srgbClr val="000000"/>
                    </a:outerShdw>
                  </a:effectLst>
                </a:rPr>
                <a:t>18</a:t>
              </a:r>
            </a:p>
          </p:txBody>
        </p:sp>
        <p:sp>
          <p:nvSpPr>
            <p:cNvPr id="65634" name="Line 98"/>
            <p:cNvSpPr>
              <a:spLocks noChangeShapeType="1"/>
            </p:cNvSpPr>
            <p:nvPr/>
          </p:nvSpPr>
          <p:spPr bwMode="auto">
            <a:xfrm>
              <a:off x="640" y="3785"/>
              <a:ext cx="1244"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Tree>
    <p:extLst>
      <p:ext uri="{BB962C8B-B14F-4D97-AF65-F5344CB8AC3E}">
        <p14:creationId xmlns:p14="http://schemas.microsoft.com/office/powerpoint/2010/main" val="91009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6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65565"/>
                                        </p:tgtEl>
                                        <p:attrNameLst>
                                          <p:attrName>style.visibility</p:attrName>
                                        </p:attrNameLst>
                                      </p:cBhvr>
                                      <p:to>
                                        <p:strVal val="visible"/>
                                      </p:to>
                                    </p:set>
                                    <p:animEffect transition="in" filter="dissolve">
                                      <p:cBhvr>
                                        <p:cTn id="11" dur="500"/>
                                        <p:tgtEl>
                                          <p:spTgt spid="655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562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65576"/>
                                        </p:tgtEl>
                                        <p:attrNameLst>
                                          <p:attrName>style.visibility</p:attrName>
                                        </p:attrNameLst>
                                      </p:cBhvr>
                                      <p:to>
                                        <p:strVal val="visible"/>
                                      </p:to>
                                    </p:set>
                                    <p:animEffect transition="in" filter="dissolve">
                                      <p:cBhvr>
                                        <p:cTn id="20" dur="500"/>
                                        <p:tgtEl>
                                          <p:spTgt spid="6557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56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65587"/>
                                        </p:tgtEl>
                                        <p:attrNameLst>
                                          <p:attrName>style.visibility</p:attrName>
                                        </p:attrNameLst>
                                      </p:cBhvr>
                                      <p:to>
                                        <p:strVal val="visible"/>
                                      </p:to>
                                    </p:set>
                                    <p:animEffect transition="in" filter="dissolve">
                                      <p:cBhvr>
                                        <p:cTn id="29" dur="500"/>
                                        <p:tgtEl>
                                          <p:spTgt spid="6558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6562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65598"/>
                                        </p:tgtEl>
                                        <p:attrNameLst>
                                          <p:attrName>style.visibility</p:attrName>
                                        </p:attrNameLst>
                                      </p:cBhvr>
                                      <p:to>
                                        <p:strVal val="visible"/>
                                      </p:to>
                                    </p:set>
                                    <p:animEffect transition="in" filter="dissolve">
                                      <p:cBhvr>
                                        <p:cTn id="38" dur="500"/>
                                        <p:tgtEl>
                                          <p:spTgt spid="6559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5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Text Box 5"/>
          <p:cNvSpPr txBox="1">
            <a:spLocks noChangeArrowheads="1"/>
          </p:cNvSpPr>
          <p:nvPr/>
        </p:nvSpPr>
        <p:spPr bwMode="auto">
          <a:xfrm>
            <a:off x="385763" y="1408113"/>
            <a:ext cx="9107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dirty="0">
                <a:solidFill>
                  <a:srgbClr val="FF3300"/>
                </a:solidFill>
                <a:effectLst>
                  <a:outerShdw blurRad="38100" dist="38100" dir="2700000" algn="tl">
                    <a:srgbClr val="000000"/>
                  </a:outerShdw>
                </a:effectLst>
                <a:latin typeface="Comic Sans MS" pitchFamily="66" charset="0"/>
              </a:rPr>
              <a:t>2. QUESTION: What is knowledge?</a:t>
            </a:r>
          </a:p>
        </p:txBody>
      </p:sp>
      <p:sp>
        <p:nvSpPr>
          <p:cNvPr id="80902" name="Text Box 6"/>
          <p:cNvSpPr txBox="1">
            <a:spLocks noChangeArrowheads="1"/>
          </p:cNvSpPr>
          <p:nvPr/>
        </p:nvSpPr>
        <p:spPr bwMode="auto">
          <a:xfrm>
            <a:off x="371475" y="2130425"/>
            <a:ext cx="8791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dirty="0">
                <a:solidFill>
                  <a:srgbClr val="FF3300"/>
                </a:solidFill>
                <a:effectLst>
                  <a:outerShdw blurRad="38100" dist="38100" dir="2700000" algn="tl">
                    <a:srgbClr val="000000"/>
                  </a:outerShdw>
                </a:effectLst>
                <a:latin typeface="Comic Sans MS" pitchFamily="66" charset="0"/>
              </a:rPr>
              <a:t>3. QUESTION: What is education?</a:t>
            </a:r>
          </a:p>
        </p:txBody>
      </p:sp>
      <p:sp>
        <p:nvSpPr>
          <p:cNvPr id="80903" name="Text Box 7"/>
          <p:cNvSpPr txBox="1">
            <a:spLocks noChangeArrowheads="1"/>
          </p:cNvSpPr>
          <p:nvPr/>
        </p:nvSpPr>
        <p:spPr bwMode="auto">
          <a:xfrm>
            <a:off x="371475" y="2784475"/>
            <a:ext cx="94313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dirty="0">
                <a:solidFill>
                  <a:srgbClr val="FF3300"/>
                </a:solidFill>
                <a:effectLst>
                  <a:outerShdw blurRad="38100" dist="38100" dir="2700000" algn="tl">
                    <a:srgbClr val="000000"/>
                  </a:outerShdw>
                </a:effectLst>
                <a:latin typeface="Comic Sans MS" pitchFamily="66" charset="0"/>
              </a:rPr>
              <a:t>4. QUESTION: What is intelligence?</a:t>
            </a:r>
          </a:p>
        </p:txBody>
      </p:sp>
      <p:sp>
        <p:nvSpPr>
          <p:cNvPr id="80904" name="Text Box 8"/>
          <p:cNvSpPr txBox="1">
            <a:spLocks noChangeArrowheads="1"/>
          </p:cNvSpPr>
          <p:nvPr/>
        </p:nvSpPr>
        <p:spPr bwMode="auto">
          <a:xfrm>
            <a:off x="357188" y="3470275"/>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dirty="0">
                <a:solidFill>
                  <a:srgbClr val="FF3300"/>
                </a:solidFill>
                <a:effectLst>
                  <a:outerShdw blurRad="38100" dist="38100" dir="2700000" algn="tl">
                    <a:srgbClr val="000000"/>
                  </a:outerShdw>
                </a:effectLst>
                <a:latin typeface="Comic Sans MS" pitchFamily="66" charset="0"/>
              </a:rPr>
              <a:t>5. QUESTION: Which competences do </a:t>
            </a:r>
            <a:br>
              <a:rPr lang="en-GB" sz="2800" b="1" dirty="0">
                <a:solidFill>
                  <a:srgbClr val="FF3300"/>
                </a:solidFill>
                <a:effectLst>
                  <a:outerShdw blurRad="38100" dist="38100" dir="2700000" algn="tl">
                    <a:srgbClr val="000000"/>
                  </a:outerShdw>
                </a:effectLst>
                <a:latin typeface="Comic Sans MS" pitchFamily="66" charset="0"/>
              </a:rPr>
            </a:br>
            <a:r>
              <a:rPr lang="en-GB" sz="2800" b="1" dirty="0">
                <a:solidFill>
                  <a:srgbClr val="FF3300"/>
                </a:solidFill>
                <a:effectLst>
                  <a:outerShdw blurRad="38100" dist="38100" dir="2700000" algn="tl">
                    <a:srgbClr val="000000"/>
                  </a:outerShdw>
                </a:effectLst>
                <a:latin typeface="Comic Sans MS" pitchFamily="66" charset="0"/>
              </a:rPr>
              <a:t>    students need and how can we help?</a:t>
            </a:r>
          </a:p>
        </p:txBody>
      </p:sp>
      <p:sp>
        <p:nvSpPr>
          <p:cNvPr id="80906" name="Text Box 10"/>
          <p:cNvSpPr txBox="1">
            <a:spLocks noChangeArrowheads="1"/>
          </p:cNvSpPr>
          <p:nvPr/>
        </p:nvSpPr>
        <p:spPr bwMode="auto">
          <a:xfrm>
            <a:off x="344488" y="4557713"/>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dirty="0">
                <a:solidFill>
                  <a:srgbClr val="FF3300"/>
                </a:solidFill>
                <a:effectLst>
                  <a:outerShdw blurRad="38100" dist="38100" dir="2700000" algn="tl">
                    <a:srgbClr val="000000"/>
                  </a:outerShdw>
                </a:effectLst>
                <a:latin typeface="Comic Sans MS" pitchFamily="66" charset="0"/>
              </a:rPr>
              <a:t>6. DISCUSSION: Different ways of</a:t>
            </a:r>
            <a:br>
              <a:rPr lang="en-GB" sz="2800" b="1" dirty="0">
                <a:solidFill>
                  <a:srgbClr val="FF3300"/>
                </a:solidFill>
                <a:effectLst>
                  <a:outerShdw blurRad="38100" dist="38100" dir="2700000" algn="tl">
                    <a:srgbClr val="000000"/>
                  </a:outerShdw>
                </a:effectLst>
                <a:latin typeface="Comic Sans MS" pitchFamily="66" charset="0"/>
              </a:rPr>
            </a:br>
            <a:r>
              <a:rPr lang="en-GB" sz="2800" b="1" dirty="0">
                <a:solidFill>
                  <a:srgbClr val="FF3300"/>
                </a:solidFill>
                <a:effectLst>
                  <a:outerShdw blurRad="38100" dist="38100" dir="2700000" algn="tl">
                    <a:srgbClr val="000000"/>
                  </a:outerShdw>
                </a:effectLst>
                <a:latin typeface="Comic Sans MS" pitchFamily="66" charset="0"/>
              </a:rPr>
              <a:t>    learning and the consequences for our</a:t>
            </a:r>
            <a:br>
              <a:rPr lang="en-GB" sz="2800" b="1" dirty="0">
                <a:solidFill>
                  <a:srgbClr val="FF3300"/>
                </a:solidFill>
                <a:effectLst>
                  <a:outerShdw blurRad="38100" dist="38100" dir="2700000" algn="tl">
                    <a:srgbClr val="000000"/>
                  </a:outerShdw>
                </a:effectLst>
                <a:latin typeface="Comic Sans MS" pitchFamily="66" charset="0"/>
              </a:rPr>
            </a:br>
            <a:r>
              <a:rPr lang="en-GB" sz="2800" b="1" dirty="0">
                <a:solidFill>
                  <a:srgbClr val="FF3300"/>
                </a:solidFill>
                <a:effectLst>
                  <a:outerShdw blurRad="38100" dist="38100" dir="2700000" algn="tl">
                    <a:srgbClr val="000000"/>
                  </a:outerShdw>
                </a:effectLst>
                <a:latin typeface="Comic Sans MS" pitchFamily="66" charset="0"/>
              </a:rPr>
              <a:t>    teaching</a:t>
            </a:r>
          </a:p>
        </p:txBody>
      </p:sp>
      <p:sp>
        <p:nvSpPr>
          <p:cNvPr id="80907" name="Text Box 11"/>
          <p:cNvSpPr txBox="1">
            <a:spLocks noChangeArrowheads="1"/>
          </p:cNvSpPr>
          <p:nvPr/>
        </p:nvSpPr>
        <p:spPr bwMode="auto">
          <a:xfrm>
            <a:off x="387350" y="738188"/>
            <a:ext cx="91074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dirty="0">
                <a:solidFill>
                  <a:srgbClr val="FF3300"/>
                </a:solidFill>
                <a:effectLst>
                  <a:outerShdw blurRad="38100" dist="38100" dir="2700000" algn="tl">
                    <a:srgbClr val="000000"/>
                  </a:outerShdw>
                </a:effectLst>
                <a:latin typeface="Comic Sans MS" pitchFamily="66" charset="0"/>
              </a:rPr>
              <a:t>1. QUESTION: Why </a:t>
            </a:r>
            <a:r>
              <a:rPr lang="en-GB" sz="2800" b="1" dirty="0" smtClean="0">
                <a:solidFill>
                  <a:srgbClr val="FF3300"/>
                </a:solidFill>
                <a:effectLst>
                  <a:outerShdw blurRad="38100" dist="38100" dir="2700000" algn="tl">
                    <a:srgbClr val="000000"/>
                  </a:outerShdw>
                </a:effectLst>
                <a:latin typeface="Comic Sans MS" pitchFamily="66" charset="0"/>
              </a:rPr>
              <a:t>CLIL?</a:t>
            </a:r>
            <a:endParaRPr lang="en-GB" sz="2800" b="1" dirty="0">
              <a:solidFill>
                <a:srgbClr val="FF33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381571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907"/>
                                        </p:tgtEl>
                                        <p:attrNameLst>
                                          <p:attrName>style.visibility</p:attrName>
                                        </p:attrNameLst>
                                      </p:cBhvr>
                                      <p:to>
                                        <p:strVal val="visible"/>
                                      </p:to>
                                    </p:set>
                                    <p:animEffect transition="in" filter="dissolve">
                                      <p:cBhvr>
                                        <p:cTn id="7" dur="500"/>
                                        <p:tgtEl>
                                          <p:spTgt spid="80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901"/>
                                        </p:tgtEl>
                                        <p:attrNameLst>
                                          <p:attrName>style.visibility</p:attrName>
                                        </p:attrNameLst>
                                      </p:cBhvr>
                                      <p:to>
                                        <p:strVal val="visible"/>
                                      </p:to>
                                    </p:set>
                                    <p:animEffect transition="in" filter="dissolve">
                                      <p:cBhvr>
                                        <p:cTn id="12" dur="500"/>
                                        <p:tgtEl>
                                          <p:spTgt spid="809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902"/>
                                        </p:tgtEl>
                                        <p:attrNameLst>
                                          <p:attrName>style.visibility</p:attrName>
                                        </p:attrNameLst>
                                      </p:cBhvr>
                                      <p:to>
                                        <p:strVal val="visible"/>
                                      </p:to>
                                    </p:set>
                                    <p:animEffect transition="in" filter="dissolve">
                                      <p:cBhvr>
                                        <p:cTn id="17" dur="500"/>
                                        <p:tgtEl>
                                          <p:spTgt spid="809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0903"/>
                                        </p:tgtEl>
                                        <p:attrNameLst>
                                          <p:attrName>style.visibility</p:attrName>
                                        </p:attrNameLst>
                                      </p:cBhvr>
                                      <p:to>
                                        <p:strVal val="visible"/>
                                      </p:to>
                                    </p:set>
                                    <p:animEffect transition="in" filter="dissolve">
                                      <p:cBhvr>
                                        <p:cTn id="22" dur="500"/>
                                        <p:tgtEl>
                                          <p:spTgt spid="809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0904"/>
                                        </p:tgtEl>
                                        <p:attrNameLst>
                                          <p:attrName>style.visibility</p:attrName>
                                        </p:attrNameLst>
                                      </p:cBhvr>
                                      <p:to>
                                        <p:strVal val="visible"/>
                                      </p:to>
                                    </p:set>
                                    <p:animEffect transition="in" filter="dissolve">
                                      <p:cBhvr>
                                        <p:cTn id="27" dur="500"/>
                                        <p:tgtEl>
                                          <p:spTgt spid="809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0906"/>
                                        </p:tgtEl>
                                        <p:attrNameLst>
                                          <p:attrName>style.visibility</p:attrName>
                                        </p:attrNameLst>
                                      </p:cBhvr>
                                      <p:to>
                                        <p:strVal val="visible"/>
                                      </p:to>
                                    </p:set>
                                    <p:animEffect transition="in" filter="dissolve">
                                      <p:cBhvr>
                                        <p:cTn id="32" dur="500"/>
                                        <p:tgtEl>
                                          <p:spTgt spid="80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02" grpId="0"/>
      <p:bldP spid="80903" grpId="0"/>
      <p:bldP spid="80904" grpId="0"/>
      <p:bldP spid="80906" grpId="0"/>
      <p:bldP spid="809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1127125" y="1016000"/>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a:solidFill>
                  <a:srgbClr val="FF3300"/>
                </a:solidFill>
                <a:effectLst>
                  <a:outerShdw blurRad="38100" dist="38100" dir="2700000" algn="tl">
                    <a:srgbClr val="000000"/>
                  </a:outerShdw>
                </a:effectLst>
                <a:latin typeface="Comic Sans MS" pitchFamily="66" charset="0"/>
              </a:rPr>
              <a:t>4. QUESTION</a:t>
            </a:r>
            <a:endParaRPr lang="en-GB" sz="2400" b="1">
              <a:solidFill>
                <a:srgbClr val="FF3300"/>
              </a:solidFill>
              <a:effectLst>
                <a:outerShdw blurRad="38100" dist="38100" dir="2700000" algn="tl">
                  <a:srgbClr val="000000"/>
                </a:outerShdw>
              </a:effectLst>
              <a:latin typeface="Comic Sans MS" pitchFamily="66" charset="0"/>
            </a:endParaRPr>
          </a:p>
        </p:txBody>
      </p:sp>
      <p:sp>
        <p:nvSpPr>
          <p:cNvPr id="71683" name="Text Box 3"/>
          <p:cNvSpPr txBox="1">
            <a:spLocks noChangeArrowheads="1"/>
          </p:cNvSpPr>
          <p:nvPr/>
        </p:nvSpPr>
        <p:spPr bwMode="auto">
          <a:xfrm>
            <a:off x="1128713" y="2460625"/>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u="sng">
                <a:solidFill>
                  <a:srgbClr val="FF3300"/>
                </a:solidFill>
                <a:effectLst>
                  <a:outerShdw blurRad="38100" dist="38100" dir="2700000" algn="tl">
                    <a:srgbClr val="000000"/>
                  </a:outerShdw>
                </a:effectLst>
                <a:latin typeface="Comic Sans MS" pitchFamily="66" charset="0"/>
              </a:rPr>
              <a:t>What is intelligence? </a:t>
            </a:r>
          </a:p>
        </p:txBody>
      </p:sp>
      <p:pic>
        <p:nvPicPr>
          <p:cNvPr id="71684" name="Picture 4" descr="j02860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75" y="4157663"/>
            <a:ext cx="1835150" cy="1768475"/>
          </a:xfrm>
          <a:prstGeom prst="rect">
            <a:avLst/>
          </a:prstGeom>
          <a:noFill/>
          <a:extLst>
            <a:ext uri="{909E8E84-426E-40DD-AFC4-6F175D3DCCD1}">
              <a14:hiddenFill xmlns:a14="http://schemas.microsoft.com/office/drawing/2010/main">
                <a:solidFill>
                  <a:srgbClr val="FFFFFF"/>
                </a:solidFill>
              </a14:hiddenFill>
            </a:ext>
          </a:extLst>
        </p:spPr>
      </p:pic>
      <p:sp>
        <p:nvSpPr>
          <p:cNvPr id="71685" name="Text Box 5"/>
          <p:cNvSpPr txBox="1">
            <a:spLocks noChangeArrowheads="1"/>
          </p:cNvSpPr>
          <p:nvPr/>
        </p:nvSpPr>
        <p:spPr bwMode="auto">
          <a:xfrm>
            <a:off x="1130300" y="4291013"/>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a:solidFill>
                  <a:srgbClr val="FF9900"/>
                </a:solidFill>
                <a:effectLst>
                  <a:outerShdw blurRad="38100" dist="38100" dir="2700000" algn="tl">
                    <a:srgbClr val="000000"/>
                  </a:outerShdw>
                </a:effectLst>
                <a:latin typeface="Comic Sans MS" pitchFamily="66" charset="0"/>
              </a:rPr>
              <a:t>What do you think?</a:t>
            </a:r>
          </a:p>
        </p:txBody>
      </p:sp>
    </p:spTree>
    <p:extLst>
      <p:ext uri="{BB962C8B-B14F-4D97-AF65-F5344CB8AC3E}">
        <p14:creationId xmlns:p14="http://schemas.microsoft.com/office/powerpoint/2010/main" val="1673992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dissolve">
                                      <p:cBhvr>
                                        <p:cTn id="12" dur="500"/>
                                        <p:tgtEl>
                                          <p:spTgt spid="716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dissolve">
                                      <p:cBhvr>
                                        <p:cTn id="17" dur="500"/>
                                        <p:tgtEl>
                                          <p:spTgt spid="716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685"/>
                                        </p:tgtEl>
                                        <p:attrNameLst>
                                          <p:attrName>style.visibility</p:attrName>
                                        </p:attrNameLst>
                                      </p:cBhvr>
                                      <p:to>
                                        <p:strVal val="visible"/>
                                      </p:to>
                                    </p:set>
                                    <p:animEffect transition="in" filter="dissolve">
                                      <p:cBhvr>
                                        <p:cTn id="22"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p:bldP spid="716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238125" y="900113"/>
            <a:ext cx="30956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3200" b="1" dirty="0">
                <a:solidFill>
                  <a:srgbClr val="FF3300"/>
                </a:solidFill>
                <a:effectLst>
                  <a:outerShdw blurRad="38100" dist="38100" dir="2700000" algn="tl">
                    <a:srgbClr val="000000"/>
                  </a:outerShdw>
                </a:effectLst>
              </a:rPr>
              <a:t>Education is what survives when </a:t>
            </a:r>
            <a:r>
              <a:rPr lang="en-GB" sz="3200" b="1" dirty="0">
                <a:effectLst>
                  <a:outerShdw blurRad="38100" dist="38100" dir="2700000" algn="tl">
                    <a:srgbClr val="000000"/>
                  </a:outerShdw>
                </a:effectLst>
              </a:rPr>
              <a:t>what has been learnt </a:t>
            </a:r>
            <a:r>
              <a:rPr lang="en-GB" sz="3200" b="1" dirty="0">
                <a:solidFill>
                  <a:srgbClr val="FF3300"/>
                </a:solidFill>
                <a:effectLst>
                  <a:outerShdw blurRad="38100" dist="38100" dir="2700000" algn="tl">
                    <a:srgbClr val="000000"/>
                  </a:outerShdw>
                </a:effectLst>
              </a:rPr>
              <a:t>has been forgotten.</a:t>
            </a:r>
            <a:r>
              <a:rPr lang="en-GB" sz="3200" dirty="0">
                <a:solidFill>
                  <a:srgbClr val="FFFF00"/>
                </a:solidFill>
                <a:effectLst>
                  <a:outerShdw blurRad="38100" dist="38100" dir="2700000" algn="tl">
                    <a:srgbClr val="000000"/>
                  </a:outerShdw>
                </a:effectLst>
              </a:rPr>
              <a:t> </a:t>
            </a:r>
          </a:p>
        </p:txBody>
      </p:sp>
      <p:sp>
        <p:nvSpPr>
          <p:cNvPr id="73733" name="Text Box 5"/>
          <p:cNvSpPr txBox="1">
            <a:spLocks noChangeArrowheads="1"/>
          </p:cNvSpPr>
          <p:nvPr/>
        </p:nvSpPr>
        <p:spPr bwMode="auto">
          <a:xfrm>
            <a:off x="4891088" y="865188"/>
            <a:ext cx="3959225"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FontTx/>
              <a:buChar char="•"/>
            </a:pPr>
            <a:r>
              <a:rPr lang="en-GB" sz="3000" b="1" dirty="0">
                <a:solidFill>
                  <a:srgbClr val="FF3300"/>
                </a:solidFill>
                <a:effectLst>
                  <a:outerShdw blurRad="38100" dist="38100" dir="2700000" algn="tl">
                    <a:srgbClr val="000000"/>
                  </a:outerShdw>
                </a:effectLst>
              </a:rPr>
              <a:t>Attitudes</a:t>
            </a:r>
          </a:p>
          <a:p>
            <a:pPr algn="r">
              <a:spcBef>
                <a:spcPct val="50000"/>
              </a:spcBef>
              <a:buFontTx/>
              <a:buChar char="•"/>
            </a:pPr>
            <a:r>
              <a:rPr lang="en-GB" sz="3000" b="1" dirty="0">
                <a:solidFill>
                  <a:srgbClr val="FF3300"/>
                </a:solidFill>
                <a:effectLst>
                  <a:outerShdw blurRad="38100" dist="38100" dir="2700000" algn="tl">
                    <a:srgbClr val="000000"/>
                  </a:outerShdw>
                </a:effectLst>
              </a:rPr>
              <a:t>Values</a:t>
            </a:r>
          </a:p>
          <a:p>
            <a:pPr algn="r">
              <a:spcBef>
                <a:spcPct val="50000"/>
              </a:spcBef>
              <a:buFontTx/>
              <a:buChar char="•"/>
            </a:pPr>
            <a:r>
              <a:rPr lang="en-GB" sz="3000" b="1" dirty="0">
                <a:solidFill>
                  <a:srgbClr val="FF3300"/>
                </a:solidFill>
                <a:effectLst>
                  <a:outerShdw blurRad="38100" dist="38100" dir="2700000" algn="tl">
                    <a:srgbClr val="000000"/>
                  </a:outerShdw>
                </a:effectLst>
              </a:rPr>
              <a:t>Competences</a:t>
            </a:r>
          </a:p>
          <a:p>
            <a:pPr algn="r">
              <a:spcBef>
                <a:spcPct val="50000"/>
              </a:spcBef>
              <a:buFontTx/>
              <a:buChar char="•"/>
            </a:pPr>
            <a:r>
              <a:rPr lang="en-GB" sz="3000" b="1" dirty="0">
                <a:solidFill>
                  <a:srgbClr val="FF3300"/>
                </a:solidFill>
                <a:effectLst>
                  <a:outerShdw blurRad="38100" dist="38100" dir="2700000" algn="tl">
                    <a:srgbClr val="000000"/>
                  </a:outerShdw>
                </a:effectLst>
              </a:rPr>
              <a:t>My</a:t>
            </a:r>
            <a:r>
              <a:rPr lang="en-GB" sz="3000" b="1" dirty="0">
                <a:solidFill>
                  <a:srgbClr val="FF3300"/>
                </a:solidFill>
              </a:rPr>
              <a:t> </a:t>
            </a:r>
            <a:r>
              <a:rPr lang="en-GB" sz="3000" b="1" dirty="0">
                <a:solidFill>
                  <a:srgbClr val="FF3300"/>
                </a:solidFill>
                <a:effectLst>
                  <a:outerShdw blurRad="38100" dist="38100" dir="2700000" algn="tl">
                    <a:srgbClr val="000000"/>
                  </a:outerShdw>
                </a:effectLst>
              </a:rPr>
              <a:t>knowledge</a:t>
            </a:r>
            <a:endParaRPr lang="en-GB" sz="3000" dirty="0">
              <a:solidFill>
                <a:srgbClr val="FF3300"/>
              </a:solidFill>
              <a:effectLst>
                <a:outerShdw blurRad="38100" dist="38100" dir="2700000" algn="tl">
                  <a:srgbClr val="000000"/>
                </a:outerShdw>
              </a:effectLst>
            </a:endParaRPr>
          </a:p>
        </p:txBody>
      </p:sp>
      <p:grpSp>
        <p:nvGrpSpPr>
          <p:cNvPr id="73734" name="Group 6"/>
          <p:cNvGrpSpPr>
            <a:grpSpLocks/>
          </p:cNvGrpSpPr>
          <p:nvPr/>
        </p:nvGrpSpPr>
        <p:grpSpPr bwMode="auto">
          <a:xfrm>
            <a:off x="3413125" y="739775"/>
            <a:ext cx="3455988" cy="2303463"/>
            <a:chOff x="703" y="1253"/>
            <a:chExt cx="2177" cy="1451"/>
          </a:xfrm>
        </p:grpSpPr>
        <p:sp>
          <p:nvSpPr>
            <p:cNvPr id="73735" name="AutoShape 7"/>
            <p:cNvSpPr>
              <a:spLocks noChangeArrowheads="1"/>
            </p:cNvSpPr>
            <p:nvPr/>
          </p:nvSpPr>
          <p:spPr bwMode="auto">
            <a:xfrm>
              <a:off x="703" y="1253"/>
              <a:ext cx="2177" cy="1451"/>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lstStyle/>
            <a:p>
              <a:endParaRPr lang="de-AT"/>
            </a:p>
          </p:txBody>
        </p:sp>
        <p:sp>
          <p:nvSpPr>
            <p:cNvPr id="73736" name="Text Box 8"/>
            <p:cNvSpPr txBox="1">
              <a:spLocks noChangeArrowheads="1"/>
            </p:cNvSpPr>
            <p:nvPr/>
          </p:nvSpPr>
          <p:spPr bwMode="auto">
            <a:xfrm>
              <a:off x="1066" y="1763"/>
              <a:ext cx="149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pPr algn="ctr">
                <a:spcBef>
                  <a:spcPct val="50000"/>
                </a:spcBef>
              </a:pPr>
              <a:r>
                <a:rPr lang="en-GB" sz="2000" b="1">
                  <a:effectLst>
                    <a:outerShdw blurRad="38100" dist="38100" dir="2700000" algn="tl">
                      <a:srgbClr val="000000"/>
                    </a:outerShdw>
                  </a:effectLst>
                </a:rPr>
                <a:t>What should survive?</a:t>
              </a:r>
            </a:p>
          </p:txBody>
        </p:sp>
      </p:grpSp>
      <p:grpSp>
        <p:nvGrpSpPr>
          <p:cNvPr id="73737" name="Group 9"/>
          <p:cNvGrpSpPr>
            <a:grpSpLocks/>
          </p:cNvGrpSpPr>
          <p:nvPr/>
        </p:nvGrpSpPr>
        <p:grpSpPr bwMode="auto">
          <a:xfrm>
            <a:off x="57943" y="3246924"/>
            <a:ext cx="3455988" cy="2303463"/>
            <a:chOff x="703" y="1253"/>
            <a:chExt cx="2177" cy="1451"/>
          </a:xfrm>
        </p:grpSpPr>
        <p:sp>
          <p:nvSpPr>
            <p:cNvPr id="73738" name="AutoShape 10"/>
            <p:cNvSpPr>
              <a:spLocks noChangeArrowheads="1"/>
            </p:cNvSpPr>
            <p:nvPr/>
          </p:nvSpPr>
          <p:spPr bwMode="auto">
            <a:xfrm>
              <a:off x="703" y="1253"/>
              <a:ext cx="2177" cy="1451"/>
            </a:xfrm>
            <a:prstGeom prst="irregularSeal1">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endParaRPr lang="de-AT"/>
            </a:p>
          </p:txBody>
        </p:sp>
        <p:sp>
          <p:nvSpPr>
            <p:cNvPr id="73739" name="Text Box 11"/>
            <p:cNvSpPr txBox="1">
              <a:spLocks noChangeArrowheads="1"/>
            </p:cNvSpPr>
            <p:nvPr/>
          </p:nvSpPr>
          <p:spPr bwMode="auto">
            <a:xfrm>
              <a:off x="1066" y="1763"/>
              <a:ext cx="149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pPr algn="ctr">
                <a:spcBef>
                  <a:spcPct val="50000"/>
                </a:spcBef>
              </a:pPr>
              <a:r>
                <a:rPr lang="en-GB" sz="2000" b="1">
                  <a:effectLst>
                    <a:outerShdw blurRad="38100" dist="38100" dir="2700000" algn="tl">
                      <a:srgbClr val="000000"/>
                    </a:outerShdw>
                  </a:effectLst>
                </a:rPr>
                <a:t>EI = Emotional Intelligence</a:t>
              </a:r>
            </a:p>
          </p:txBody>
        </p:sp>
      </p:grpSp>
      <p:sp>
        <p:nvSpPr>
          <p:cNvPr id="73740" name="AutoShape 12"/>
          <p:cNvSpPr>
            <a:spLocks noChangeArrowheads="1"/>
          </p:cNvSpPr>
          <p:nvPr/>
        </p:nvSpPr>
        <p:spPr bwMode="auto">
          <a:xfrm rot="9113484">
            <a:off x="3321050" y="3252788"/>
            <a:ext cx="2501900" cy="779462"/>
          </a:xfrm>
          <a:prstGeom prst="rightArrow">
            <a:avLst>
              <a:gd name="adj1" fmla="val 50000"/>
              <a:gd name="adj2" fmla="val 8024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3741" name="Text Box 13"/>
          <p:cNvSpPr txBox="1">
            <a:spLocks noChangeArrowheads="1"/>
          </p:cNvSpPr>
          <p:nvPr/>
        </p:nvSpPr>
        <p:spPr bwMode="auto">
          <a:xfrm>
            <a:off x="4851400" y="4110524"/>
            <a:ext cx="4133850" cy="19389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dirty="0">
                <a:effectLst>
                  <a:outerShdw blurRad="38100" dist="38100" dir="2700000" algn="tl">
                    <a:srgbClr val="000000"/>
                  </a:outerShdw>
                </a:effectLst>
              </a:rPr>
              <a:t>“…the ability to monitor and regulate one’s feelings and those of others and to use feelings to guide thought and action.” </a:t>
            </a:r>
            <a:r>
              <a:rPr lang="en-GB" sz="1600" b="1" dirty="0" smtClean="0"/>
              <a:t>Source</a:t>
            </a:r>
            <a:r>
              <a:rPr lang="en-GB" sz="1600" b="1" dirty="0"/>
              <a:t>: www.glef.org</a:t>
            </a:r>
          </a:p>
        </p:txBody>
      </p:sp>
    </p:spTree>
    <p:extLst>
      <p:ext uri="{BB962C8B-B14F-4D97-AF65-F5344CB8AC3E}">
        <p14:creationId xmlns:p14="http://schemas.microsoft.com/office/powerpoint/2010/main" val="3567070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fade">
                                      <p:cBhvr>
                                        <p:cTn id="7" dur="2000"/>
                                        <p:tgtEl>
                                          <p:spTgt spid="73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73734"/>
                                        </p:tgtEl>
                                        <p:attrNameLst>
                                          <p:attrName>style.visibility</p:attrName>
                                        </p:attrNameLst>
                                      </p:cBhvr>
                                      <p:to>
                                        <p:strVal val="visible"/>
                                      </p:to>
                                    </p:set>
                                    <p:anim calcmode="lin" valueType="num">
                                      <p:cBhvr>
                                        <p:cTn id="12" dur="500" fill="hold"/>
                                        <p:tgtEl>
                                          <p:spTgt spid="73734"/>
                                        </p:tgtEl>
                                        <p:attrNameLst>
                                          <p:attrName>ppt_w</p:attrName>
                                        </p:attrNameLst>
                                      </p:cBhvr>
                                      <p:tavLst>
                                        <p:tav tm="0">
                                          <p:val>
                                            <p:fltVal val="0"/>
                                          </p:val>
                                        </p:tav>
                                        <p:tav tm="100000">
                                          <p:val>
                                            <p:strVal val="#ppt_w"/>
                                          </p:val>
                                        </p:tav>
                                      </p:tavLst>
                                    </p:anim>
                                    <p:anim calcmode="lin" valueType="num">
                                      <p:cBhvr>
                                        <p:cTn id="13" dur="500" fill="hold"/>
                                        <p:tgtEl>
                                          <p:spTgt spid="73734"/>
                                        </p:tgtEl>
                                        <p:attrNameLst>
                                          <p:attrName>ppt_h</p:attrName>
                                        </p:attrNameLst>
                                      </p:cBhvr>
                                      <p:tavLst>
                                        <p:tav tm="0">
                                          <p:val>
                                            <p:fltVal val="0"/>
                                          </p:val>
                                        </p:tav>
                                        <p:tav tm="100000">
                                          <p:val>
                                            <p:strVal val="#ppt_h"/>
                                          </p:val>
                                        </p:tav>
                                      </p:tavLst>
                                    </p:anim>
                                    <p:animEffect transition="in" filter="fade">
                                      <p:cBhvr>
                                        <p:cTn id="14" dur="500"/>
                                        <p:tgtEl>
                                          <p:spTgt spid="737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3733"/>
                                        </p:tgtEl>
                                        <p:attrNameLst>
                                          <p:attrName>style.visibility</p:attrName>
                                        </p:attrNameLst>
                                      </p:cBhvr>
                                      <p:to>
                                        <p:strVal val="visible"/>
                                      </p:to>
                                    </p:set>
                                    <p:animEffect transition="in" filter="fade">
                                      <p:cBhvr>
                                        <p:cTn id="19" dur="2000"/>
                                        <p:tgtEl>
                                          <p:spTgt spid="737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374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73737"/>
                                        </p:tgtEl>
                                        <p:attrNameLst>
                                          <p:attrName>style.visibility</p:attrName>
                                        </p:attrNameLst>
                                      </p:cBhvr>
                                      <p:to>
                                        <p:strVal val="visible"/>
                                      </p:to>
                                    </p:set>
                                    <p:anim calcmode="lin" valueType="num">
                                      <p:cBhvr>
                                        <p:cTn id="28" dur="500" fill="hold"/>
                                        <p:tgtEl>
                                          <p:spTgt spid="73737"/>
                                        </p:tgtEl>
                                        <p:attrNameLst>
                                          <p:attrName>ppt_w</p:attrName>
                                        </p:attrNameLst>
                                      </p:cBhvr>
                                      <p:tavLst>
                                        <p:tav tm="0">
                                          <p:val>
                                            <p:fltVal val="0"/>
                                          </p:val>
                                        </p:tav>
                                        <p:tav tm="100000">
                                          <p:val>
                                            <p:strVal val="#ppt_w"/>
                                          </p:val>
                                        </p:tav>
                                      </p:tavLst>
                                    </p:anim>
                                    <p:anim calcmode="lin" valueType="num">
                                      <p:cBhvr>
                                        <p:cTn id="29" dur="500" fill="hold"/>
                                        <p:tgtEl>
                                          <p:spTgt spid="73737"/>
                                        </p:tgtEl>
                                        <p:attrNameLst>
                                          <p:attrName>ppt_h</p:attrName>
                                        </p:attrNameLst>
                                      </p:cBhvr>
                                      <p:tavLst>
                                        <p:tav tm="0">
                                          <p:val>
                                            <p:fltVal val="0"/>
                                          </p:val>
                                        </p:tav>
                                        <p:tav tm="100000">
                                          <p:val>
                                            <p:strVal val="#ppt_h"/>
                                          </p:val>
                                        </p:tav>
                                      </p:tavLst>
                                    </p:anim>
                                    <p:animEffect transition="in" filter="fade">
                                      <p:cBhvr>
                                        <p:cTn id="30" dur="500"/>
                                        <p:tgtEl>
                                          <p:spTgt spid="7373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3741"/>
                                        </p:tgtEl>
                                        <p:attrNameLst>
                                          <p:attrName>style.visibility</p:attrName>
                                        </p:attrNameLst>
                                      </p:cBhvr>
                                      <p:to>
                                        <p:strVal val="visible"/>
                                      </p:to>
                                    </p:set>
                                    <p:animEffect transition="in" filter="fade">
                                      <p:cBhvr>
                                        <p:cTn id="35" dur="2000"/>
                                        <p:tgtEl>
                                          <p:spTgt spid="73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P spid="73740" grpId="0" animBg="1"/>
      <p:bldP spid="737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4"/>
          <p:cNvSpPr txBox="1">
            <a:spLocks noChangeArrowheads="1"/>
          </p:cNvSpPr>
          <p:nvPr/>
        </p:nvSpPr>
        <p:spPr bwMode="auto">
          <a:xfrm>
            <a:off x="1146175" y="801688"/>
            <a:ext cx="68357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dirty="0">
                <a:solidFill>
                  <a:srgbClr val="FF3300"/>
                </a:solidFill>
                <a:effectLst>
                  <a:outerShdw blurRad="38100" dist="38100" dir="2700000" algn="tl">
                    <a:srgbClr val="000000"/>
                  </a:outerShdw>
                </a:effectLst>
                <a:latin typeface="Comic Sans MS" pitchFamily="66" charset="0"/>
              </a:rPr>
              <a:t>CI = Cognitive Intelligence; </a:t>
            </a:r>
            <a:br>
              <a:rPr lang="en-GB" sz="3200" b="1" dirty="0">
                <a:solidFill>
                  <a:srgbClr val="FF3300"/>
                </a:solidFill>
                <a:effectLst>
                  <a:outerShdw blurRad="38100" dist="38100" dir="2700000" algn="tl">
                    <a:srgbClr val="000000"/>
                  </a:outerShdw>
                </a:effectLst>
                <a:latin typeface="Comic Sans MS" pitchFamily="66" charset="0"/>
              </a:rPr>
            </a:br>
            <a:r>
              <a:rPr lang="en-GB" sz="3200" b="1" dirty="0" smtClean="0">
                <a:solidFill>
                  <a:srgbClr val="FF3300"/>
                </a:solidFill>
                <a:effectLst>
                  <a:outerShdw blurRad="38100" dist="38100" dir="2700000" algn="tl">
                    <a:srgbClr val="000000"/>
                  </a:outerShdw>
                </a:effectLst>
                <a:latin typeface="Comic Sans MS" pitchFamily="66" charset="0"/>
              </a:rPr>
              <a:t>EI </a:t>
            </a:r>
            <a:r>
              <a:rPr lang="en-GB" sz="3200" b="1" dirty="0">
                <a:solidFill>
                  <a:srgbClr val="FF3300"/>
                </a:solidFill>
                <a:effectLst>
                  <a:outerShdw blurRad="38100" dist="38100" dir="2700000" algn="tl">
                    <a:srgbClr val="000000"/>
                  </a:outerShdw>
                </a:effectLst>
                <a:latin typeface="Comic Sans MS" pitchFamily="66" charset="0"/>
              </a:rPr>
              <a:t>= Emotional Intelligence; </a:t>
            </a:r>
            <a:r>
              <a:rPr lang="en-GB" sz="3200" b="1" dirty="0" smtClean="0">
                <a:solidFill>
                  <a:srgbClr val="FF3300"/>
                </a:solidFill>
                <a:effectLst>
                  <a:outerShdw blurRad="38100" dist="38100" dir="2700000" algn="tl">
                    <a:srgbClr val="000000"/>
                  </a:outerShdw>
                </a:effectLst>
                <a:latin typeface="Comic Sans MS" pitchFamily="66" charset="0"/>
              </a:rPr>
              <a:t/>
            </a:r>
            <a:br>
              <a:rPr lang="en-GB" sz="3200" b="1" dirty="0" smtClean="0">
                <a:solidFill>
                  <a:srgbClr val="FF3300"/>
                </a:solidFill>
                <a:effectLst>
                  <a:outerShdw blurRad="38100" dist="38100" dir="2700000" algn="tl">
                    <a:srgbClr val="000000"/>
                  </a:outerShdw>
                </a:effectLst>
                <a:latin typeface="Comic Sans MS" pitchFamily="66" charset="0"/>
              </a:rPr>
            </a:br>
            <a:r>
              <a:rPr lang="en-GB" sz="3200" b="1" dirty="0" smtClean="0">
                <a:solidFill>
                  <a:srgbClr val="FF3300"/>
                </a:solidFill>
                <a:effectLst>
                  <a:outerShdw blurRad="38100" dist="38100" dir="2700000" algn="tl">
                    <a:srgbClr val="000000"/>
                  </a:outerShdw>
                </a:effectLst>
                <a:latin typeface="Comic Sans MS" pitchFamily="66" charset="0"/>
              </a:rPr>
              <a:t>MI </a:t>
            </a:r>
            <a:r>
              <a:rPr lang="en-GB" sz="3200" b="1" dirty="0">
                <a:solidFill>
                  <a:srgbClr val="FF3300"/>
                </a:solidFill>
                <a:effectLst>
                  <a:outerShdw blurRad="38100" dist="38100" dir="2700000" algn="tl">
                    <a:srgbClr val="000000"/>
                  </a:outerShdw>
                </a:effectLst>
                <a:latin typeface="Comic Sans MS" pitchFamily="66" charset="0"/>
              </a:rPr>
              <a:t>= Multiple Intelligences*</a:t>
            </a:r>
          </a:p>
        </p:txBody>
      </p:sp>
      <p:sp>
        <p:nvSpPr>
          <p:cNvPr id="72710" name="Oval 6"/>
          <p:cNvSpPr>
            <a:spLocks noChangeArrowheads="1"/>
          </p:cNvSpPr>
          <p:nvPr/>
        </p:nvSpPr>
        <p:spPr bwMode="auto">
          <a:xfrm>
            <a:off x="493713" y="2557463"/>
            <a:ext cx="1755775" cy="1233487"/>
          </a:xfrm>
          <a:prstGeom prst="ellipse">
            <a:avLst/>
          </a:prstGeom>
          <a:solidFill>
            <a:schemeClr val="accent1"/>
          </a:solidFill>
          <a:ln w="9525">
            <a:solidFill>
              <a:schemeClr val="tx1"/>
            </a:solidFill>
            <a:round/>
            <a:headEnd/>
            <a:tailEnd/>
          </a:ln>
          <a:effectLst>
            <a:outerShdw dist="107763" dir="18900000" algn="ctr" rotWithShape="0">
              <a:srgbClr val="000000">
                <a:alpha val="50000"/>
              </a:srgbClr>
            </a:outerShdw>
          </a:effectLst>
        </p:spPr>
        <p:txBody>
          <a:bodyPr wrap="none" anchor="ctr"/>
          <a:lstStyle/>
          <a:p>
            <a:pPr algn="ctr"/>
            <a:r>
              <a:rPr lang="en-GB" b="1">
                <a:solidFill>
                  <a:srgbClr val="FFFF00"/>
                </a:solidFill>
                <a:effectLst>
                  <a:outerShdw blurRad="38100" dist="38100" dir="2700000" algn="tl">
                    <a:srgbClr val="000000"/>
                  </a:outerShdw>
                </a:effectLst>
              </a:rPr>
              <a:t>1.</a:t>
            </a:r>
          </a:p>
          <a:p>
            <a:pPr algn="ctr"/>
            <a:r>
              <a:rPr lang="en-GB" b="1">
                <a:solidFill>
                  <a:srgbClr val="FFFF00"/>
                </a:solidFill>
                <a:effectLst>
                  <a:outerShdw blurRad="38100" dist="38100" dir="2700000" algn="tl">
                    <a:srgbClr val="000000"/>
                  </a:outerShdw>
                </a:effectLst>
              </a:rPr>
              <a:t>Intra-personal I.</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(self-smart)</a:t>
            </a:r>
          </a:p>
        </p:txBody>
      </p:sp>
      <p:sp>
        <p:nvSpPr>
          <p:cNvPr id="72711" name="Oval 7"/>
          <p:cNvSpPr>
            <a:spLocks noChangeArrowheads="1"/>
          </p:cNvSpPr>
          <p:nvPr/>
        </p:nvSpPr>
        <p:spPr bwMode="auto">
          <a:xfrm>
            <a:off x="2667000" y="2459038"/>
            <a:ext cx="1755775" cy="1233487"/>
          </a:xfrm>
          <a:prstGeom prst="ellipse">
            <a:avLst/>
          </a:prstGeom>
          <a:solidFill>
            <a:schemeClr val="accent1"/>
          </a:solidFill>
          <a:ln w="9525">
            <a:solidFill>
              <a:schemeClr val="tx1"/>
            </a:solidFill>
            <a:round/>
            <a:headEnd/>
            <a:tailEnd/>
          </a:ln>
          <a:effectLst>
            <a:outerShdw dist="107763" dir="18900000" algn="ctr" rotWithShape="0">
              <a:srgbClr val="000000">
                <a:alpha val="50000"/>
              </a:srgbClr>
            </a:outerShdw>
          </a:effectLst>
        </p:spPr>
        <p:txBody>
          <a:bodyPr wrap="none" anchor="ctr"/>
          <a:lstStyle/>
          <a:p>
            <a:pPr algn="ctr"/>
            <a:r>
              <a:rPr lang="en-GB" b="1">
                <a:solidFill>
                  <a:srgbClr val="FFFF00"/>
                </a:solidFill>
                <a:effectLst>
                  <a:outerShdw blurRad="38100" dist="38100" dir="2700000" algn="tl">
                    <a:srgbClr val="000000"/>
                  </a:outerShdw>
                </a:effectLst>
              </a:rPr>
              <a:t>2.</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Inter-personal I.</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(people-smart)</a:t>
            </a:r>
          </a:p>
        </p:txBody>
      </p:sp>
      <p:sp>
        <p:nvSpPr>
          <p:cNvPr id="72712" name="Oval 8"/>
          <p:cNvSpPr>
            <a:spLocks noChangeArrowheads="1"/>
          </p:cNvSpPr>
          <p:nvPr/>
        </p:nvSpPr>
        <p:spPr bwMode="auto">
          <a:xfrm>
            <a:off x="4732338" y="2673350"/>
            <a:ext cx="1755775" cy="1233488"/>
          </a:xfrm>
          <a:prstGeom prst="ellipse">
            <a:avLst/>
          </a:prstGeom>
          <a:solidFill>
            <a:schemeClr val="accent1"/>
          </a:solidFill>
          <a:ln w="9525">
            <a:solidFill>
              <a:schemeClr val="tx1"/>
            </a:solidFill>
            <a:round/>
            <a:headEnd/>
            <a:tailEnd/>
          </a:ln>
          <a:effectLst>
            <a:outerShdw dist="107763" dir="18900000" algn="ctr" rotWithShape="0">
              <a:srgbClr val="000000">
                <a:alpha val="50000"/>
              </a:srgbClr>
            </a:outerShdw>
          </a:effectLst>
        </p:spPr>
        <p:txBody>
          <a:bodyPr wrap="none" anchor="ctr"/>
          <a:lstStyle/>
          <a:p>
            <a:pPr algn="ctr"/>
            <a:r>
              <a:rPr lang="en-GB" b="1">
                <a:solidFill>
                  <a:srgbClr val="FFFF00"/>
                </a:solidFill>
                <a:effectLst>
                  <a:outerShdw blurRad="38100" dist="38100" dir="2700000" algn="tl">
                    <a:srgbClr val="000000"/>
                  </a:outerShdw>
                </a:effectLst>
              </a:rPr>
              <a:t>3.</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Logical-</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mathematical I.</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(number-and-</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reasoning-smart)</a:t>
            </a:r>
          </a:p>
        </p:txBody>
      </p:sp>
      <p:sp>
        <p:nvSpPr>
          <p:cNvPr id="72713" name="Oval 9"/>
          <p:cNvSpPr>
            <a:spLocks noChangeArrowheads="1"/>
          </p:cNvSpPr>
          <p:nvPr/>
        </p:nvSpPr>
        <p:spPr bwMode="auto">
          <a:xfrm>
            <a:off x="6762750" y="2532063"/>
            <a:ext cx="1755775" cy="1233487"/>
          </a:xfrm>
          <a:prstGeom prst="ellipse">
            <a:avLst/>
          </a:prstGeom>
          <a:solidFill>
            <a:schemeClr val="accent1"/>
          </a:solidFill>
          <a:ln w="9525">
            <a:solidFill>
              <a:schemeClr val="tx1"/>
            </a:solidFill>
            <a:round/>
            <a:headEnd/>
            <a:tailEnd/>
          </a:ln>
          <a:effectLst>
            <a:outerShdw dist="107763" dir="18900000" algn="ctr" rotWithShape="0">
              <a:srgbClr val="000000">
                <a:alpha val="50000"/>
              </a:srgbClr>
            </a:outerShdw>
          </a:effectLst>
        </p:spPr>
        <p:txBody>
          <a:bodyPr wrap="none" anchor="ctr"/>
          <a:lstStyle/>
          <a:p>
            <a:pPr algn="ctr"/>
            <a:r>
              <a:rPr lang="en-GB" b="1">
                <a:solidFill>
                  <a:srgbClr val="FFFF00"/>
                </a:solidFill>
                <a:effectLst>
                  <a:outerShdw blurRad="38100" dist="38100" dir="2700000" algn="tl">
                    <a:srgbClr val="000000"/>
                  </a:outerShdw>
                </a:effectLst>
              </a:rPr>
              <a:t>4.</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Linguistic I.</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(language-smart)</a:t>
            </a:r>
          </a:p>
        </p:txBody>
      </p:sp>
      <p:sp>
        <p:nvSpPr>
          <p:cNvPr id="72714" name="Oval 10"/>
          <p:cNvSpPr>
            <a:spLocks noChangeArrowheads="1"/>
          </p:cNvSpPr>
          <p:nvPr/>
        </p:nvSpPr>
        <p:spPr bwMode="auto">
          <a:xfrm>
            <a:off x="452438" y="4067175"/>
            <a:ext cx="1755775" cy="1233488"/>
          </a:xfrm>
          <a:prstGeom prst="ellipse">
            <a:avLst/>
          </a:prstGeom>
          <a:solidFill>
            <a:schemeClr val="accent1"/>
          </a:solidFill>
          <a:ln w="9525">
            <a:solidFill>
              <a:schemeClr val="tx1"/>
            </a:solidFill>
            <a:round/>
            <a:headEnd/>
            <a:tailEnd/>
          </a:ln>
          <a:effectLst>
            <a:outerShdw dist="107763" dir="18900000" algn="ctr" rotWithShape="0">
              <a:srgbClr val="000000">
                <a:alpha val="50000"/>
              </a:srgbClr>
            </a:outerShdw>
          </a:effectLst>
        </p:spPr>
        <p:txBody>
          <a:bodyPr wrap="none" anchor="ctr"/>
          <a:lstStyle/>
          <a:p>
            <a:pPr algn="ctr"/>
            <a:r>
              <a:rPr lang="en-GB" b="1">
                <a:solidFill>
                  <a:srgbClr val="FFFF00"/>
                </a:solidFill>
                <a:effectLst>
                  <a:outerShdw blurRad="38100" dist="38100" dir="2700000" algn="tl">
                    <a:srgbClr val="000000"/>
                  </a:outerShdw>
                </a:effectLst>
              </a:rPr>
              <a:t>5.</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Musical I.</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(music-smart)</a:t>
            </a:r>
          </a:p>
        </p:txBody>
      </p:sp>
      <p:sp>
        <p:nvSpPr>
          <p:cNvPr id="72715" name="Oval 11"/>
          <p:cNvSpPr>
            <a:spLocks noChangeArrowheads="1"/>
          </p:cNvSpPr>
          <p:nvPr/>
        </p:nvSpPr>
        <p:spPr bwMode="auto">
          <a:xfrm>
            <a:off x="2568575" y="4486275"/>
            <a:ext cx="1755775" cy="1233487"/>
          </a:xfrm>
          <a:prstGeom prst="ellipse">
            <a:avLst/>
          </a:prstGeom>
          <a:solidFill>
            <a:schemeClr val="accent1"/>
          </a:solidFill>
          <a:ln w="9525">
            <a:solidFill>
              <a:schemeClr val="tx1"/>
            </a:solidFill>
            <a:round/>
            <a:headEnd/>
            <a:tailEnd/>
          </a:ln>
          <a:effectLst>
            <a:outerShdw dist="107763" dir="18900000" algn="ctr" rotWithShape="0">
              <a:srgbClr val="000000">
                <a:alpha val="50000"/>
              </a:srgbClr>
            </a:outerShdw>
          </a:effectLst>
        </p:spPr>
        <p:txBody>
          <a:bodyPr wrap="none" anchor="ctr"/>
          <a:lstStyle/>
          <a:p>
            <a:pPr algn="ctr"/>
            <a:r>
              <a:rPr lang="en-GB" b="1" dirty="0">
                <a:solidFill>
                  <a:srgbClr val="FFFF00"/>
                </a:solidFill>
                <a:effectLst>
                  <a:outerShdw blurRad="38100" dist="38100" dir="2700000" algn="tl">
                    <a:srgbClr val="000000"/>
                  </a:outerShdw>
                </a:effectLst>
              </a:rPr>
              <a:t>6.</a:t>
            </a:r>
            <a:br>
              <a:rPr lang="en-GB" b="1" dirty="0">
                <a:solidFill>
                  <a:srgbClr val="FFFF00"/>
                </a:solidFill>
                <a:effectLst>
                  <a:outerShdw blurRad="38100" dist="38100" dir="2700000" algn="tl">
                    <a:srgbClr val="000000"/>
                  </a:outerShdw>
                </a:effectLst>
              </a:rPr>
            </a:br>
            <a:r>
              <a:rPr lang="en-GB" b="1" dirty="0">
                <a:solidFill>
                  <a:srgbClr val="FFFF00"/>
                </a:solidFill>
                <a:effectLst>
                  <a:outerShdw blurRad="38100" dist="38100" dir="2700000" algn="tl">
                    <a:srgbClr val="000000"/>
                  </a:outerShdw>
                </a:effectLst>
              </a:rPr>
              <a:t>Visual-spatial I.</a:t>
            </a:r>
            <a:br>
              <a:rPr lang="en-GB" b="1" dirty="0">
                <a:solidFill>
                  <a:srgbClr val="FFFF00"/>
                </a:solidFill>
                <a:effectLst>
                  <a:outerShdw blurRad="38100" dist="38100" dir="2700000" algn="tl">
                    <a:srgbClr val="000000"/>
                  </a:outerShdw>
                </a:effectLst>
              </a:rPr>
            </a:br>
            <a:r>
              <a:rPr lang="en-GB" b="1" dirty="0">
                <a:solidFill>
                  <a:srgbClr val="FFFF00"/>
                </a:solidFill>
                <a:effectLst>
                  <a:outerShdw blurRad="38100" dist="38100" dir="2700000" algn="tl">
                    <a:srgbClr val="000000"/>
                  </a:outerShdw>
                </a:effectLst>
              </a:rPr>
              <a:t>(picture-smart)</a:t>
            </a:r>
          </a:p>
        </p:txBody>
      </p:sp>
      <p:sp>
        <p:nvSpPr>
          <p:cNvPr id="72716" name="Oval 12"/>
          <p:cNvSpPr>
            <a:spLocks noChangeArrowheads="1"/>
          </p:cNvSpPr>
          <p:nvPr/>
        </p:nvSpPr>
        <p:spPr bwMode="auto">
          <a:xfrm>
            <a:off x="4727575" y="4227513"/>
            <a:ext cx="1755775" cy="1233487"/>
          </a:xfrm>
          <a:prstGeom prst="ellipse">
            <a:avLst/>
          </a:prstGeom>
          <a:solidFill>
            <a:schemeClr val="accent1"/>
          </a:solidFill>
          <a:ln w="9525">
            <a:solidFill>
              <a:schemeClr val="tx1"/>
            </a:solidFill>
            <a:round/>
            <a:headEnd/>
            <a:tailEnd/>
          </a:ln>
          <a:effectLst>
            <a:outerShdw dist="107763" dir="18900000" algn="ctr" rotWithShape="0">
              <a:srgbClr val="000000">
                <a:alpha val="50000"/>
              </a:srgbClr>
            </a:outerShdw>
          </a:effectLst>
        </p:spPr>
        <p:txBody>
          <a:bodyPr wrap="none" anchor="ctr"/>
          <a:lstStyle/>
          <a:p>
            <a:pPr algn="ctr"/>
            <a:r>
              <a:rPr lang="en-GB" b="1">
                <a:solidFill>
                  <a:srgbClr val="FFFF00"/>
                </a:solidFill>
                <a:effectLst>
                  <a:outerShdw blurRad="38100" dist="38100" dir="2700000" algn="tl">
                    <a:srgbClr val="000000"/>
                  </a:outerShdw>
                </a:effectLst>
              </a:rPr>
              <a:t>7.</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Kinaesthetic-bodily I.</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(body-smart)</a:t>
            </a:r>
          </a:p>
        </p:txBody>
      </p:sp>
      <p:sp>
        <p:nvSpPr>
          <p:cNvPr id="72717" name="Oval 13"/>
          <p:cNvSpPr>
            <a:spLocks noChangeArrowheads="1"/>
          </p:cNvSpPr>
          <p:nvPr/>
        </p:nvSpPr>
        <p:spPr bwMode="auto">
          <a:xfrm>
            <a:off x="6815138" y="4486275"/>
            <a:ext cx="1755775" cy="1233488"/>
          </a:xfrm>
          <a:prstGeom prst="ellipse">
            <a:avLst/>
          </a:prstGeom>
          <a:solidFill>
            <a:schemeClr val="accent1"/>
          </a:solidFill>
          <a:ln w="9525">
            <a:solidFill>
              <a:schemeClr val="tx1"/>
            </a:solidFill>
            <a:round/>
            <a:headEnd/>
            <a:tailEnd/>
          </a:ln>
          <a:effectLst>
            <a:outerShdw dist="107763" dir="18900000" algn="ctr" rotWithShape="0">
              <a:srgbClr val="000000">
                <a:alpha val="50000"/>
              </a:srgbClr>
            </a:outerShdw>
          </a:effectLst>
        </p:spPr>
        <p:txBody>
          <a:bodyPr wrap="none" anchor="ctr"/>
          <a:lstStyle/>
          <a:p>
            <a:pPr algn="ctr"/>
            <a:r>
              <a:rPr lang="en-GB" b="1">
                <a:solidFill>
                  <a:srgbClr val="FFFF00"/>
                </a:solidFill>
                <a:effectLst>
                  <a:outerShdw blurRad="38100" dist="38100" dir="2700000" algn="tl">
                    <a:srgbClr val="000000"/>
                  </a:outerShdw>
                </a:effectLst>
              </a:rPr>
              <a:t>8.</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Naturalistic I.</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(nature-smart)</a:t>
            </a:r>
          </a:p>
        </p:txBody>
      </p:sp>
      <p:sp>
        <p:nvSpPr>
          <p:cNvPr id="72709" name="Text Box 5"/>
          <p:cNvSpPr txBox="1">
            <a:spLocks noChangeArrowheads="1"/>
          </p:cNvSpPr>
          <p:nvPr/>
        </p:nvSpPr>
        <p:spPr bwMode="auto">
          <a:xfrm>
            <a:off x="146843" y="5757863"/>
            <a:ext cx="885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b="1" dirty="0">
                <a:solidFill>
                  <a:srgbClr val="FF3300"/>
                </a:solidFill>
                <a:effectLst>
                  <a:outerShdw blurRad="38100" dist="38100" dir="2700000" algn="tl">
                    <a:srgbClr val="000000"/>
                  </a:outerShdw>
                </a:effectLst>
              </a:rPr>
              <a:t>* Howard Gardner, </a:t>
            </a:r>
            <a:r>
              <a:rPr lang="en-GB" sz="1400" b="1" dirty="0" err="1">
                <a:solidFill>
                  <a:srgbClr val="FF3300"/>
                </a:solidFill>
                <a:effectLst>
                  <a:outerShdw blurRad="38100" dist="38100" dir="2700000" algn="tl">
                    <a:srgbClr val="000000"/>
                  </a:outerShdw>
                </a:effectLst>
              </a:rPr>
              <a:t>Prof.</a:t>
            </a:r>
            <a:r>
              <a:rPr lang="en-GB" sz="1400" b="1" dirty="0">
                <a:solidFill>
                  <a:srgbClr val="FF3300"/>
                </a:solidFill>
                <a:effectLst>
                  <a:outerShdw blurRad="38100" dist="38100" dir="2700000" algn="tl">
                    <a:srgbClr val="000000"/>
                  </a:outerShdw>
                </a:effectLst>
              </a:rPr>
              <a:t> of Education, Harvard University, USA; </a:t>
            </a:r>
            <a:r>
              <a:rPr lang="en-GB" sz="1400" b="1" dirty="0" err="1">
                <a:solidFill>
                  <a:srgbClr val="FF3300"/>
                </a:solidFill>
                <a:effectLst>
                  <a:outerShdw blurRad="38100" dist="38100" dir="2700000" algn="tl">
                    <a:srgbClr val="000000"/>
                  </a:outerShdw>
                </a:effectLst>
              </a:rPr>
              <a:t>Dr.</a:t>
            </a:r>
            <a:r>
              <a:rPr lang="en-GB" sz="1400" b="1" dirty="0">
                <a:solidFill>
                  <a:srgbClr val="FF3300"/>
                </a:solidFill>
                <a:effectLst>
                  <a:outerShdw blurRad="38100" dist="38100" dir="2700000" algn="tl">
                    <a:srgbClr val="000000"/>
                  </a:outerShdw>
                </a:effectLst>
              </a:rPr>
              <a:t> Herbert </a:t>
            </a:r>
            <a:r>
              <a:rPr lang="en-GB" sz="1400" b="1" dirty="0" err="1">
                <a:solidFill>
                  <a:srgbClr val="FF3300"/>
                </a:solidFill>
                <a:effectLst>
                  <a:outerShdw blurRad="38100" dist="38100" dir="2700000" algn="tl">
                    <a:srgbClr val="000000"/>
                  </a:outerShdw>
                </a:effectLst>
              </a:rPr>
              <a:t>Puchta</a:t>
            </a:r>
            <a:r>
              <a:rPr lang="en-GB" sz="1400" b="1" dirty="0">
                <a:solidFill>
                  <a:srgbClr val="FF3300"/>
                </a:solidFill>
                <a:effectLst>
                  <a:outerShdw blurRad="38100" dist="38100" dir="2700000" algn="tl">
                    <a:srgbClr val="000000"/>
                  </a:outerShdw>
                </a:effectLst>
              </a:rPr>
              <a:t>, Austria</a:t>
            </a:r>
          </a:p>
        </p:txBody>
      </p:sp>
    </p:spTree>
    <p:extLst>
      <p:ext uri="{BB962C8B-B14F-4D97-AF65-F5344CB8AC3E}">
        <p14:creationId xmlns:p14="http://schemas.microsoft.com/office/powerpoint/2010/main" val="3016471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dissolve">
                                      <p:cBhvr>
                                        <p:cTn id="7" dur="500"/>
                                        <p:tgtEl>
                                          <p:spTgt spid="72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270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72710"/>
                                        </p:tgtEl>
                                        <p:attrNameLst>
                                          <p:attrName>style.visibility</p:attrName>
                                        </p:attrNameLst>
                                      </p:cBhvr>
                                      <p:to>
                                        <p:strVal val="visible"/>
                                      </p:to>
                                    </p:set>
                                    <p:anim calcmode="lin" valueType="num">
                                      <p:cBhvr>
                                        <p:cTn id="16" dur="500" fill="hold"/>
                                        <p:tgtEl>
                                          <p:spTgt spid="72710"/>
                                        </p:tgtEl>
                                        <p:attrNameLst>
                                          <p:attrName>ppt_w</p:attrName>
                                        </p:attrNameLst>
                                      </p:cBhvr>
                                      <p:tavLst>
                                        <p:tav tm="0">
                                          <p:val>
                                            <p:fltVal val="0"/>
                                          </p:val>
                                        </p:tav>
                                        <p:tav tm="100000">
                                          <p:val>
                                            <p:strVal val="#ppt_w"/>
                                          </p:val>
                                        </p:tav>
                                      </p:tavLst>
                                    </p:anim>
                                    <p:anim calcmode="lin" valueType="num">
                                      <p:cBhvr>
                                        <p:cTn id="17" dur="500" fill="hold"/>
                                        <p:tgtEl>
                                          <p:spTgt spid="72710"/>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72711"/>
                                        </p:tgtEl>
                                        <p:attrNameLst>
                                          <p:attrName>style.visibility</p:attrName>
                                        </p:attrNameLst>
                                      </p:cBhvr>
                                      <p:to>
                                        <p:strVal val="visible"/>
                                      </p:to>
                                    </p:set>
                                    <p:anim calcmode="lin" valueType="num">
                                      <p:cBhvr>
                                        <p:cTn id="22" dur="500" fill="hold"/>
                                        <p:tgtEl>
                                          <p:spTgt spid="72711"/>
                                        </p:tgtEl>
                                        <p:attrNameLst>
                                          <p:attrName>ppt_w</p:attrName>
                                        </p:attrNameLst>
                                      </p:cBhvr>
                                      <p:tavLst>
                                        <p:tav tm="0">
                                          <p:val>
                                            <p:fltVal val="0"/>
                                          </p:val>
                                        </p:tav>
                                        <p:tav tm="100000">
                                          <p:val>
                                            <p:strVal val="#ppt_w"/>
                                          </p:val>
                                        </p:tav>
                                      </p:tavLst>
                                    </p:anim>
                                    <p:anim calcmode="lin" valueType="num">
                                      <p:cBhvr>
                                        <p:cTn id="23" dur="500" fill="hold"/>
                                        <p:tgtEl>
                                          <p:spTgt spid="72711"/>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72712"/>
                                        </p:tgtEl>
                                        <p:attrNameLst>
                                          <p:attrName>style.visibility</p:attrName>
                                        </p:attrNameLst>
                                      </p:cBhvr>
                                      <p:to>
                                        <p:strVal val="visible"/>
                                      </p:to>
                                    </p:set>
                                    <p:anim calcmode="lin" valueType="num">
                                      <p:cBhvr>
                                        <p:cTn id="28" dur="500" fill="hold"/>
                                        <p:tgtEl>
                                          <p:spTgt spid="72712"/>
                                        </p:tgtEl>
                                        <p:attrNameLst>
                                          <p:attrName>ppt_w</p:attrName>
                                        </p:attrNameLst>
                                      </p:cBhvr>
                                      <p:tavLst>
                                        <p:tav tm="0">
                                          <p:val>
                                            <p:fltVal val="0"/>
                                          </p:val>
                                        </p:tav>
                                        <p:tav tm="100000">
                                          <p:val>
                                            <p:strVal val="#ppt_w"/>
                                          </p:val>
                                        </p:tav>
                                      </p:tavLst>
                                    </p:anim>
                                    <p:anim calcmode="lin" valueType="num">
                                      <p:cBhvr>
                                        <p:cTn id="29" dur="500" fill="hold"/>
                                        <p:tgtEl>
                                          <p:spTgt spid="72712"/>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72713"/>
                                        </p:tgtEl>
                                        <p:attrNameLst>
                                          <p:attrName>style.visibility</p:attrName>
                                        </p:attrNameLst>
                                      </p:cBhvr>
                                      <p:to>
                                        <p:strVal val="visible"/>
                                      </p:to>
                                    </p:set>
                                    <p:anim calcmode="lin" valueType="num">
                                      <p:cBhvr>
                                        <p:cTn id="34" dur="500" fill="hold"/>
                                        <p:tgtEl>
                                          <p:spTgt spid="72713"/>
                                        </p:tgtEl>
                                        <p:attrNameLst>
                                          <p:attrName>ppt_w</p:attrName>
                                        </p:attrNameLst>
                                      </p:cBhvr>
                                      <p:tavLst>
                                        <p:tav tm="0">
                                          <p:val>
                                            <p:fltVal val="0"/>
                                          </p:val>
                                        </p:tav>
                                        <p:tav tm="100000">
                                          <p:val>
                                            <p:strVal val="#ppt_w"/>
                                          </p:val>
                                        </p:tav>
                                      </p:tavLst>
                                    </p:anim>
                                    <p:anim calcmode="lin" valueType="num">
                                      <p:cBhvr>
                                        <p:cTn id="35" dur="500" fill="hold"/>
                                        <p:tgtEl>
                                          <p:spTgt spid="72713"/>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72714"/>
                                        </p:tgtEl>
                                        <p:attrNameLst>
                                          <p:attrName>style.visibility</p:attrName>
                                        </p:attrNameLst>
                                      </p:cBhvr>
                                      <p:to>
                                        <p:strVal val="visible"/>
                                      </p:to>
                                    </p:set>
                                    <p:anim calcmode="lin" valueType="num">
                                      <p:cBhvr>
                                        <p:cTn id="40" dur="500" fill="hold"/>
                                        <p:tgtEl>
                                          <p:spTgt spid="72714"/>
                                        </p:tgtEl>
                                        <p:attrNameLst>
                                          <p:attrName>ppt_w</p:attrName>
                                        </p:attrNameLst>
                                      </p:cBhvr>
                                      <p:tavLst>
                                        <p:tav tm="0">
                                          <p:val>
                                            <p:fltVal val="0"/>
                                          </p:val>
                                        </p:tav>
                                        <p:tav tm="100000">
                                          <p:val>
                                            <p:strVal val="#ppt_w"/>
                                          </p:val>
                                        </p:tav>
                                      </p:tavLst>
                                    </p:anim>
                                    <p:anim calcmode="lin" valueType="num">
                                      <p:cBhvr>
                                        <p:cTn id="41" dur="500" fill="hold"/>
                                        <p:tgtEl>
                                          <p:spTgt spid="72714"/>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72715"/>
                                        </p:tgtEl>
                                        <p:attrNameLst>
                                          <p:attrName>style.visibility</p:attrName>
                                        </p:attrNameLst>
                                      </p:cBhvr>
                                      <p:to>
                                        <p:strVal val="visible"/>
                                      </p:to>
                                    </p:set>
                                    <p:anim calcmode="lin" valueType="num">
                                      <p:cBhvr>
                                        <p:cTn id="46" dur="500" fill="hold"/>
                                        <p:tgtEl>
                                          <p:spTgt spid="72715"/>
                                        </p:tgtEl>
                                        <p:attrNameLst>
                                          <p:attrName>ppt_w</p:attrName>
                                        </p:attrNameLst>
                                      </p:cBhvr>
                                      <p:tavLst>
                                        <p:tav tm="0">
                                          <p:val>
                                            <p:fltVal val="0"/>
                                          </p:val>
                                        </p:tav>
                                        <p:tav tm="100000">
                                          <p:val>
                                            <p:strVal val="#ppt_w"/>
                                          </p:val>
                                        </p:tav>
                                      </p:tavLst>
                                    </p:anim>
                                    <p:anim calcmode="lin" valueType="num">
                                      <p:cBhvr>
                                        <p:cTn id="47" dur="500" fill="hold"/>
                                        <p:tgtEl>
                                          <p:spTgt spid="72715"/>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72716"/>
                                        </p:tgtEl>
                                        <p:attrNameLst>
                                          <p:attrName>style.visibility</p:attrName>
                                        </p:attrNameLst>
                                      </p:cBhvr>
                                      <p:to>
                                        <p:strVal val="visible"/>
                                      </p:to>
                                    </p:set>
                                    <p:anim calcmode="lin" valueType="num">
                                      <p:cBhvr>
                                        <p:cTn id="52" dur="500" fill="hold"/>
                                        <p:tgtEl>
                                          <p:spTgt spid="72716"/>
                                        </p:tgtEl>
                                        <p:attrNameLst>
                                          <p:attrName>ppt_w</p:attrName>
                                        </p:attrNameLst>
                                      </p:cBhvr>
                                      <p:tavLst>
                                        <p:tav tm="0">
                                          <p:val>
                                            <p:fltVal val="0"/>
                                          </p:val>
                                        </p:tav>
                                        <p:tav tm="100000">
                                          <p:val>
                                            <p:strVal val="#ppt_w"/>
                                          </p:val>
                                        </p:tav>
                                      </p:tavLst>
                                    </p:anim>
                                    <p:anim calcmode="lin" valueType="num">
                                      <p:cBhvr>
                                        <p:cTn id="53" dur="500" fill="hold"/>
                                        <p:tgtEl>
                                          <p:spTgt spid="72716"/>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72717"/>
                                        </p:tgtEl>
                                        <p:attrNameLst>
                                          <p:attrName>style.visibility</p:attrName>
                                        </p:attrNameLst>
                                      </p:cBhvr>
                                      <p:to>
                                        <p:strVal val="visible"/>
                                      </p:to>
                                    </p:set>
                                    <p:anim calcmode="lin" valueType="num">
                                      <p:cBhvr>
                                        <p:cTn id="58" dur="500" fill="hold"/>
                                        <p:tgtEl>
                                          <p:spTgt spid="72717"/>
                                        </p:tgtEl>
                                        <p:attrNameLst>
                                          <p:attrName>ppt_w</p:attrName>
                                        </p:attrNameLst>
                                      </p:cBhvr>
                                      <p:tavLst>
                                        <p:tav tm="0">
                                          <p:val>
                                            <p:fltVal val="0"/>
                                          </p:val>
                                        </p:tav>
                                        <p:tav tm="100000">
                                          <p:val>
                                            <p:strVal val="#ppt_w"/>
                                          </p:val>
                                        </p:tav>
                                      </p:tavLst>
                                    </p:anim>
                                    <p:anim calcmode="lin" valueType="num">
                                      <p:cBhvr>
                                        <p:cTn id="59" dur="500" fill="hold"/>
                                        <p:tgtEl>
                                          <p:spTgt spid="727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10" grpId="0" animBg="1"/>
      <p:bldP spid="72711" grpId="0" animBg="1"/>
      <p:bldP spid="72712" grpId="0" animBg="1"/>
      <p:bldP spid="72713" grpId="0" animBg="1"/>
      <p:bldP spid="72714" grpId="0" animBg="1"/>
      <p:bldP spid="72715" grpId="0" animBg="1"/>
      <p:bldP spid="72716" grpId="0" animBg="1"/>
      <p:bldP spid="72717" grpId="0" animBg="1"/>
      <p:bldP spid="727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127125" y="1016000"/>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a:solidFill>
                  <a:srgbClr val="FF3300"/>
                </a:solidFill>
                <a:effectLst>
                  <a:outerShdw blurRad="38100" dist="38100" dir="2700000" algn="tl">
                    <a:srgbClr val="000000"/>
                  </a:outerShdw>
                </a:effectLst>
                <a:latin typeface="Comic Sans MS" pitchFamily="66" charset="0"/>
              </a:rPr>
              <a:t>5. QUESTION</a:t>
            </a:r>
            <a:endParaRPr lang="en-GB" sz="2400" b="1">
              <a:solidFill>
                <a:srgbClr val="FF3300"/>
              </a:solidFill>
              <a:effectLst>
                <a:outerShdw blurRad="38100" dist="38100" dir="2700000" algn="tl">
                  <a:srgbClr val="000000"/>
                </a:outerShdw>
              </a:effectLst>
              <a:latin typeface="Comic Sans MS" pitchFamily="66" charset="0"/>
            </a:endParaRPr>
          </a:p>
        </p:txBody>
      </p:sp>
      <p:sp>
        <p:nvSpPr>
          <p:cNvPr id="79875" name="Text Box 3"/>
          <p:cNvSpPr txBox="1">
            <a:spLocks noChangeArrowheads="1"/>
          </p:cNvSpPr>
          <p:nvPr/>
        </p:nvSpPr>
        <p:spPr bwMode="auto">
          <a:xfrm>
            <a:off x="0" y="2474913"/>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u="sng">
                <a:solidFill>
                  <a:srgbClr val="FF3300"/>
                </a:solidFill>
                <a:effectLst>
                  <a:outerShdw blurRad="38100" dist="38100" dir="2700000" algn="tl">
                    <a:srgbClr val="000000"/>
                  </a:outerShdw>
                </a:effectLst>
                <a:latin typeface="Comic Sans MS" pitchFamily="66" charset="0"/>
              </a:rPr>
              <a:t>Which competences do students need and how can we help?</a:t>
            </a:r>
          </a:p>
        </p:txBody>
      </p:sp>
      <p:pic>
        <p:nvPicPr>
          <p:cNvPr id="79876" name="Picture 4" descr="j02860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75" y="4157663"/>
            <a:ext cx="1835150" cy="1768475"/>
          </a:xfrm>
          <a:prstGeom prst="rect">
            <a:avLst/>
          </a:prstGeom>
          <a:noFill/>
          <a:extLst>
            <a:ext uri="{909E8E84-426E-40DD-AFC4-6F175D3DCCD1}">
              <a14:hiddenFill xmlns:a14="http://schemas.microsoft.com/office/drawing/2010/main">
                <a:solidFill>
                  <a:srgbClr val="FFFFFF"/>
                </a:solidFill>
              </a14:hiddenFill>
            </a:ext>
          </a:extLst>
        </p:spPr>
      </p:pic>
      <p:sp>
        <p:nvSpPr>
          <p:cNvPr id="79877" name="Text Box 5"/>
          <p:cNvSpPr txBox="1">
            <a:spLocks noChangeArrowheads="1"/>
          </p:cNvSpPr>
          <p:nvPr/>
        </p:nvSpPr>
        <p:spPr bwMode="auto">
          <a:xfrm>
            <a:off x="1130300" y="4291013"/>
            <a:ext cx="6835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a:solidFill>
                  <a:srgbClr val="FF9900"/>
                </a:solidFill>
                <a:effectLst>
                  <a:outerShdw blurRad="38100" dist="38100" dir="2700000" algn="tl">
                    <a:srgbClr val="000000"/>
                  </a:outerShdw>
                </a:effectLst>
                <a:latin typeface="Comic Sans MS" pitchFamily="66" charset="0"/>
              </a:rPr>
              <a:t>Have you any </a:t>
            </a:r>
            <a:br>
              <a:rPr lang="en-GB" sz="3600" b="1">
                <a:solidFill>
                  <a:srgbClr val="FF9900"/>
                </a:solidFill>
                <a:effectLst>
                  <a:outerShdw blurRad="38100" dist="38100" dir="2700000" algn="tl">
                    <a:srgbClr val="000000"/>
                  </a:outerShdw>
                </a:effectLst>
                <a:latin typeface="Comic Sans MS" pitchFamily="66" charset="0"/>
              </a:rPr>
            </a:br>
            <a:r>
              <a:rPr lang="en-GB" sz="3600" b="1">
                <a:solidFill>
                  <a:srgbClr val="FF9900"/>
                </a:solidFill>
                <a:effectLst>
                  <a:outerShdw blurRad="38100" dist="38100" dir="2700000" algn="tl">
                    <a:srgbClr val="000000"/>
                  </a:outerShdw>
                </a:effectLst>
                <a:latin typeface="Comic Sans MS" pitchFamily="66" charset="0"/>
              </a:rPr>
              <a:t>suggestions?</a:t>
            </a:r>
          </a:p>
        </p:txBody>
      </p:sp>
    </p:spTree>
    <p:extLst>
      <p:ext uri="{BB962C8B-B14F-4D97-AF65-F5344CB8AC3E}">
        <p14:creationId xmlns:p14="http://schemas.microsoft.com/office/powerpoint/2010/main" val="3061765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dissolve">
                                      <p:cBhvr>
                                        <p:cTn id="7" dur="500"/>
                                        <p:tgtEl>
                                          <p:spTgt spid="79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875"/>
                                        </p:tgtEl>
                                        <p:attrNameLst>
                                          <p:attrName>style.visibility</p:attrName>
                                        </p:attrNameLst>
                                      </p:cBhvr>
                                      <p:to>
                                        <p:strVal val="visible"/>
                                      </p:to>
                                    </p:set>
                                    <p:animEffect transition="in" filter="dissolve">
                                      <p:cBhvr>
                                        <p:cTn id="12" dur="500"/>
                                        <p:tgtEl>
                                          <p:spTgt spid="798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9876"/>
                                        </p:tgtEl>
                                        <p:attrNameLst>
                                          <p:attrName>style.visibility</p:attrName>
                                        </p:attrNameLst>
                                      </p:cBhvr>
                                      <p:to>
                                        <p:strVal val="visible"/>
                                      </p:to>
                                    </p:set>
                                    <p:animEffect transition="in" filter="dissolve">
                                      <p:cBhvr>
                                        <p:cTn id="17" dur="500"/>
                                        <p:tgtEl>
                                          <p:spTgt spid="798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9877"/>
                                        </p:tgtEl>
                                        <p:attrNameLst>
                                          <p:attrName>style.visibility</p:attrName>
                                        </p:attrNameLst>
                                      </p:cBhvr>
                                      <p:to>
                                        <p:strVal val="visible"/>
                                      </p:to>
                                    </p:set>
                                    <p:animEffect transition="in" filter="dissolve">
                                      <p:cBhvr>
                                        <p:cTn id="22" dur="5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p:bldP spid="798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476375" y="765175"/>
            <a:ext cx="5976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effectLst>
                  <a:outerShdw blurRad="38100" dist="38100" dir="2700000" algn="tl">
                    <a:srgbClr val="000000"/>
                  </a:outerShdw>
                </a:effectLst>
              </a:rPr>
              <a:t>UNESCO Report 1996</a:t>
            </a:r>
          </a:p>
        </p:txBody>
      </p:sp>
      <p:sp>
        <p:nvSpPr>
          <p:cNvPr id="2053" name="Text Box 5"/>
          <p:cNvSpPr txBox="1">
            <a:spLocks noChangeArrowheads="1"/>
          </p:cNvSpPr>
          <p:nvPr/>
        </p:nvSpPr>
        <p:spPr bwMode="auto">
          <a:xfrm>
            <a:off x="503238" y="1484313"/>
            <a:ext cx="8101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effectLst>
                  <a:outerShdw blurRad="38100" dist="38100" dir="2700000" algn="tl">
                    <a:srgbClr val="000000"/>
                  </a:outerShdw>
                </a:effectLst>
              </a:rPr>
              <a:t>The Four Pillars of Education (Four Competences)</a:t>
            </a:r>
          </a:p>
        </p:txBody>
      </p:sp>
      <p:sp>
        <p:nvSpPr>
          <p:cNvPr id="2054" name="Text Box 6"/>
          <p:cNvSpPr txBox="1">
            <a:spLocks noChangeArrowheads="1"/>
          </p:cNvSpPr>
          <p:nvPr/>
        </p:nvSpPr>
        <p:spPr bwMode="auto">
          <a:xfrm>
            <a:off x="2771775" y="2063750"/>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effectLst>
                  <a:outerShdw blurRad="38100" dist="38100" dir="2700000" algn="tl">
                    <a:srgbClr val="000000"/>
                  </a:outerShdw>
                </a:effectLst>
              </a:rPr>
              <a:t>Learning to …</a:t>
            </a:r>
          </a:p>
        </p:txBody>
      </p:sp>
      <p:grpSp>
        <p:nvGrpSpPr>
          <p:cNvPr id="2068" name="Group 20"/>
          <p:cNvGrpSpPr>
            <a:grpSpLocks/>
          </p:cNvGrpSpPr>
          <p:nvPr/>
        </p:nvGrpSpPr>
        <p:grpSpPr bwMode="auto">
          <a:xfrm>
            <a:off x="1476375" y="3143250"/>
            <a:ext cx="1152525" cy="1728788"/>
            <a:chOff x="657" y="2160"/>
            <a:chExt cx="726" cy="1089"/>
          </a:xfrm>
        </p:grpSpPr>
        <p:sp>
          <p:nvSpPr>
            <p:cNvPr id="2055" name="Rectangle 7"/>
            <p:cNvSpPr>
              <a:spLocks noChangeArrowheads="1"/>
            </p:cNvSpPr>
            <p:nvPr/>
          </p:nvSpPr>
          <p:spPr bwMode="auto">
            <a:xfrm>
              <a:off x="748" y="2160"/>
              <a:ext cx="590" cy="1089"/>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059" name="Text Box 11"/>
            <p:cNvSpPr txBox="1">
              <a:spLocks noChangeArrowheads="1"/>
            </p:cNvSpPr>
            <p:nvPr/>
          </p:nvSpPr>
          <p:spPr bwMode="auto">
            <a:xfrm>
              <a:off x="657" y="2564"/>
              <a:ext cx="7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effectLst>
                    <a:outerShdw blurRad="38100" dist="38100" dir="2700000" algn="tl">
                      <a:srgbClr val="000000"/>
                    </a:outerShdw>
                  </a:effectLst>
                </a:rPr>
                <a:t>know</a:t>
              </a:r>
            </a:p>
          </p:txBody>
        </p:sp>
      </p:grpSp>
      <p:sp>
        <p:nvSpPr>
          <p:cNvPr id="2063" name="Text Box 15"/>
          <p:cNvSpPr txBox="1">
            <a:spLocks noChangeArrowheads="1"/>
          </p:cNvSpPr>
          <p:nvPr/>
        </p:nvSpPr>
        <p:spPr bwMode="auto">
          <a:xfrm>
            <a:off x="1260475" y="5157788"/>
            <a:ext cx="1655763"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a:effectLst>
                  <a:outerShdw blurRad="38100" dist="38100" dir="2700000" algn="tl">
                    <a:srgbClr val="000000"/>
                  </a:outerShdw>
                </a:effectLst>
              </a:rPr>
              <a:t>Information-</a:t>
            </a:r>
            <a:br>
              <a:rPr lang="en-GB" b="1">
                <a:effectLst>
                  <a:outerShdw blurRad="38100" dist="38100" dir="2700000" algn="tl">
                    <a:srgbClr val="000000"/>
                  </a:outerShdw>
                </a:effectLst>
              </a:rPr>
            </a:br>
            <a:r>
              <a:rPr lang="en-GB" b="1">
                <a:effectLst>
                  <a:outerShdw blurRad="38100" dist="38100" dir="2700000" algn="tl">
                    <a:srgbClr val="000000"/>
                  </a:outerShdw>
                </a:effectLst>
              </a:rPr>
              <a:t>Competence</a:t>
            </a:r>
          </a:p>
          <a:p>
            <a:pPr>
              <a:spcBef>
                <a:spcPct val="50000"/>
              </a:spcBef>
            </a:pPr>
            <a:endParaRPr lang="en-GB" b="1">
              <a:solidFill>
                <a:schemeClr val="accent1"/>
              </a:solidFill>
              <a:effectLst>
                <a:outerShdw blurRad="38100" dist="38100" dir="2700000" algn="tl">
                  <a:srgbClr val="000000"/>
                </a:outerShdw>
              </a:effectLst>
            </a:endParaRPr>
          </a:p>
        </p:txBody>
      </p:sp>
      <p:grpSp>
        <p:nvGrpSpPr>
          <p:cNvPr id="2069" name="Group 21"/>
          <p:cNvGrpSpPr>
            <a:grpSpLocks/>
          </p:cNvGrpSpPr>
          <p:nvPr/>
        </p:nvGrpSpPr>
        <p:grpSpPr bwMode="auto">
          <a:xfrm>
            <a:off x="3132138" y="3143250"/>
            <a:ext cx="1152525" cy="1728788"/>
            <a:chOff x="657" y="2160"/>
            <a:chExt cx="726" cy="1089"/>
          </a:xfrm>
        </p:grpSpPr>
        <p:sp>
          <p:nvSpPr>
            <p:cNvPr id="2070" name="Rectangle 22"/>
            <p:cNvSpPr>
              <a:spLocks noChangeArrowheads="1"/>
            </p:cNvSpPr>
            <p:nvPr/>
          </p:nvSpPr>
          <p:spPr bwMode="auto">
            <a:xfrm>
              <a:off x="748" y="2160"/>
              <a:ext cx="590" cy="1089"/>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071" name="Text Box 23"/>
            <p:cNvSpPr txBox="1">
              <a:spLocks noChangeArrowheads="1"/>
            </p:cNvSpPr>
            <p:nvPr/>
          </p:nvSpPr>
          <p:spPr bwMode="auto">
            <a:xfrm>
              <a:off x="657" y="2564"/>
              <a:ext cx="7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effectLst>
                    <a:outerShdw blurRad="38100" dist="38100" dir="2700000" algn="tl">
                      <a:srgbClr val="000000"/>
                    </a:outerShdw>
                  </a:effectLst>
                </a:rPr>
                <a:t>do</a:t>
              </a:r>
            </a:p>
          </p:txBody>
        </p:sp>
      </p:grpSp>
      <p:grpSp>
        <p:nvGrpSpPr>
          <p:cNvPr id="2072" name="Group 24"/>
          <p:cNvGrpSpPr>
            <a:grpSpLocks/>
          </p:cNvGrpSpPr>
          <p:nvPr/>
        </p:nvGrpSpPr>
        <p:grpSpPr bwMode="auto">
          <a:xfrm>
            <a:off x="4787900" y="3143250"/>
            <a:ext cx="1152525" cy="1728788"/>
            <a:chOff x="657" y="2160"/>
            <a:chExt cx="726" cy="1089"/>
          </a:xfrm>
        </p:grpSpPr>
        <p:sp>
          <p:nvSpPr>
            <p:cNvPr id="2073" name="Rectangle 25"/>
            <p:cNvSpPr>
              <a:spLocks noChangeArrowheads="1"/>
            </p:cNvSpPr>
            <p:nvPr/>
          </p:nvSpPr>
          <p:spPr bwMode="auto">
            <a:xfrm>
              <a:off x="748" y="2160"/>
              <a:ext cx="590" cy="1089"/>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074" name="Text Box 26"/>
            <p:cNvSpPr txBox="1">
              <a:spLocks noChangeArrowheads="1"/>
            </p:cNvSpPr>
            <p:nvPr/>
          </p:nvSpPr>
          <p:spPr bwMode="auto">
            <a:xfrm>
              <a:off x="657" y="2564"/>
              <a:ext cx="7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effectLst>
                    <a:outerShdw blurRad="38100" dist="38100" dir="2700000" algn="tl">
                      <a:srgbClr val="000000"/>
                    </a:outerShdw>
                  </a:effectLst>
                </a:rPr>
                <a:t>be</a:t>
              </a:r>
            </a:p>
          </p:txBody>
        </p:sp>
      </p:grpSp>
      <p:grpSp>
        <p:nvGrpSpPr>
          <p:cNvPr id="2078" name="Group 30"/>
          <p:cNvGrpSpPr>
            <a:grpSpLocks/>
          </p:cNvGrpSpPr>
          <p:nvPr/>
        </p:nvGrpSpPr>
        <p:grpSpPr bwMode="auto">
          <a:xfrm>
            <a:off x="6516688" y="3143250"/>
            <a:ext cx="1295400" cy="1728788"/>
            <a:chOff x="4105" y="2160"/>
            <a:chExt cx="816" cy="1089"/>
          </a:xfrm>
        </p:grpSpPr>
        <p:sp>
          <p:nvSpPr>
            <p:cNvPr id="2076" name="Rectangle 28"/>
            <p:cNvSpPr>
              <a:spLocks noChangeArrowheads="1"/>
            </p:cNvSpPr>
            <p:nvPr/>
          </p:nvSpPr>
          <p:spPr bwMode="auto">
            <a:xfrm>
              <a:off x="4196" y="2160"/>
              <a:ext cx="590" cy="1089"/>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077" name="Text Box 29"/>
            <p:cNvSpPr txBox="1">
              <a:spLocks noChangeArrowheads="1"/>
            </p:cNvSpPr>
            <p:nvPr/>
          </p:nvSpPr>
          <p:spPr bwMode="auto">
            <a:xfrm>
              <a:off x="4105" y="2432"/>
              <a:ext cx="816"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a:effectLst>
                    <a:outerShdw blurRad="38100" dist="38100" dir="2700000" algn="tl">
                      <a:srgbClr val="000000"/>
                    </a:outerShdw>
                  </a:effectLst>
                </a:rPr>
                <a:t>live</a:t>
              </a:r>
              <a:br>
                <a:rPr lang="en-GB" sz="2000" b="1">
                  <a:effectLst>
                    <a:outerShdw blurRad="38100" dist="38100" dir="2700000" algn="tl">
                      <a:srgbClr val="000000"/>
                    </a:outerShdw>
                  </a:effectLst>
                </a:rPr>
              </a:br>
              <a:r>
                <a:rPr lang="en-GB" sz="2000" b="1">
                  <a:effectLst>
                    <a:outerShdw blurRad="38100" dist="38100" dir="2700000" algn="tl">
                      <a:srgbClr val="000000"/>
                    </a:outerShdw>
                  </a:effectLst>
                </a:rPr>
                <a:t>together</a:t>
              </a:r>
            </a:p>
            <a:p>
              <a:pPr algn="ctr">
                <a:spcBef>
                  <a:spcPct val="50000"/>
                </a:spcBef>
              </a:pPr>
              <a:endParaRPr lang="en-GB" sz="2000" b="1">
                <a:effectLst>
                  <a:outerShdw blurRad="38100" dist="38100" dir="2700000" algn="tl">
                    <a:srgbClr val="000000"/>
                  </a:outerShdw>
                </a:effectLst>
              </a:endParaRPr>
            </a:p>
          </p:txBody>
        </p:sp>
      </p:grpSp>
      <p:sp>
        <p:nvSpPr>
          <p:cNvPr id="2079" name="Text Box 31"/>
          <p:cNvSpPr txBox="1">
            <a:spLocks noChangeArrowheads="1"/>
          </p:cNvSpPr>
          <p:nvPr/>
        </p:nvSpPr>
        <p:spPr bwMode="auto">
          <a:xfrm>
            <a:off x="2916238" y="5157788"/>
            <a:ext cx="16557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a:effectLst>
                  <a:outerShdw blurRad="38100" dist="38100" dir="2700000" algn="tl">
                    <a:srgbClr val="000000"/>
                  </a:outerShdw>
                </a:effectLst>
              </a:rPr>
              <a:t>Method-</a:t>
            </a:r>
            <a:br>
              <a:rPr lang="en-GB" b="1">
                <a:effectLst>
                  <a:outerShdw blurRad="38100" dist="38100" dir="2700000" algn="tl">
                    <a:srgbClr val="000000"/>
                  </a:outerShdw>
                </a:effectLst>
              </a:rPr>
            </a:br>
            <a:r>
              <a:rPr lang="en-GB" b="1">
                <a:effectLst>
                  <a:outerShdw blurRad="38100" dist="38100" dir="2700000" algn="tl">
                    <a:srgbClr val="000000"/>
                  </a:outerShdw>
                </a:effectLst>
              </a:rPr>
              <a:t>Competence</a:t>
            </a:r>
          </a:p>
          <a:p>
            <a:pPr>
              <a:spcBef>
                <a:spcPct val="50000"/>
              </a:spcBef>
            </a:pPr>
            <a:endParaRPr lang="en-GB" b="1">
              <a:solidFill>
                <a:schemeClr val="accent1"/>
              </a:solidFill>
              <a:effectLst>
                <a:outerShdw blurRad="38100" dist="38100" dir="2700000" algn="tl">
                  <a:srgbClr val="000000"/>
                </a:outerShdw>
              </a:effectLst>
            </a:endParaRPr>
          </a:p>
        </p:txBody>
      </p:sp>
      <p:sp>
        <p:nvSpPr>
          <p:cNvPr id="2080" name="Text Box 32"/>
          <p:cNvSpPr txBox="1">
            <a:spLocks noChangeArrowheads="1"/>
          </p:cNvSpPr>
          <p:nvPr/>
        </p:nvSpPr>
        <p:spPr bwMode="auto">
          <a:xfrm>
            <a:off x="4572000" y="5157788"/>
            <a:ext cx="1655763"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a:effectLst>
                  <a:outerShdw blurRad="38100" dist="38100" dir="2700000" algn="tl">
                    <a:srgbClr val="000000"/>
                  </a:outerShdw>
                </a:effectLst>
              </a:rPr>
              <a:t>Self-</a:t>
            </a:r>
            <a:br>
              <a:rPr lang="en-GB" b="1">
                <a:effectLst>
                  <a:outerShdw blurRad="38100" dist="38100" dir="2700000" algn="tl">
                    <a:srgbClr val="000000"/>
                  </a:outerShdw>
                </a:effectLst>
              </a:rPr>
            </a:br>
            <a:r>
              <a:rPr lang="en-GB" b="1">
                <a:effectLst>
                  <a:outerShdw blurRad="38100" dist="38100" dir="2700000" algn="tl">
                    <a:srgbClr val="000000"/>
                  </a:outerShdw>
                </a:effectLst>
              </a:rPr>
              <a:t>Competence</a:t>
            </a:r>
          </a:p>
          <a:p>
            <a:pPr>
              <a:spcBef>
                <a:spcPct val="50000"/>
              </a:spcBef>
            </a:pPr>
            <a:endParaRPr lang="en-GB" b="1">
              <a:effectLst>
                <a:outerShdw blurRad="38100" dist="38100" dir="2700000" algn="tl">
                  <a:srgbClr val="000000"/>
                </a:outerShdw>
              </a:effectLst>
            </a:endParaRPr>
          </a:p>
        </p:txBody>
      </p:sp>
      <p:sp>
        <p:nvSpPr>
          <p:cNvPr id="2081" name="Text Box 33"/>
          <p:cNvSpPr txBox="1">
            <a:spLocks noChangeArrowheads="1"/>
          </p:cNvSpPr>
          <p:nvPr/>
        </p:nvSpPr>
        <p:spPr bwMode="auto">
          <a:xfrm>
            <a:off x="6227763" y="5157788"/>
            <a:ext cx="16557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a:effectLst>
                  <a:outerShdw blurRad="38100" dist="38100" dir="2700000" algn="tl">
                    <a:srgbClr val="000000"/>
                  </a:outerShdw>
                </a:effectLst>
              </a:rPr>
              <a:t>Social-</a:t>
            </a:r>
            <a:br>
              <a:rPr lang="en-GB" b="1">
                <a:effectLst>
                  <a:outerShdw blurRad="38100" dist="38100" dir="2700000" algn="tl">
                    <a:srgbClr val="000000"/>
                  </a:outerShdw>
                </a:effectLst>
              </a:rPr>
            </a:br>
            <a:r>
              <a:rPr lang="en-GB" b="1">
                <a:effectLst>
                  <a:outerShdw blurRad="38100" dist="38100" dir="2700000" algn="tl">
                    <a:srgbClr val="000000"/>
                  </a:outerShdw>
                </a:effectLst>
              </a:rPr>
              <a:t>Competence</a:t>
            </a:r>
          </a:p>
          <a:p>
            <a:pPr>
              <a:spcBef>
                <a:spcPct val="50000"/>
              </a:spcBef>
            </a:pPr>
            <a:endParaRPr lang="en-GB" b="1">
              <a:effectLst>
                <a:outerShdw blurRad="38100" dist="38100" dir="2700000" algn="tl">
                  <a:srgbClr val="000000"/>
                </a:outerShdw>
              </a:effectLst>
            </a:endParaRPr>
          </a:p>
        </p:txBody>
      </p:sp>
    </p:spTree>
    <p:extLst>
      <p:ext uri="{BB962C8B-B14F-4D97-AF65-F5344CB8AC3E}">
        <p14:creationId xmlns:p14="http://schemas.microsoft.com/office/powerpoint/2010/main" val="1738817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2000"/>
                                        <p:tgtEl>
                                          <p:spTgt spid="20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2000"/>
                                        <p:tgtEl>
                                          <p:spTgt spid="20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68"/>
                                        </p:tgtEl>
                                        <p:attrNameLst>
                                          <p:attrName>style.visibility</p:attrName>
                                        </p:attrNameLst>
                                      </p:cBhvr>
                                      <p:to>
                                        <p:strVal val="visible"/>
                                      </p:to>
                                    </p:set>
                                    <p:animEffect transition="in" filter="fade">
                                      <p:cBhvr>
                                        <p:cTn id="22" dur="2000"/>
                                        <p:tgtEl>
                                          <p:spTgt spid="20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63"/>
                                        </p:tgtEl>
                                        <p:attrNameLst>
                                          <p:attrName>style.visibility</p:attrName>
                                        </p:attrNameLst>
                                      </p:cBhvr>
                                      <p:to>
                                        <p:strVal val="visible"/>
                                      </p:to>
                                    </p:set>
                                    <p:animEffect transition="in" filter="fade">
                                      <p:cBhvr>
                                        <p:cTn id="27" dur="2000"/>
                                        <p:tgtEl>
                                          <p:spTgt spid="20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69"/>
                                        </p:tgtEl>
                                        <p:attrNameLst>
                                          <p:attrName>style.visibility</p:attrName>
                                        </p:attrNameLst>
                                      </p:cBhvr>
                                      <p:to>
                                        <p:strVal val="visible"/>
                                      </p:to>
                                    </p:set>
                                    <p:animEffect transition="in" filter="fade">
                                      <p:cBhvr>
                                        <p:cTn id="32" dur="2000"/>
                                        <p:tgtEl>
                                          <p:spTgt spid="20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79"/>
                                        </p:tgtEl>
                                        <p:attrNameLst>
                                          <p:attrName>style.visibility</p:attrName>
                                        </p:attrNameLst>
                                      </p:cBhvr>
                                      <p:to>
                                        <p:strVal val="visible"/>
                                      </p:to>
                                    </p:set>
                                    <p:animEffect transition="in" filter="fade">
                                      <p:cBhvr>
                                        <p:cTn id="37" dur="2000"/>
                                        <p:tgtEl>
                                          <p:spTgt spid="20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072"/>
                                        </p:tgtEl>
                                        <p:attrNameLst>
                                          <p:attrName>style.visibility</p:attrName>
                                        </p:attrNameLst>
                                      </p:cBhvr>
                                      <p:to>
                                        <p:strVal val="visible"/>
                                      </p:to>
                                    </p:set>
                                    <p:animEffect transition="in" filter="fade">
                                      <p:cBhvr>
                                        <p:cTn id="42" dur="2000"/>
                                        <p:tgtEl>
                                          <p:spTgt spid="20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80"/>
                                        </p:tgtEl>
                                        <p:attrNameLst>
                                          <p:attrName>style.visibility</p:attrName>
                                        </p:attrNameLst>
                                      </p:cBhvr>
                                      <p:to>
                                        <p:strVal val="visible"/>
                                      </p:to>
                                    </p:set>
                                    <p:animEffect transition="in" filter="fade">
                                      <p:cBhvr>
                                        <p:cTn id="47" dur="2000"/>
                                        <p:tgtEl>
                                          <p:spTgt spid="208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078"/>
                                        </p:tgtEl>
                                        <p:attrNameLst>
                                          <p:attrName>style.visibility</p:attrName>
                                        </p:attrNameLst>
                                      </p:cBhvr>
                                      <p:to>
                                        <p:strVal val="visible"/>
                                      </p:to>
                                    </p:set>
                                    <p:animEffect transition="in" filter="fade">
                                      <p:cBhvr>
                                        <p:cTn id="52" dur="2000"/>
                                        <p:tgtEl>
                                          <p:spTgt spid="207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81"/>
                                        </p:tgtEl>
                                        <p:attrNameLst>
                                          <p:attrName>style.visibility</p:attrName>
                                        </p:attrNameLst>
                                      </p:cBhvr>
                                      <p:to>
                                        <p:strVal val="visible"/>
                                      </p:to>
                                    </p:set>
                                    <p:animEffect transition="in" filter="fade">
                                      <p:cBhvr>
                                        <p:cTn id="57" dur="2000"/>
                                        <p:tgtEl>
                                          <p:spTgt spid="2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4" grpId="0"/>
      <p:bldP spid="2063" grpId="0"/>
      <p:bldP spid="2079" grpId="0"/>
      <p:bldP spid="2080" grpId="0"/>
      <p:bldP spid="208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08" name="Group 52"/>
          <p:cNvGrpSpPr>
            <a:grpSpLocks/>
          </p:cNvGrpSpPr>
          <p:nvPr/>
        </p:nvGrpSpPr>
        <p:grpSpPr bwMode="auto">
          <a:xfrm>
            <a:off x="-214313" y="2211388"/>
            <a:ext cx="2160588" cy="2376487"/>
            <a:chOff x="-69" y="2659"/>
            <a:chExt cx="1361" cy="1497"/>
          </a:xfrm>
        </p:grpSpPr>
        <p:grpSp>
          <p:nvGrpSpPr>
            <p:cNvPr id="19494" name="Group 38"/>
            <p:cNvGrpSpPr>
              <a:grpSpLocks/>
            </p:cNvGrpSpPr>
            <p:nvPr/>
          </p:nvGrpSpPr>
          <p:grpSpPr bwMode="auto">
            <a:xfrm>
              <a:off x="-69" y="2659"/>
              <a:ext cx="1361" cy="1497"/>
              <a:chOff x="-69" y="2659"/>
              <a:chExt cx="1361" cy="1497"/>
            </a:xfrm>
          </p:grpSpPr>
          <p:sp>
            <p:nvSpPr>
              <p:cNvPr id="19478" name="Rectangle 22"/>
              <p:cNvSpPr>
                <a:spLocks noChangeArrowheads="1"/>
              </p:cNvSpPr>
              <p:nvPr/>
            </p:nvSpPr>
            <p:spPr bwMode="auto">
              <a:xfrm>
                <a:off x="340" y="2659"/>
                <a:ext cx="590" cy="1089"/>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9479" name="Text Box 23"/>
              <p:cNvSpPr txBox="1">
                <a:spLocks noChangeArrowheads="1"/>
              </p:cNvSpPr>
              <p:nvPr/>
            </p:nvSpPr>
            <p:spPr bwMode="auto">
              <a:xfrm>
                <a:off x="-69" y="3714"/>
                <a:ext cx="136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dirty="0">
                    <a:effectLst>
                      <a:outerShdw blurRad="38100" dist="38100" dir="2700000" algn="tl">
                        <a:srgbClr val="000000"/>
                      </a:outerShdw>
                    </a:effectLst>
                  </a:rPr>
                  <a:t>personally competent</a:t>
                </a:r>
              </a:p>
            </p:txBody>
          </p:sp>
        </p:grpSp>
        <p:sp>
          <p:nvSpPr>
            <p:cNvPr id="19493" name="Text Box 37"/>
            <p:cNvSpPr txBox="1">
              <a:spLocks noChangeArrowheads="1"/>
            </p:cNvSpPr>
            <p:nvPr/>
          </p:nvSpPr>
          <p:spPr bwMode="auto">
            <a:xfrm>
              <a:off x="476" y="2976"/>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FFFF00"/>
                  </a:solidFill>
                  <a:effectLst>
                    <a:outerShdw blurRad="38100" dist="38100" dir="2700000" algn="tl">
                      <a:srgbClr val="000000"/>
                    </a:outerShdw>
                  </a:effectLst>
                </a:rPr>
                <a:t>1</a:t>
              </a:r>
            </a:p>
          </p:txBody>
        </p:sp>
      </p:grpSp>
      <p:grpSp>
        <p:nvGrpSpPr>
          <p:cNvPr id="19509" name="Group 53"/>
          <p:cNvGrpSpPr>
            <a:grpSpLocks/>
          </p:cNvGrpSpPr>
          <p:nvPr/>
        </p:nvGrpSpPr>
        <p:grpSpPr bwMode="auto">
          <a:xfrm>
            <a:off x="1514475" y="2211388"/>
            <a:ext cx="2160588" cy="2376487"/>
            <a:chOff x="1020" y="2659"/>
            <a:chExt cx="1361" cy="1497"/>
          </a:xfrm>
        </p:grpSpPr>
        <p:grpSp>
          <p:nvGrpSpPr>
            <p:cNvPr id="19496" name="Group 40"/>
            <p:cNvGrpSpPr>
              <a:grpSpLocks/>
            </p:cNvGrpSpPr>
            <p:nvPr/>
          </p:nvGrpSpPr>
          <p:grpSpPr bwMode="auto">
            <a:xfrm>
              <a:off x="1020" y="2659"/>
              <a:ext cx="1361" cy="1497"/>
              <a:chOff x="1020" y="2659"/>
              <a:chExt cx="1361" cy="1497"/>
            </a:xfrm>
          </p:grpSpPr>
          <p:sp>
            <p:nvSpPr>
              <p:cNvPr id="19485" name="Rectangle 29"/>
              <p:cNvSpPr>
                <a:spLocks noChangeArrowheads="1"/>
              </p:cNvSpPr>
              <p:nvPr/>
            </p:nvSpPr>
            <p:spPr bwMode="auto">
              <a:xfrm>
                <a:off x="1429" y="2659"/>
                <a:ext cx="590" cy="1089"/>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9486" name="Text Box 30"/>
              <p:cNvSpPr txBox="1">
                <a:spLocks noChangeArrowheads="1"/>
              </p:cNvSpPr>
              <p:nvPr/>
            </p:nvSpPr>
            <p:spPr bwMode="auto">
              <a:xfrm>
                <a:off x="1020" y="3714"/>
                <a:ext cx="136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dirty="0">
                    <a:effectLst>
                      <a:outerShdw blurRad="38100" dist="38100" dir="2700000" algn="tl">
                        <a:srgbClr val="000000"/>
                      </a:outerShdw>
                    </a:effectLst>
                  </a:rPr>
                  <a:t>inter-personally competent</a:t>
                </a:r>
              </a:p>
            </p:txBody>
          </p:sp>
        </p:grpSp>
        <p:sp>
          <p:nvSpPr>
            <p:cNvPr id="19495" name="Text Box 39"/>
            <p:cNvSpPr txBox="1">
              <a:spLocks noChangeArrowheads="1"/>
            </p:cNvSpPr>
            <p:nvPr/>
          </p:nvSpPr>
          <p:spPr bwMode="auto">
            <a:xfrm>
              <a:off x="1565" y="2976"/>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FFFF00"/>
                  </a:solidFill>
                  <a:effectLst>
                    <a:outerShdw blurRad="38100" dist="38100" dir="2700000" algn="tl">
                      <a:srgbClr val="000000"/>
                    </a:outerShdw>
                  </a:effectLst>
                </a:rPr>
                <a:t>2</a:t>
              </a:r>
            </a:p>
          </p:txBody>
        </p:sp>
      </p:grpSp>
      <p:grpSp>
        <p:nvGrpSpPr>
          <p:cNvPr id="19510" name="Group 54"/>
          <p:cNvGrpSpPr>
            <a:grpSpLocks/>
          </p:cNvGrpSpPr>
          <p:nvPr/>
        </p:nvGrpSpPr>
        <p:grpSpPr bwMode="auto">
          <a:xfrm>
            <a:off x="3459163" y="2211388"/>
            <a:ext cx="2160587" cy="2376487"/>
            <a:chOff x="2245" y="2659"/>
            <a:chExt cx="1361" cy="1497"/>
          </a:xfrm>
        </p:grpSpPr>
        <p:grpSp>
          <p:nvGrpSpPr>
            <p:cNvPr id="19498" name="Group 42"/>
            <p:cNvGrpSpPr>
              <a:grpSpLocks/>
            </p:cNvGrpSpPr>
            <p:nvPr/>
          </p:nvGrpSpPr>
          <p:grpSpPr bwMode="auto">
            <a:xfrm>
              <a:off x="2245" y="2659"/>
              <a:ext cx="1361" cy="1497"/>
              <a:chOff x="2245" y="2659"/>
              <a:chExt cx="1361" cy="1497"/>
            </a:xfrm>
          </p:grpSpPr>
          <p:sp>
            <p:nvSpPr>
              <p:cNvPr id="19488" name="Rectangle 32"/>
              <p:cNvSpPr>
                <a:spLocks noChangeArrowheads="1"/>
              </p:cNvSpPr>
              <p:nvPr/>
            </p:nvSpPr>
            <p:spPr bwMode="auto">
              <a:xfrm>
                <a:off x="2654" y="2659"/>
                <a:ext cx="590" cy="1089"/>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9489" name="Text Box 33"/>
              <p:cNvSpPr txBox="1">
                <a:spLocks noChangeArrowheads="1"/>
              </p:cNvSpPr>
              <p:nvPr/>
            </p:nvSpPr>
            <p:spPr bwMode="auto">
              <a:xfrm>
                <a:off x="2245" y="3714"/>
                <a:ext cx="136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dirty="0">
                    <a:effectLst>
                      <a:outerShdw blurRad="38100" dist="38100" dir="2700000" algn="tl">
                        <a:srgbClr val="000000"/>
                      </a:outerShdw>
                    </a:effectLst>
                  </a:rPr>
                  <a:t>inter-culturally competent</a:t>
                </a:r>
              </a:p>
            </p:txBody>
          </p:sp>
        </p:grpSp>
        <p:sp>
          <p:nvSpPr>
            <p:cNvPr id="19497" name="Text Box 41"/>
            <p:cNvSpPr txBox="1">
              <a:spLocks noChangeArrowheads="1"/>
            </p:cNvSpPr>
            <p:nvPr/>
          </p:nvSpPr>
          <p:spPr bwMode="auto">
            <a:xfrm>
              <a:off x="2789" y="2976"/>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FFFF00"/>
                  </a:solidFill>
                  <a:effectLst>
                    <a:outerShdw blurRad="38100" dist="38100" dir="2700000" algn="tl">
                      <a:srgbClr val="000000"/>
                    </a:outerShdw>
                  </a:effectLst>
                </a:rPr>
                <a:t>3</a:t>
              </a:r>
            </a:p>
          </p:txBody>
        </p:sp>
      </p:grpSp>
      <p:grpSp>
        <p:nvGrpSpPr>
          <p:cNvPr id="19511" name="Group 55"/>
          <p:cNvGrpSpPr>
            <a:grpSpLocks/>
          </p:cNvGrpSpPr>
          <p:nvPr/>
        </p:nvGrpSpPr>
        <p:grpSpPr bwMode="auto">
          <a:xfrm>
            <a:off x="5402263" y="2211388"/>
            <a:ext cx="2449512" cy="2376487"/>
            <a:chOff x="3469" y="2659"/>
            <a:chExt cx="1543" cy="1497"/>
          </a:xfrm>
        </p:grpSpPr>
        <p:sp>
          <p:nvSpPr>
            <p:cNvPr id="19491" name="Rectangle 35"/>
            <p:cNvSpPr>
              <a:spLocks noChangeArrowheads="1"/>
            </p:cNvSpPr>
            <p:nvPr/>
          </p:nvSpPr>
          <p:spPr bwMode="auto">
            <a:xfrm>
              <a:off x="3878" y="2659"/>
              <a:ext cx="590" cy="1089"/>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9492" name="Text Box 36"/>
            <p:cNvSpPr txBox="1">
              <a:spLocks noChangeArrowheads="1"/>
            </p:cNvSpPr>
            <p:nvPr/>
          </p:nvSpPr>
          <p:spPr bwMode="auto">
            <a:xfrm>
              <a:off x="3469" y="3714"/>
              <a:ext cx="15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dirty="0">
                  <a:effectLst>
                    <a:outerShdw blurRad="38100" dist="38100" dir="2700000" algn="tl">
                      <a:srgbClr val="000000"/>
                    </a:outerShdw>
                  </a:effectLst>
                </a:rPr>
                <a:t>communicatively competent</a:t>
              </a:r>
            </a:p>
          </p:txBody>
        </p:sp>
        <p:sp>
          <p:nvSpPr>
            <p:cNvPr id="19499" name="Text Box 43"/>
            <p:cNvSpPr txBox="1">
              <a:spLocks noChangeArrowheads="1"/>
            </p:cNvSpPr>
            <p:nvPr/>
          </p:nvSpPr>
          <p:spPr bwMode="auto">
            <a:xfrm>
              <a:off x="4059" y="2976"/>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FFFF00"/>
                  </a:solidFill>
                  <a:effectLst>
                    <a:outerShdw blurRad="38100" dist="38100" dir="2700000" algn="tl">
                      <a:srgbClr val="000000"/>
                    </a:outerShdw>
                  </a:effectLst>
                </a:rPr>
                <a:t>4</a:t>
              </a:r>
            </a:p>
          </p:txBody>
        </p:sp>
      </p:grpSp>
      <p:sp>
        <p:nvSpPr>
          <p:cNvPr id="19500" name="Text Box 44"/>
          <p:cNvSpPr txBox="1">
            <a:spLocks noChangeArrowheads="1"/>
          </p:cNvSpPr>
          <p:nvPr/>
        </p:nvSpPr>
        <p:spPr bwMode="auto">
          <a:xfrm>
            <a:off x="2771775" y="1089026"/>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effectLst>
                  <a:outerShdw blurRad="38100" dist="38100" dir="2700000" algn="tl">
                    <a:srgbClr val="000000"/>
                  </a:outerShdw>
                </a:effectLst>
              </a:rPr>
              <a:t>Being …</a:t>
            </a:r>
          </a:p>
        </p:txBody>
      </p:sp>
      <p:grpSp>
        <p:nvGrpSpPr>
          <p:cNvPr id="19512" name="Group 56"/>
          <p:cNvGrpSpPr>
            <a:grpSpLocks/>
          </p:cNvGrpSpPr>
          <p:nvPr/>
        </p:nvGrpSpPr>
        <p:grpSpPr bwMode="auto">
          <a:xfrm>
            <a:off x="7131050" y="2211388"/>
            <a:ext cx="2449513" cy="2376487"/>
            <a:chOff x="4558" y="2659"/>
            <a:chExt cx="1543" cy="1497"/>
          </a:xfrm>
        </p:grpSpPr>
        <p:sp>
          <p:nvSpPr>
            <p:cNvPr id="19505" name="Rectangle 49"/>
            <p:cNvSpPr>
              <a:spLocks noChangeArrowheads="1"/>
            </p:cNvSpPr>
            <p:nvPr/>
          </p:nvSpPr>
          <p:spPr bwMode="auto">
            <a:xfrm>
              <a:off x="4967" y="2659"/>
              <a:ext cx="590" cy="1089"/>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9506" name="Text Box 50"/>
            <p:cNvSpPr txBox="1">
              <a:spLocks noChangeArrowheads="1"/>
            </p:cNvSpPr>
            <p:nvPr/>
          </p:nvSpPr>
          <p:spPr bwMode="auto">
            <a:xfrm>
              <a:off x="4558" y="3714"/>
              <a:ext cx="15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dirty="0">
                  <a:effectLst>
                    <a:outerShdw blurRad="38100" dist="38100" dir="2700000" algn="tl">
                      <a:srgbClr val="000000"/>
                    </a:outerShdw>
                  </a:effectLst>
                </a:rPr>
                <a:t>media</a:t>
              </a:r>
              <a:br>
                <a:rPr lang="en-GB" sz="2000" b="1" dirty="0">
                  <a:effectLst>
                    <a:outerShdw blurRad="38100" dist="38100" dir="2700000" algn="tl">
                      <a:srgbClr val="000000"/>
                    </a:outerShdw>
                  </a:effectLst>
                </a:rPr>
              </a:br>
              <a:r>
                <a:rPr lang="en-GB" sz="2000" b="1" dirty="0">
                  <a:effectLst>
                    <a:outerShdw blurRad="38100" dist="38100" dir="2700000" algn="tl">
                      <a:srgbClr val="000000"/>
                    </a:outerShdw>
                  </a:effectLst>
                </a:rPr>
                <a:t> competent</a:t>
              </a:r>
            </a:p>
          </p:txBody>
        </p:sp>
        <p:sp>
          <p:nvSpPr>
            <p:cNvPr id="19507" name="Text Box 51"/>
            <p:cNvSpPr txBox="1">
              <a:spLocks noChangeArrowheads="1"/>
            </p:cNvSpPr>
            <p:nvPr/>
          </p:nvSpPr>
          <p:spPr bwMode="auto">
            <a:xfrm>
              <a:off x="5148" y="2976"/>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FFFF00"/>
                  </a:solidFill>
                  <a:effectLst>
                    <a:outerShdw blurRad="38100" dist="38100" dir="2700000" algn="tl">
                      <a:srgbClr val="000000"/>
                    </a:outerShdw>
                  </a:effectLst>
                </a:rPr>
                <a:t>5</a:t>
              </a:r>
            </a:p>
          </p:txBody>
        </p:sp>
      </p:grpSp>
    </p:spTree>
    <p:extLst>
      <p:ext uri="{BB962C8B-B14F-4D97-AF65-F5344CB8AC3E}">
        <p14:creationId xmlns:p14="http://schemas.microsoft.com/office/powerpoint/2010/main" val="84166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500"/>
                                        </p:tgtEl>
                                        <p:attrNameLst>
                                          <p:attrName>style.visibility</p:attrName>
                                        </p:attrNameLst>
                                      </p:cBhvr>
                                      <p:to>
                                        <p:strVal val="visible"/>
                                      </p:to>
                                    </p:set>
                                    <p:animEffect transition="in" filter="fade">
                                      <p:cBhvr>
                                        <p:cTn id="7" dur="2000"/>
                                        <p:tgtEl>
                                          <p:spTgt spid="19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508"/>
                                        </p:tgtEl>
                                        <p:attrNameLst>
                                          <p:attrName>style.visibility</p:attrName>
                                        </p:attrNameLst>
                                      </p:cBhvr>
                                      <p:to>
                                        <p:strVal val="visible"/>
                                      </p:to>
                                    </p:set>
                                    <p:animEffect transition="in" filter="fade">
                                      <p:cBhvr>
                                        <p:cTn id="12" dur="2000"/>
                                        <p:tgtEl>
                                          <p:spTgt spid="19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509"/>
                                        </p:tgtEl>
                                        <p:attrNameLst>
                                          <p:attrName>style.visibility</p:attrName>
                                        </p:attrNameLst>
                                      </p:cBhvr>
                                      <p:to>
                                        <p:strVal val="visible"/>
                                      </p:to>
                                    </p:set>
                                    <p:animEffect transition="in" filter="fade">
                                      <p:cBhvr>
                                        <p:cTn id="17" dur="2000"/>
                                        <p:tgtEl>
                                          <p:spTgt spid="195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510"/>
                                        </p:tgtEl>
                                        <p:attrNameLst>
                                          <p:attrName>style.visibility</p:attrName>
                                        </p:attrNameLst>
                                      </p:cBhvr>
                                      <p:to>
                                        <p:strVal val="visible"/>
                                      </p:to>
                                    </p:set>
                                    <p:animEffect transition="in" filter="fade">
                                      <p:cBhvr>
                                        <p:cTn id="22" dur="2000"/>
                                        <p:tgtEl>
                                          <p:spTgt spid="195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511"/>
                                        </p:tgtEl>
                                        <p:attrNameLst>
                                          <p:attrName>style.visibility</p:attrName>
                                        </p:attrNameLst>
                                      </p:cBhvr>
                                      <p:to>
                                        <p:strVal val="visible"/>
                                      </p:to>
                                    </p:set>
                                    <p:animEffect transition="in" filter="fade">
                                      <p:cBhvr>
                                        <p:cTn id="27" dur="2000"/>
                                        <p:tgtEl>
                                          <p:spTgt spid="195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512"/>
                                        </p:tgtEl>
                                        <p:attrNameLst>
                                          <p:attrName>style.visibility</p:attrName>
                                        </p:attrNameLst>
                                      </p:cBhvr>
                                      <p:to>
                                        <p:strVal val="visible"/>
                                      </p:to>
                                    </p:set>
                                    <p:animEffect transition="in" filter="fade">
                                      <p:cBhvr>
                                        <p:cTn id="32" dur="2000"/>
                                        <p:tgtEl>
                                          <p:spTgt spid="19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755650" y="879475"/>
            <a:ext cx="75612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400" b="1">
                <a:solidFill>
                  <a:srgbClr val="FF3300"/>
                </a:solidFill>
                <a:effectLst>
                  <a:outerShdw blurRad="38100" dist="38100" dir="2700000" algn="tl">
                    <a:srgbClr val="000000"/>
                  </a:outerShdw>
                </a:effectLst>
              </a:rPr>
              <a:t>How can we help our students to be: </a:t>
            </a:r>
          </a:p>
        </p:txBody>
      </p:sp>
      <p:grpSp>
        <p:nvGrpSpPr>
          <p:cNvPr id="22533" name="Group 5"/>
          <p:cNvGrpSpPr>
            <a:grpSpLocks/>
          </p:cNvGrpSpPr>
          <p:nvPr/>
        </p:nvGrpSpPr>
        <p:grpSpPr bwMode="auto">
          <a:xfrm>
            <a:off x="-252413" y="2411413"/>
            <a:ext cx="2160588" cy="2376487"/>
            <a:chOff x="-69" y="2659"/>
            <a:chExt cx="1361" cy="1497"/>
          </a:xfrm>
        </p:grpSpPr>
        <p:grpSp>
          <p:nvGrpSpPr>
            <p:cNvPr id="22534" name="Group 6"/>
            <p:cNvGrpSpPr>
              <a:grpSpLocks/>
            </p:cNvGrpSpPr>
            <p:nvPr/>
          </p:nvGrpSpPr>
          <p:grpSpPr bwMode="auto">
            <a:xfrm>
              <a:off x="-69" y="2659"/>
              <a:ext cx="1361" cy="1497"/>
              <a:chOff x="-69" y="2659"/>
              <a:chExt cx="1361" cy="1497"/>
            </a:xfrm>
          </p:grpSpPr>
          <p:sp>
            <p:nvSpPr>
              <p:cNvPr id="22535" name="Rectangle 7"/>
              <p:cNvSpPr>
                <a:spLocks noChangeArrowheads="1"/>
              </p:cNvSpPr>
              <p:nvPr/>
            </p:nvSpPr>
            <p:spPr bwMode="auto">
              <a:xfrm>
                <a:off x="340" y="2659"/>
                <a:ext cx="590" cy="1089"/>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2536" name="Text Box 8"/>
              <p:cNvSpPr txBox="1">
                <a:spLocks noChangeArrowheads="1"/>
              </p:cNvSpPr>
              <p:nvPr/>
            </p:nvSpPr>
            <p:spPr bwMode="auto">
              <a:xfrm>
                <a:off x="-69" y="3714"/>
                <a:ext cx="136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dirty="0">
                    <a:effectLst>
                      <a:outerShdw blurRad="38100" dist="38100" dir="2700000" algn="tl">
                        <a:srgbClr val="000000"/>
                      </a:outerShdw>
                    </a:effectLst>
                  </a:rPr>
                  <a:t>personally competent</a:t>
                </a:r>
              </a:p>
            </p:txBody>
          </p:sp>
        </p:grpSp>
        <p:sp>
          <p:nvSpPr>
            <p:cNvPr id="22537" name="Text Box 9"/>
            <p:cNvSpPr txBox="1">
              <a:spLocks noChangeArrowheads="1"/>
            </p:cNvSpPr>
            <p:nvPr/>
          </p:nvSpPr>
          <p:spPr bwMode="auto">
            <a:xfrm>
              <a:off x="476" y="2976"/>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FFFF00"/>
                  </a:solidFill>
                  <a:effectLst>
                    <a:outerShdw blurRad="38100" dist="38100" dir="2700000" algn="tl">
                      <a:srgbClr val="000000"/>
                    </a:outerShdw>
                  </a:effectLst>
                </a:rPr>
                <a:t>1</a:t>
              </a:r>
            </a:p>
          </p:txBody>
        </p:sp>
      </p:grpSp>
      <p:grpSp>
        <p:nvGrpSpPr>
          <p:cNvPr id="22538" name="Group 10"/>
          <p:cNvGrpSpPr>
            <a:grpSpLocks/>
          </p:cNvGrpSpPr>
          <p:nvPr/>
        </p:nvGrpSpPr>
        <p:grpSpPr bwMode="auto">
          <a:xfrm>
            <a:off x="1474788" y="3563938"/>
            <a:ext cx="2160587" cy="2376487"/>
            <a:chOff x="1020" y="2659"/>
            <a:chExt cx="1361" cy="1497"/>
          </a:xfrm>
        </p:grpSpPr>
        <p:grpSp>
          <p:nvGrpSpPr>
            <p:cNvPr id="22539" name="Group 11"/>
            <p:cNvGrpSpPr>
              <a:grpSpLocks/>
            </p:cNvGrpSpPr>
            <p:nvPr/>
          </p:nvGrpSpPr>
          <p:grpSpPr bwMode="auto">
            <a:xfrm>
              <a:off x="1020" y="2659"/>
              <a:ext cx="1361" cy="1497"/>
              <a:chOff x="1020" y="2659"/>
              <a:chExt cx="1361" cy="1497"/>
            </a:xfrm>
          </p:grpSpPr>
          <p:sp>
            <p:nvSpPr>
              <p:cNvPr id="22540" name="Rectangle 12"/>
              <p:cNvSpPr>
                <a:spLocks noChangeArrowheads="1"/>
              </p:cNvSpPr>
              <p:nvPr/>
            </p:nvSpPr>
            <p:spPr bwMode="auto">
              <a:xfrm>
                <a:off x="1429" y="2659"/>
                <a:ext cx="590" cy="1089"/>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2541" name="Text Box 13"/>
              <p:cNvSpPr txBox="1">
                <a:spLocks noChangeArrowheads="1"/>
              </p:cNvSpPr>
              <p:nvPr/>
            </p:nvSpPr>
            <p:spPr bwMode="auto">
              <a:xfrm>
                <a:off x="1020" y="3714"/>
                <a:ext cx="136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dirty="0">
                    <a:effectLst>
                      <a:outerShdw blurRad="38100" dist="38100" dir="2700000" algn="tl">
                        <a:srgbClr val="000000"/>
                      </a:outerShdw>
                    </a:effectLst>
                  </a:rPr>
                  <a:t>inter-personally competent</a:t>
                </a:r>
              </a:p>
            </p:txBody>
          </p:sp>
        </p:grpSp>
        <p:sp>
          <p:nvSpPr>
            <p:cNvPr id="22542" name="Text Box 14"/>
            <p:cNvSpPr txBox="1">
              <a:spLocks noChangeArrowheads="1"/>
            </p:cNvSpPr>
            <p:nvPr/>
          </p:nvSpPr>
          <p:spPr bwMode="auto">
            <a:xfrm>
              <a:off x="1565" y="2976"/>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FFFF00"/>
                  </a:solidFill>
                  <a:effectLst>
                    <a:outerShdw blurRad="38100" dist="38100" dir="2700000" algn="tl">
                      <a:srgbClr val="000000"/>
                    </a:outerShdw>
                  </a:effectLst>
                </a:rPr>
                <a:t>2</a:t>
              </a:r>
            </a:p>
          </p:txBody>
        </p:sp>
      </p:grpSp>
      <p:grpSp>
        <p:nvGrpSpPr>
          <p:cNvPr id="22543" name="Group 15"/>
          <p:cNvGrpSpPr>
            <a:grpSpLocks/>
          </p:cNvGrpSpPr>
          <p:nvPr/>
        </p:nvGrpSpPr>
        <p:grpSpPr bwMode="auto">
          <a:xfrm>
            <a:off x="3419475" y="2484438"/>
            <a:ext cx="2160588" cy="2376487"/>
            <a:chOff x="2245" y="2659"/>
            <a:chExt cx="1361" cy="1497"/>
          </a:xfrm>
        </p:grpSpPr>
        <p:grpSp>
          <p:nvGrpSpPr>
            <p:cNvPr id="22544" name="Group 16"/>
            <p:cNvGrpSpPr>
              <a:grpSpLocks/>
            </p:cNvGrpSpPr>
            <p:nvPr/>
          </p:nvGrpSpPr>
          <p:grpSpPr bwMode="auto">
            <a:xfrm>
              <a:off x="2245" y="2659"/>
              <a:ext cx="1361" cy="1497"/>
              <a:chOff x="2245" y="2659"/>
              <a:chExt cx="1361" cy="1497"/>
            </a:xfrm>
          </p:grpSpPr>
          <p:sp>
            <p:nvSpPr>
              <p:cNvPr id="22545" name="Rectangle 17"/>
              <p:cNvSpPr>
                <a:spLocks noChangeArrowheads="1"/>
              </p:cNvSpPr>
              <p:nvPr/>
            </p:nvSpPr>
            <p:spPr bwMode="auto">
              <a:xfrm>
                <a:off x="2654" y="2659"/>
                <a:ext cx="590" cy="1089"/>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2546" name="Text Box 18"/>
              <p:cNvSpPr txBox="1">
                <a:spLocks noChangeArrowheads="1"/>
              </p:cNvSpPr>
              <p:nvPr/>
            </p:nvSpPr>
            <p:spPr bwMode="auto">
              <a:xfrm>
                <a:off x="2245" y="3714"/>
                <a:ext cx="136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dirty="0">
                    <a:effectLst>
                      <a:outerShdw blurRad="38100" dist="38100" dir="2700000" algn="tl">
                        <a:srgbClr val="000000"/>
                      </a:outerShdw>
                    </a:effectLst>
                  </a:rPr>
                  <a:t>inter-culturally competent</a:t>
                </a:r>
              </a:p>
            </p:txBody>
          </p:sp>
        </p:grpSp>
        <p:sp>
          <p:nvSpPr>
            <p:cNvPr id="22547" name="Text Box 19"/>
            <p:cNvSpPr txBox="1">
              <a:spLocks noChangeArrowheads="1"/>
            </p:cNvSpPr>
            <p:nvPr/>
          </p:nvSpPr>
          <p:spPr bwMode="auto">
            <a:xfrm>
              <a:off x="2789" y="2976"/>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FFFF00"/>
                  </a:solidFill>
                  <a:effectLst>
                    <a:outerShdw blurRad="38100" dist="38100" dir="2700000" algn="tl">
                      <a:srgbClr val="000000"/>
                    </a:outerShdw>
                  </a:effectLst>
                </a:rPr>
                <a:t>3</a:t>
              </a:r>
            </a:p>
          </p:txBody>
        </p:sp>
      </p:grpSp>
      <p:grpSp>
        <p:nvGrpSpPr>
          <p:cNvPr id="22548" name="Group 20"/>
          <p:cNvGrpSpPr>
            <a:grpSpLocks/>
          </p:cNvGrpSpPr>
          <p:nvPr/>
        </p:nvGrpSpPr>
        <p:grpSpPr bwMode="auto">
          <a:xfrm>
            <a:off x="5362575" y="3563938"/>
            <a:ext cx="2449513" cy="2376487"/>
            <a:chOff x="3469" y="2659"/>
            <a:chExt cx="1543" cy="1497"/>
          </a:xfrm>
        </p:grpSpPr>
        <p:sp>
          <p:nvSpPr>
            <p:cNvPr id="22549" name="Rectangle 21"/>
            <p:cNvSpPr>
              <a:spLocks noChangeArrowheads="1"/>
            </p:cNvSpPr>
            <p:nvPr/>
          </p:nvSpPr>
          <p:spPr bwMode="auto">
            <a:xfrm>
              <a:off x="3878" y="2659"/>
              <a:ext cx="590" cy="1089"/>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2550" name="Text Box 22"/>
            <p:cNvSpPr txBox="1">
              <a:spLocks noChangeArrowheads="1"/>
            </p:cNvSpPr>
            <p:nvPr/>
          </p:nvSpPr>
          <p:spPr bwMode="auto">
            <a:xfrm>
              <a:off x="3469" y="3714"/>
              <a:ext cx="15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dirty="0">
                  <a:effectLst>
                    <a:outerShdw blurRad="38100" dist="38100" dir="2700000" algn="tl">
                      <a:srgbClr val="000000"/>
                    </a:outerShdw>
                  </a:effectLst>
                </a:rPr>
                <a:t>communicatively competent</a:t>
              </a:r>
            </a:p>
          </p:txBody>
        </p:sp>
        <p:sp>
          <p:nvSpPr>
            <p:cNvPr id="22551" name="Text Box 23"/>
            <p:cNvSpPr txBox="1">
              <a:spLocks noChangeArrowheads="1"/>
            </p:cNvSpPr>
            <p:nvPr/>
          </p:nvSpPr>
          <p:spPr bwMode="auto">
            <a:xfrm>
              <a:off x="4059" y="2976"/>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FFFF00"/>
                  </a:solidFill>
                  <a:effectLst>
                    <a:outerShdw blurRad="38100" dist="38100" dir="2700000" algn="tl">
                      <a:srgbClr val="000000"/>
                    </a:outerShdw>
                  </a:effectLst>
                </a:rPr>
                <a:t>4</a:t>
              </a:r>
            </a:p>
          </p:txBody>
        </p:sp>
      </p:grpSp>
      <p:grpSp>
        <p:nvGrpSpPr>
          <p:cNvPr id="22552" name="Group 24"/>
          <p:cNvGrpSpPr>
            <a:grpSpLocks/>
          </p:cNvGrpSpPr>
          <p:nvPr/>
        </p:nvGrpSpPr>
        <p:grpSpPr bwMode="auto">
          <a:xfrm>
            <a:off x="7092950" y="2484438"/>
            <a:ext cx="2449513" cy="2376487"/>
            <a:chOff x="4558" y="2659"/>
            <a:chExt cx="1543" cy="1497"/>
          </a:xfrm>
        </p:grpSpPr>
        <p:sp>
          <p:nvSpPr>
            <p:cNvPr id="22553" name="Rectangle 25"/>
            <p:cNvSpPr>
              <a:spLocks noChangeArrowheads="1"/>
            </p:cNvSpPr>
            <p:nvPr/>
          </p:nvSpPr>
          <p:spPr bwMode="auto">
            <a:xfrm>
              <a:off x="4967" y="2659"/>
              <a:ext cx="590" cy="1089"/>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2554" name="Text Box 26"/>
            <p:cNvSpPr txBox="1">
              <a:spLocks noChangeArrowheads="1"/>
            </p:cNvSpPr>
            <p:nvPr/>
          </p:nvSpPr>
          <p:spPr bwMode="auto">
            <a:xfrm>
              <a:off x="4558" y="3714"/>
              <a:ext cx="15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b="1" dirty="0">
                  <a:effectLst>
                    <a:outerShdw blurRad="38100" dist="38100" dir="2700000" algn="tl">
                      <a:srgbClr val="000000"/>
                    </a:outerShdw>
                  </a:effectLst>
                </a:rPr>
                <a:t>media</a:t>
              </a:r>
              <a:br>
                <a:rPr lang="en-GB" sz="2000" b="1" dirty="0">
                  <a:effectLst>
                    <a:outerShdw blurRad="38100" dist="38100" dir="2700000" algn="tl">
                      <a:srgbClr val="000000"/>
                    </a:outerShdw>
                  </a:effectLst>
                </a:rPr>
              </a:br>
              <a:r>
                <a:rPr lang="en-GB" sz="2000" b="1" dirty="0">
                  <a:effectLst>
                    <a:outerShdw blurRad="38100" dist="38100" dir="2700000" algn="tl">
                      <a:srgbClr val="000000"/>
                    </a:outerShdw>
                  </a:effectLst>
                </a:rPr>
                <a:t> competent</a:t>
              </a:r>
            </a:p>
          </p:txBody>
        </p:sp>
        <p:sp>
          <p:nvSpPr>
            <p:cNvPr id="22555" name="Text Box 27"/>
            <p:cNvSpPr txBox="1">
              <a:spLocks noChangeArrowheads="1"/>
            </p:cNvSpPr>
            <p:nvPr/>
          </p:nvSpPr>
          <p:spPr bwMode="auto">
            <a:xfrm>
              <a:off x="5148" y="2976"/>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FFFF00"/>
                  </a:solidFill>
                  <a:effectLst>
                    <a:outerShdw blurRad="38100" dist="38100" dir="2700000" algn="tl">
                      <a:srgbClr val="000000"/>
                    </a:outerShdw>
                  </a:effectLst>
                </a:rPr>
                <a:t>5</a:t>
              </a:r>
            </a:p>
          </p:txBody>
        </p:sp>
      </p:grpSp>
      <p:sp>
        <p:nvSpPr>
          <p:cNvPr id="22556" name="Text Box 28"/>
          <p:cNvSpPr txBox="1">
            <a:spLocks noChangeArrowheads="1"/>
          </p:cNvSpPr>
          <p:nvPr/>
        </p:nvSpPr>
        <p:spPr bwMode="auto">
          <a:xfrm rot="-529989">
            <a:off x="800100" y="1879600"/>
            <a:ext cx="7881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dirty="0">
                <a:effectLst>
                  <a:outerShdw blurRad="38100" dist="38100" dir="2700000" algn="tl">
                    <a:srgbClr val="000000"/>
                  </a:outerShdw>
                </a:effectLst>
                <a:latin typeface="Comic Sans MS" pitchFamily="66" charset="0"/>
              </a:rPr>
              <a:t>The 5 ‘Being’ Competences</a:t>
            </a:r>
          </a:p>
        </p:txBody>
      </p:sp>
    </p:spTree>
    <p:extLst>
      <p:ext uri="{BB962C8B-B14F-4D97-AF65-F5344CB8AC3E}">
        <p14:creationId xmlns:p14="http://schemas.microsoft.com/office/powerpoint/2010/main" val="1259667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20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2556"/>
                                        </p:tgtEl>
                                        <p:attrNameLst>
                                          <p:attrName>style.visibility</p:attrName>
                                        </p:attrNameLst>
                                      </p:cBhvr>
                                      <p:to>
                                        <p:strVal val="visible"/>
                                      </p:to>
                                    </p:set>
                                    <p:anim calcmode="lin" valueType="num">
                                      <p:cBhvr>
                                        <p:cTn id="12" dur="500" fill="hold"/>
                                        <p:tgtEl>
                                          <p:spTgt spid="22556"/>
                                        </p:tgtEl>
                                        <p:attrNameLst>
                                          <p:attrName>ppt_w</p:attrName>
                                        </p:attrNameLst>
                                      </p:cBhvr>
                                      <p:tavLst>
                                        <p:tav tm="0">
                                          <p:val>
                                            <p:fltVal val="0"/>
                                          </p:val>
                                        </p:tav>
                                        <p:tav tm="100000">
                                          <p:val>
                                            <p:strVal val="#ppt_w"/>
                                          </p:val>
                                        </p:tav>
                                      </p:tavLst>
                                    </p:anim>
                                    <p:anim calcmode="lin" valueType="num">
                                      <p:cBhvr>
                                        <p:cTn id="13" dur="500" fill="hold"/>
                                        <p:tgtEl>
                                          <p:spTgt spid="22556"/>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2533"/>
                                        </p:tgtEl>
                                        <p:attrNameLst>
                                          <p:attrName>style.visibility</p:attrName>
                                        </p:attrNameLst>
                                      </p:cBhvr>
                                      <p:to>
                                        <p:strVal val="visible"/>
                                      </p:to>
                                    </p:set>
                                    <p:animEffect transition="in" filter="fade">
                                      <p:cBhvr>
                                        <p:cTn id="18" dur="2000"/>
                                        <p:tgtEl>
                                          <p:spTgt spid="225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2538"/>
                                        </p:tgtEl>
                                        <p:attrNameLst>
                                          <p:attrName>style.visibility</p:attrName>
                                        </p:attrNameLst>
                                      </p:cBhvr>
                                      <p:to>
                                        <p:strVal val="visible"/>
                                      </p:to>
                                    </p:set>
                                    <p:animEffect transition="in" filter="fade">
                                      <p:cBhvr>
                                        <p:cTn id="23" dur="2000"/>
                                        <p:tgtEl>
                                          <p:spTgt spid="2253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2543"/>
                                        </p:tgtEl>
                                        <p:attrNameLst>
                                          <p:attrName>style.visibility</p:attrName>
                                        </p:attrNameLst>
                                      </p:cBhvr>
                                      <p:to>
                                        <p:strVal val="visible"/>
                                      </p:to>
                                    </p:set>
                                    <p:animEffect transition="in" filter="fade">
                                      <p:cBhvr>
                                        <p:cTn id="28" dur="2000"/>
                                        <p:tgtEl>
                                          <p:spTgt spid="225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2548"/>
                                        </p:tgtEl>
                                        <p:attrNameLst>
                                          <p:attrName>style.visibility</p:attrName>
                                        </p:attrNameLst>
                                      </p:cBhvr>
                                      <p:to>
                                        <p:strVal val="visible"/>
                                      </p:to>
                                    </p:set>
                                    <p:animEffect transition="in" filter="fade">
                                      <p:cBhvr>
                                        <p:cTn id="33" dur="2000"/>
                                        <p:tgtEl>
                                          <p:spTgt spid="2254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2552"/>
                                        </p:tgtEl>
                                        <p:attrNameLst>
                                          <p:attrName>style.visibility</p:attrName>
                                        </p:attrNameLst>
                                      </p:cBhvr>
                                      <p:to>
                                        <p:strVal val="visible"/>
                                      </p:to>
                                    </p:set>
                                    <p:animEffect transition="in" filter="fade">
                                      <p:cBhvr>
                                        <p:cTn id="38" dur="2000"/>
                                        <p:tgtEl>
                                          <p:spTgt spid="2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755650" y="727075"/>
            <a:ext cx="7561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400" b="1">
                <a:solidFill>
                  <a:srgbClr val="FF3300"/>
                </a:solidFill>
                <a:effectLst>
                  <a:outerShdw blurRad="38100" dist="38100" dir="2700000" algn="tl">
                    <a:srgbClr val="000000"/>
                  </a:outerShdw>
                </a:effectLst>
              </a:rPr>
              <a:t>We can (must):</a:t>
            </a:r>
          </a:p>
        </p:txBody>
      </p:sp>
      <p:sp>
        <p:nvSpPr>
          <p:cNvPr id="59395" name="Text Box 3"/>
          <p:cNvSpPr txBox="1">
            <a:spLocks noChangeArrowheads="1"/>
          </p:cNvSpPr>
          <p:nvPr/>
        </p:nvSpPr>
        <p:spPr bwMode="auto">
          <a:xfrm>
            <a:off x="762000" y="1419225"/>
            <a:ext cx="75612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800" b="1" dirty="0">
                <a:effectLst>
                  <a:outerShdw blurRad="38100" dist="38100" dir="2700000" algn="tl">
                    <a:srgbClr val="000000"/>
                  </a:outerShdw>
                </a:effectLst>
              </a:rPr>
              <a:t>offer new horizons …</a:t>
            </a:r>
          </a:p>
        </p:txBody>
      </p:sp>
      <p:sp>
        <p:nvSpPr>
          <p:cNvPr id="59396" name="Text Box 4"/>
          <p:cNvSpPr txBox="1">
            <a:spLocks noChangeArrowheads="1"/>
          </p:cNvSpPr>
          <p:nvPr/>
        </p:nvSpPr>
        <p:spPr bwMode="auto">
          <a:xfrm>
            <a:off x="628650" y="2286000"/>
            <a:ext cx="756126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4400" b="1" dirty="0">
                <a:solidFill>
                  <a:srgbClr val="FF3300"/>
                </a:solidFill>
                <a:effectLst>
                  <a:outerShdw blurRad="38100" dist="38100" dir="2700000" algn="tl">
                    <a:srgbClr val="000000"/>
                  </a:outerShdw>
                </a:effectLst>
              </a:rPr>
              <a:t> the ‘European Dimension’ </a:t>
            </a:r>
            <a:br>
              <a:rPr lang="en-GB" sz="4400" b="1" dirty="0">
                <a:solidFill>
                  <a:srgbClr val="FF3300"/>
                </a:solidFill>
                <a:effectLst>
                  <a:outerShdw blurRad="38100" dist="38100" dir="2700000" algn="tl">
                    <a:srgbClr val="000000"/>
                  </a:outerShdw>
                </a:effectLst>
              </a:rPr>
            </a:br>
            <a:r>
              <a:rPr lang="en-GB" sz="4400" b="1" dirty="0">
                <a:solidFill>
                  <a:srgbClr val="FF3300"/>
                </a:solidFill>
                <a:effectLst>
                  <a:outerShdw blurRad="38100" dist="38100" dir="2700000" algn="tl">
                    <a:srgbClr val="000000"/>
                  </a:outerShdw>
                </a:effectLst>
              </a:rPr>
              <a:t>  (</a:t>
            </a:r>
            <a:r>
              <a:rPr lang="en-GB" sz="4400" b="1" dirty="0">
                <a:effectLst>
                  <a:outerShdw blurRad="38100" dist="38100" dir="2700000" algn="tl">
                    <a:srgbClr val="000000"/>
                  </a:outerShdw>
                </a:effectLst>
              </a:rPr>
              <a:t>the international horizon</a:t>
            </a:r>
            <a:r>
              <a:rPr lang="en-GB" sz="4400" b="1" dirty="0">
                <a:solidFill>
                  <a:srgbClr val="FF3300"/>
                </a:solidFill>
                <a:effectLst>
                  <a:outerShdw blurRad="38100" dist="38100" dir="2700000" algn="tl">
                    <a:srgbClr val="000000"/>
                  </a:outerShdw>
                </a:effectLst>
              </a:rPr>
              <a:t>)</a:t>
            </a:r>
          </a:p>
        </p:txBody>
      </p:sp>
      <p:sp>
        <p:nvSpPr>
          <p:cNvPr id="59397" name="Text Box 5"/>
          <p:cNvSpPr txBox="1">
            <a:spLocks noChangeArrowheads="1"/>
          </p:cNvSpPr>
          <p:nvPr/>
        </p:nvSpPr>
        <p:spPr bwMode="auto">
          <a:xfrm>
            <a:off x="649288" y="3930650"/>
            <a:ext cx="807561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4400" b="1" dirty="0">
                <a:solidFill>
                  <a:srgbClr val="FF3300"/>
                </a:solidFill>
                <a:effectLst>
                  <a:outerShdw blurRad="38100" dist="38100" dir="2700000" algn="tl">
                    <a:srgbClr val="000000"/>
                  </a:outerShdw>
                </a:effectLst>
              </a:rPr>
              <a:t> new approaches to teaching</a:t>
            </a:r>
            <a:br>
              <a:rPr lang="en-GB" sz="4400" b="1" dirty="0">
                <a:solidFill>
                  <a:srgbClr val="FF3300"/>
                </a:solidFill>
                <a:effectLst>
                  <a:outerShdw blurRad="38100" dist="38100" dir="2700000" algn="tl">
                    <a:srgbClr val="000000"/>
                  </a:outerShdw>
                </a:effectLst>
              </a:rPr>
            </a:br>
            <a:r>
              <a:rPr lang="en-GB" sz="4400" b="1" dirty="0">
                <a:solidFill>
                  <a:srgbClr val="FF3300"/>
                </a:solidFill>
                <a:effectLst>
                  <a:outerShdw blurRad="38100" dist="38100" dir="2700000" algn="tl">
                    <a:srgbClr val="000000"/>
                  </a:outerShdw>
                </a:effectLst>
              </a:rPr>
              <a:t>  &amp; learning (</a:t>
            </a:r>
            <a:r>
              <a:rPr lang="en-GB" sz="4400" b="1" dirty="0">
                <a:effectLst>
                  <a:outerShdw blurRad="38100" dist="38100" dir="2700000" algn="tl">
                    <a:srgbClr val="000000"/>
                  </a:outerShdw>
                </a:effectLst>
              </a:rPr>
              <a:t>the learning and</a:t>
            </a:r>
            <a:br>
              <a:rPr lang="en-GB" sz="4400" b="1" dirty="0">
                <a:effectLst>
                  <a:outerShdw blurRad="38100" dist="38100" dir="2700000" algn="tl">
                    <a:srgbClr val="000000"/>
                  </a:outerShdw>
                </a:effectLst>
              </a:rPr>
            </a:br>
            <a:r>
              <a:rPr lang="en-GB" sz="4400" b="1" dirty="0">
                <a:effectLst>
                  <a:outerShdw blurRad="38100" dist="38100" dir="2700000" algn="tl">
                    <a:srgbClr val="000000"/>
                  </a:outerShdw>
                </a:effectLst>
              </a:rPr>
              <a:t>  experiential horizon</a:t>
            </a:r>
            <a:r>
              <a:rPr lang="en-GB" sz="4400" b="1" dirty="0">
                <a:solidFill>
                  <a:srgbClr val="FF3300"/>
                </a:solidFill>
                <a:effectLst>
                  <a:outerShdw blurRad="38100" dist="38100" dir="2700000" algn="tl">
                    <a:srgbClr val="000000"/>
                  </a:outerShdw>
                </a:effectLst>
              </a:rPr>
              <a:t>)</a:t>
            </a:r>
          </a:p>
        </p:txBody>
      </p:sp>
      <p:sp>
        <p:nvSpPr>
          <p:cNvPr id="59398" name="Text Box 6"/>
          <p:cNvSpPr txBox="1">
            <a:spLocks noChangeArrowheads="1"/>
          </p:cNvSpPr>
          <p:nvPr/>
        </p:nvSpPr>
        <p:spPr bwMode="auto">
          <a:xfrm rot="-2438453">
            <a:off x="-277812" y="2759075"/>
            <a:ext cx="9385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de-DE" sz="3600" b="1" dirty="0">
                <a:solidFill>
                  <a:srgbClr val="00FF00"/>
                </a:solidFill>
                <a:latin typeface="Comic Sans MS" pitchFamily="66" charset="0"/>
              </a:rPr>
              <a:t>‚</a:t>
            </a:r>
            <a:r>
              <a:rPr lang="de-DE" sz="6000" b="1" dirty="0">
                <a:solidFill>
                  <a:schemeClr val="tx2"/>
                </a:solidFill>
                <a:latin typeface="Comic Sans MS" pitchFamily="66" charset="0"/>
              </a:rPr>
              <a:t>EUREKA‘ Moments</a:t>
            </a:r>
          </a:p>
        </p:txBody>
      </p:sp>
    </p:spTree>
    <p:extLst>
      <p:ext uri="{BB962C8B-B14F-4D97-AF65-F5344CB8AC3E}">
        <p14:creationId xmlns:p14="http://schemas.microsoft.com/office/powerpoint/2010/main" val="3145065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10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fade">
                                      <p:cBhvr>
                                        <p:cTn id="12" dur="1000"/>
                                        <p:tgtEl>
                                          <p:spTgt spid="59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396"/>
                                        </p:tgtEl>
                                        <p:attrNameLst>
                                          <p:attrName>style.visibility</p:attrName>
                                        </p:attrNameLst>
                                      </p:cBhvr>
                                      <p:to>
                                        <p:strVal val="visible"/>
                                      </p:to>
                                    </p:set>
                                    <p:animEffect transition="in" filter="fade">
                                      <p:cBhvr>
                                        <p:cTn id="17" dur="1000"/>
                                        <p:tgtEl>
                                          <p:spTgt spid="593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397"/>
                                        </p:tgtEl>
                                        <p:attrNameLst>
                                          <p:attrName>style.visibility</p:attrName>
                                        </p:attrNameLst>
                                      </p:cBhvr>
                                      <p:to>
                                        <p:strVal val="visible"/>
                                      </p:to>
                                    </p:set>
                                    <p:animEffect transition="in" filter="fade">
                                      <p:cBhvr>
                                        <p:cTn id="22" dur="1000"/>
                                        <p:tgtEl>
                                          <p:spTgt spid="593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9398"/>
                                        </p:tgtEl>
                                        <p:attrNameLst>
                                          <p:attrName>style.visibility</p:attrName>
                                        </p:attrNameLst>
                                      </p:cBhvr>
                                      <p:to>
                                        <p:strVal val="visible"/>
                                      </p:to>
                                    </p:set>
                                    <p:animEffect transition="in" filter="dissolve">
                                      <p:cBhvr>
                                        <p:cTn id="27"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p:bldP spid="59396" grpId="0"/>
      <p:bldP spid="59397" grpId="0"/>
      <p:bldP spid="593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322513" y="725488"/>
            <a:ext cx="432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sp>
        <p:nvSpPr>
          <p:cNvPr id="60419" name="Text Box 3"/>
          <p:cNvSpPr txBox="1">
            <a:spLocks noChangeArrowheads="1"/>
          </p:cNvSpPr>
          <p:nvPr/>
        </p:nvSpPr>
        <p:spPr bwMode="auto">
          <a:xfrm>
            <a:off x="1504950" y="588963"/>
            <a:ext cx="655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3600" b="1">
                <a:latin typeface="Comic Sans MS" pitchFamily="66" charset="0"/>
              </a:rPr>
              <a:t>The ‘EUREKA’ Moment</a:t>
            </a:r>
          </a:p>
        </p:txBody>
      </p:sp>
      <p:sp>
        <p:nvSpPr>
          <p:cNvPr id="60420" name="Text Box 4"/>
          <p:cNvSpPr txBox="1">
            <a:spLocks noChangeArrowheads="1"/>
          </p:cNvSpPr>
          <p:nvPr/>
        </p:nvSpPr>
        <p:spPr bwMode="auto">
          <a:xfrm>
            <a:off x="304800" y="1147763"/>
            <a:ext cx="85709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2000" b="1">
                <a:latin typeface="Comic Sans MS" pitchFamily="66" charset="0"/>
              </a:rPr>
              <a:t>Research carried out by the Neurscience Dept., Univ. of Houston</a:t>
            </a:r>
            <a:br>
              <a:rPr lang="en-GB" sz="2000" b="1">
                <a:latin typeface="Comic Sans MS" pitchFamily="66" charset="0"/>
              </a:rPr>
            </a:br>
            <a:r>
              <a:rPr lang="en-GB" sz="2000" b="1">
                <a:latin typeface="Comic Sans MS" pitchFamily="66" charset="0"/>
              </a:rPr>
              <a:t>Prof. Bhavin Sheth</a:t>
            </a:r>
          </a:p>
        </p:txBody>
      </p:sp>
      <p:sp>
        <p:nvSpPr>
          <p:cNvPr id="60421" name="Rectangle 5"/>
          <p:cNvSpPr>
            <a:spLocks noChangeArrowheads="1"/>
          </p:cNvSpPr>
          <p:nvPr/>
        </p:nvSpPr>
        <p:spPr bwMode="auto">
          <a:xfrm>
            <a:off x="1209675" y="2705099"/>
            <a:ext cx="6667500" cy="33496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422" name="Rectangle 6"/>
          <p:cNvSpPr>
            <a:spLocks noChangeArrowheads="1"/>
          </p:cNvSpPr>
          <p:nvPr/>
        </p:nvSpPr>
        <p:spPr bwMode="auto">
          <a:xfrm rot="-2078550">
            <a:off x="2063750" y="3222625"/>
            <a:ext cx="168275" cy="2198688"/>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423" name="Rectangle 7"/>
          <p:cNvSpPr>
            <a:spLocks noChangeArrowheads="1"/>
          </p:cNvSpPr>
          <p:nvPr/>
        </p:nvSpPr>
        <p:spPr bwMode="auto">
          <a:xfrm rot="-8758695">
            <a:off x="2105025" y="3221038"/>
            <a:ext cx="168275" cy="219868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424" name="Rectangle 8"/>
          <p:cNvSpPr>
            <a:spLocks noChangeArrowheads="1"/>
          </p:cNvSpPr>
          <p:nvPr/>
        </p:nvSpPr>
        <p:spPr bwMode="auto">
          <a:xfrm rot="10800000">
            <a:off x="3127375" y="3392488"/>
            <a:ext cx="168275" cy="1922462"/>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425" name="Rectangle 9"/>
          <p:cNvSpPr>
            <a:spLocks noChangeArrowheads="1"/>
          </p:cNvSpPr>
          <p:nvPr/>
        </p:nvSpPr>
        <p:spPr bwMode="auto">
          <a:xfrm rot="10800000">
            <a:off x="3878263" y="3857625"/>
            <a:ext cx="153987" cy="7620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426" name="Rectangle 10"/>
          <p:cNvSpPr>
            <a:spLocks noChangeArrowheads="1"/>
          </p:cNvSpPr>
          <p:nvPr/>
        </p:nvSpPr>
        <p:spPr bwMode="auto">
          <a:xfrm rot="5400000">
            <a:off x="3863181" y="3872707"/>
            <a:ext cx="153987" cy="7620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427" name="Rectangle 11"/>
          <p:cNvSpPr>
            <a:spLocks noChangeArrowheads="1"/>
          </p:cNvSpPr>
          <p:nvPr/>
        </p:nvSpPr>
        <p:spPr bwMode="auto">
          <a:xfrm rot="5400000">
            <a:off x="5379244" y="3702844"/>
            <a:ext cx="153988" cy="7620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428" name="Rectangle 12"/>
          <p:cNvSpPr>
            <a:spLocks noChangeArrowheads="1"/>
          </p:cNvSpPr>
          <p:nvPr/>
        </p:nvSpPr>
        <p:spPr bwMode="auto">
          <a:xfrm rot="10800000">
            <a:off x="4557713" y="3394075"/>
            <a:ext cx="168275" cy="19224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429" name="Rectangle 13"/>
          <p:cNvSpPr>
            <a:spLocks noChangeArrowheads="1"/>
          </p:cNvSpPr>
          <p:nvPr/>
        </p:nvSpPr>
        <p:spPr bwMode="auto">
          <a:xfrm rot="5400000">
            <a:off x="5380831" y="4004469"/>
            <a:ext cx="153988" cy="7620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430" name="Rectangle 14"/>
          <p:cNvSpPr>
            <a:spLocks noChangeArrowheads="1"/>
          </p:cNvSpPr>
          <p:nvPr/>
        </p:nvSpPr>
        <p:spPr bwMode="auto">
          <a:xfrm rot="-2078550">
            <a:off x="6780213" y="3252788"/>
            <a:ext cx="168275" cy="219868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431" name="Rectangle 15"/>
          <p:cNvSpPr>
            <a:spLocks noChangeArrowheads="1"/>
          </p:cNvSpPr>
          <p:nvPr/>
        </p:nvSpPr>
        <p:spPr bwMode="auto">
          <a:xfrm rot="-8758695">
            <a:off x="6821488" y="3251200"/>
            <a:ext cx="168275" cy="2198688"/>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432" name="Text Box 16"/>
          <p:cNvSpPr txBox="1">
            <a:spLocks noChangeArrowheads="1"/>
          </p:cNvSpPr>
          <p:nvPr/>
        </p:nvSpPr>
        <p:spPr bwMode="auto">
          <a:xfrm>
            <a:off x="0" y="1847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effectLst>
                  <a:outerShdw blurRad="38100" dist="38100" dir="2700000" algn="tl">
                    <a:srgbClr val="000000"/>
                  </a:outerShdw>
                </a:effectLst>
                <a:latin typeface="Comic Sans MS" pitchFamily="66" charset="0"/>
              </a:rPr>
              <a:t>Archimedes Syndrome – The Magic of Creativity</a:t>
            </a:r>
          </a:p>
        </p:txBody>
      </p:sp>
    </p:spTree>
    <p:extLst>
      <p:ext uri="{BB962C8B-B14F-4D97-AF65-F5344CB8AC3E}">
        <p14:creationId xmlns:p14="http://schemas.microsoft.com/office/powerpoint/2010/main" val="1114259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dissolve">
                                      <p:cBhvr>
                                        <p:cTn id="7" dur="10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dissolve">
                                      <p:cBhvr>
                                        <p:cTn id="12" dur="1000"/>
                                        <p:tgtEl>
                                          <p:spTgt spid="604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432"/>
                                        </p:tgtEl>
                                        <p:attrNameLst>
                                          <p:attrName>style.visibility</p:attrName>
                                        </p:attrNameLst>
                                      </p:cBhvr>
                                      <p:to>
                                        <p:strVal val="visible"/>
                                      </p:to>
                                    </p:set>
                                    <p:animEffect transition="in" filter="dissolve">
                                      <p:cBhvr>
                                        <p:cTn id="17" dur="1000"/>
                                        <p:tgtEl>
                                          <p:spTgt spid="604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042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60422"/>
                                        </p:tgtEl>
                                        <p:attrNameLst>
                                          <p:attrName>style.visibility</p:attrName>
                                        </p:attrNameLst>
                                      </p:cBhvr>
                                      <p:to>
                                        <p:strVal val="visible"/>
                                      </p:to>
                                    </p:set>
                                    <p:anim calcmode="lin" valueType="num">
                                      <p:cBhvr>
                                        <p:cTn id="26" dur="1000" fill="hold"/>
                                        <p:tgtEl>
                                          <p:spTgt spid="60422"/>
                                        </p:tgtEl>
                                        <p:attrNameLst>
                                          <p:attrName>ppt_w</p:attrName>
                                        </p:attrNameLst>
                                      </p:cBhvr>
                                      <p:tavLst>
                                        <p:tav tm="0">
                                          <p:val>
                                            <p:fltVal val="0"/>
                                          </p:val>
                                        </p:tav>
                                        <p:tav tm="100000">
                                          <p:val>
                                            <p:strVal val="#ppt_w"/>
                                          </p:val>
                                        </p:tav>
                                      </p:tavLst>
                                    </p:anim>
                                    <p:anim calcmode="lin" valueType="num">
                                      <p:cBhvr>
                                        <p:cTn id="27" dur="1000" fill="hold"/>
                                        <p:tgtEl>
                                          <p:spTgt spid="60422"/>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60423"/>
                                        </p:tgtEl>
                                        <p:attrNameLst>
                                          <p:attrName>style.visibility</p:attrName>
                                        </p:attrNameLst>
                                      </p:cBhvr>
                                      <p:to>
                                        <p:strVal val="visible"/>
                                      </p:to>
                                    </p:set>
                                    <p:anim calcmode="lin" valueType="num">
                                      <p:cBhvr>
                                        <p:cTn id="32" dur="1000" fill="hold"/>
                                        <p:tgtEl>
                                          <p:spTgt spid="60423"/>
                                        </p:tgtEl>
                                        <p:attrNameLst>
                                          <p:attrName>ppt_w</p:attrName>
                                        </p:attrNameLst>
                                      </p:cBhvr>
                                      <p:tavLst>
                                        <p:tav tm="0">
                                          <p:val>
                                            <p:fltVal val="0"/>
                                          </p:val>
                                        </p:tav>
                                        <p:tav tm="100000">
                                          <p:val>
                                            <p:strVal val="#ppt_w"/>
                                          </p:val>
                                        </p:tav>
                                      </p:tavLst>
                                    </p:anim>
                                    <p:anim calcmode="lin" valueType="num">
                                      <p:cBhvr>
                                        <p:cTn id="33" dur="1000" fill="hold"/>
                                        <p:tgtEl>
                                          <p:spTgt spid="60423"/>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60424"/>
                                        </p:tgtEl>
                                        <p:attrNameLst>
                                          <p:attrName>style.visibility</p:attrName>
                                        </p:attrNameLst>
                                      </p:cBhvr>
                                      <p:to>
                                        <p:strVal val="visible"/>
                                      </p:to>
                                    </p:set>
                                    <p:anim calcmode="lin" valueType="num">
                                      <p:cBhvr>
                                        <p:cTn id="38" dur="1000" fill="hold"/>
                                        <p:tgtEl>
                                          <p:spTgt spid="60424"/>
                                        </p:tgtEl>
                                        <p:attrNameLst>
                                          <p:attrName>ppt_w</p:attrName>
                                        </p:attrNameLst>
                                      </p:cBhvr>
                                      <p:tavLst>
                                        <p:tav tm="0">
                                          <p:val>
                                            <p:fltVal val="0"/>
                                          </p:val>
                                        </p:tav>
                                        <p:tav tm="100000">
                                          <p:val>
                                            <p:strVal val="#ppt_w"/>
                                          </p:val>
                                        </p:tav>
                                      </p:tavLst>
                                    </p:anim>
                                    <p:anim calcmode="lin" valueType="num">
                                      <p:cBhvr>
                                        <p:cTn id="39" dur="1000" fill="hold"/>
                                        <p:tgtEl>
                                          <p:spTgt spid="60424"/>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60425"/>
                                        </p:tgtEl>
                                        <p:attrNameLst>
                                          <p:attrName>style.visibility</p:attrName>
                                        </p:attrNameLst>
                                      </p:cBhvr>
                                      <p:to>
                                        <p:strVal val="visible"/>
                                      </p:to>
                                    </p:set>
                                    <p:anim calcmode="lin" valueType="num">
                                      <p:cBhvr>
                                        <p:cTn id="44" dur="1000" fill="hold"/>
                                        <p:tgtEl>
                                          <p:spTgt spid="60425"/>
                                        </p:tgtEl>
                                        <p:attrNameLst>
                                          <p:attrName>ppt_w</p:attrName>
                                        </p:attrNameLst>
                                      </p:cBhvr>
                                      <p:tavLst>
                                        <p:tav tm="0">
                                          <p:val>
                                            <p:fltVal val="0"/>
                                          </p:val>
                                        </p:tav>
                                        <p:tav tm="100000">
                                          <p:val>
                                            <p:strVal val="#ppt_w"/>
                                          </p:val>
                                        </p:tav>
                                      </p:tavLst>
                                    </p:anim>
                                    <p:anim calcmode="lin" valueType="num">
                                      <p:cBhvr>
                                        <p:cTn id="45" dur="1000" fill="hold"/>
                                        <p:tgtEl>
                                          <p:spTgt spid="60425"/>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60426"/>
                                        </p:tgtEl>
                                        <p:attrNameLst>
                                          <p:attrName>style.visibility</p:attrName>
                                        </p:attrNameLst>
                                      </p:cBhvr>
                                      <p:to>
                                        <p:strVal val="visible"/>
                                      </p:to>
                                    </p:set>
                                    <p:anim calcmode="lin" valueType="num">
                                      <p:cBhvr>
                                        <p:cTn id="50" dur="1000" fill="hold"/>
                                        <p:tgtEl>
                                          <p:spTgt spid="60426"/>
                                        </p:tgtEl>
                                        <p:attrNameLst>
                                          <p:attrName>ppt_w</p:attrName>
                                        </p:attrNameLst>
                                      </p:cBhvr>
                                      <p:tavLst>
                                        <p:tav tm="0">
                                          <p:val>
                                            <p:fltVal val="0"/>
                                          </p:val>
                                        </p:tav>
                                        <p:tav tm="100000">
                                          <p:val>
                                            <p:strVal val="#ppt_w"/>
                                          </p:val>
                                        </p:tav>
                                      </p:tavLst>
                                    </p:anim>
                                    <p:anim calcmode="lin" valueType="num">
                                      <p:cBhvr>
                                        <p:cTn id="51" dur="1000" fill="hold"/>
                                        <p:tgtEl>
                                          <p:spTgt spid="60426"/>
                                        </p:tgtEl>
                                        <p:attrNameLst>
                                          <p:attrName>ppt_h</p:attrName>
                                        </p:attrNameLst>
                                      </p:cBhvr>
                                      <p:tavLst>
                                        <p:tav tm="0">
                                          <p:val>
                                            <p:fltVal val="0"/>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60428"/>
                                        </p:tgtEl>
                                        <p:attrNameLst>
                                          <p:attrName>style.visibility</p:attrName>
                                        </p:attrNameLst>
                                      </p:cBhvr>
                                      <p:to>
                                        <p:strVal val="visible"/>
                                      </p:to>
                                    </p:set>
                                    <p:anim calcmode="lin" valueType="num">
                                      <p:cBhvr>
                                        <p:cTn id="56" dur="1000" fill="hold"/>
                                        <p:tgtEl>
                                          <p:spTgt spid="60428"/>
                                        </p:tgtEl>
                                        <p:attrNameLst>
                                          <p:attrName>ppt_w</p:attrName>
                                        </p:attrNameLst>
                                      </p:cBhvr>
                                      <p:tavLst>
                                        <p:tav tm="0">
                                          <p:val>
                                            <p:fltVal val="0"/>
                                          </p:val>
                                        </p:tav>
                                        <p:tav tm="100000">
                                          <p:val>
                                            <p:strVal val="#ppt_w"/>
                                          </p:val>
                                        </p:tav>
                                      </p:tavLst>
                                    </p:anim>
                                    <p:anim calcmode="lin" valueType="num">
                                      <p:cBhvr>
                                        <p:cTn id="57" dur="1000" fill="hold"/>
                                        <p:tgtEl>
                                          <p:spTgt spid="60428"/>
                                        </p:tgtEl>
                                        <p:attrNameLst>
                                          <p:attrName>ppt_h</p:attrName>
                                        </p:attrNameLst>
                                      </p:cBhvr>
                                      <p:tavLst>
                                        <p:tav tm="0">
                                          <p:val>
                                            <p:fltVal val="0"/>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60427"/>
                                        </p:tgtEl>
                                        <p:attrNameLst>
                                          <p:attrName>style.visibility</p:attrName>
                                        </p:attrNameLst>
                                      </p:cBhvr>
                                      <p:to>
                                        <p:strVal val="visible"/>
                                      </p:to>
                                    </p:set>
                                    <p:anim calcmode="lin" valueType="num">
                                      <p:cBhvr>
                                        <p:cTn id="62" dur="1000" fill="hold"/>
                                        <p:tgtEl>
                                          <p:spTgt spid="60427"/>
                                        </p:tgtEl>
                                        <p:attrNameLst>
                                          <p:attrName>ppt_w</p:attrName>
                                        </p:attrNameLst>
                                      </p:cBhvr>
                                      <p:tavLst>
                                        <p:tav tm="0">
                                          <p:val>
                                            <p:fltVal val="0"/>
                                          </p:val>
                                        </p:tav>
                                        <p:tav tm="100000">
                                          <p:val>
                                            <p:strVal val="#ppt_w"/>
                                          </p:val>
                                        </p:tav>
                                      </p:tavLst>
                                    </p:anim>
                                    <p:anim calcmode="lin" valueType="num">
                                      <p:cBhvr>
                                        <p:cTn id="63" dur="1000" fill="hold"/>
                                        <p:tgtEl>
                                          <p:spTgt spid="60427"/>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60429"/>
                                        </p:tgtEl>
                                        <p:attrNameLst>
                                          <p:attrName>style.visibility</p:attrName>
                                        </p:attrNameLst>
                                      </p:cBhvr>
                                      <p:to>
                                        <p:strVal val="visible"/>
                                      </p:to>
                                    </p:set>
                                    <p:anim calcmode="lin" valueType="num">
                                      <p:cBhvr>
                                        <p:cTn id="68" dur="1000" fill="hold"/>
                                        <p:tgtEl>
                                          <p:spTgt spid="60429"/>
                                        </p:tgtEl>
                                        <p:attrNameLst>
                                          <p:attrName>ppt_w</p:attrName>
                                        </p:attrNameLst>
                                      </p:cBhvr>
                                      <p:tavLst>
                                        <p:tav tm="0">
                                          <p:val>
                                            <p:fltVal val="0"/>
                                          </p:val>
                                        </p:tav>
                                        <p:tav tm="100000">
                                          <p:val>
                                            <p:strVal val="#ppt_w"/>
                                          </p:val>
                                        </p:tav>
                                      </p:tavLst>
                                    </p:anim>
                                    <p:anim calcmode="lin" valueType="num">
                                      <p:cBhvr>
                                        <p:cTn id="69" dur="1000" fill="hold"/>
                                        <p:tgtEl>
                                          <p:spTgt spid="60429"/>
                                        </p:tgtEl>
                                        <p:attrNameLst>
                                          <p:attrName>ppt_h</p:attrName>
                                        </p:attrNameLst>
                                      </p:cBhvr>
                                      <p:tavLst>
                                        <p:tav tm="0">
                                          <p:val>
                                            <p:fltVal val="0"/>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60430"/>
                                        </p:tgtEl>
                                        <p:attrNameLst>
                                          <p:attrName>style.visibility</p:attrName>
                                        </p:attrNameLst>
                                      </p:cBhvr>
                                      <p:to>
                                        <p:strVal val="visible"/>
                                      </p:to>
                                    </p:set>
                                    <p:anim calcmode="lin" valueType="num">
                                      <p:cBhvr>
                                        <p:cTn id="74" dur="1000" fill="hold"/>
                                        <p:tgtEl>
                                          <p:spTgt spid="60430"/>
                                        </p:tgtEl>
                                        <p:attrNameLst>
                                          <p:attrName>ppt_w</p:attrName>
                                        </p:attrNameLst>
                                      </p:cBhvr>
                                      <p:tavLst>
                                        <p:tav tm="0">
                                          <p:val>
                                            <p:fltVal val="0"/>
                                          </p:val>
                                        </p:tav>
                                        <p:tav tm="100000">
                                          <p:val>
                                            <p:strVal val="#ppt_w"/>
                                          </p:val>
                                        </p:tav>
                                      </p:tavLst>
                                    </p:anim>
                                    <p:anim calcmode="lin" valueType="num">
                                      <p:cBhvr>
                                        <p:cTn id="75" dur="1000" fill="hold"/>
                                        <p:tgtEl>
                                          <p:spTgt spid="60430"/>
                                        </p:tgtEl>
                                        <p:attrNameLst>
                                          <p:attrName>ppt_h</p:attrName>
                                        </p:attrNameLst>
                                      </p:cBhvr>
                                      <p:tavLst>
                                        <p:tav tm="0">
                                          <p:val>
                                            <p:fltVal val="0"/>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16" fill="hold" grpId="0" nodeType="clickEffect">
                                  <p:stCondLst>
                                    <p:cond delay="0"/>
                                  </p:stCondLst>
                                  <p:childTnLst>
                                    <p:set>
                                      <p:cBhvr>
                                        <p:cTn id="79" dur="1" fill="hold">
                                          <p:stCondLst>
                                            <p:cond delay="0"/>
                                          </p:stCondLst>
                                        </p:cTn>
                                        <p:tgtEl>
                                          <p:spTgt spid="60431"/>
                                        </p:tgtEl>
                                        <p:attrNameLst>
                                          <p:attrName>style.visibility</p:attrName>
                                        </p:attrNameLst>
                                      </p:cBhvr>
                                      <p:to>
                                        <p:strVal val="visible"/>
                                      </p:to>
                                    </p:set>
                                    <p:anim calcmode="lin" valueType="num">
                                      <p:cBhvr>
                                        <p:cTn id="80" dur="1000" fill="hold"/>
                                        <p:tgtEl>
                                          <p:spTgt spid="60431"/>
                                        </p:tgtEl>
                                        <p:attrNameLst>
                                          <p:attrName>ppt_w</p:attrName>
                                        </p:attrNameLst>
                                      </p:cBhvr>
                                      <p:tavLst>
                                        <p:tav tm="0">
                                          <p:val>
                                            <p:fltVal val="0"/>
                                          </p:val>
                                        </p:tav>
                                        <p:tav tm="100000">
                                          <p:val>
                                            <p:strVal val="#ppt_w"/>
                                          </p:val>
                                        </p:tav>
                                      </p:tavLst>
                                    </p:anim>
                                    <p:anim calcmode="lin" valueType="num">
                                      <p:cBhvr>
                                        <p:cTn id="81" dur="1000" fill="hold"/>
                                        <p:tgtEl>
                                          <p:spTgt spid="604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0" grpId="0"/>
      <p:bldP spid="60421" grpId="0" animBg="1"/>
      <p:bldP spid="60422" grpId="0" animBg="1"/>
      <p:bldP spid="60423" grpId="0" animBg="1"/>
      <p:bldP spid="60424" grpId="0" animBg="1"/>
      <p:bldP spid="60425" grpId="0" animBg="1"/>
      <p:bldP spid="60426" grpId="0" animBg="1"/>
      <p:bldP spid="60427" grpId="0" animBg="1"/>
      <p:bldP spid="60428" grpId="0" animBg="1"/>
      <p:bldP spid="60429" grpId="0" animBg="1"/>
      <p:bldP spid="60430" grpId="0" animBg="1"/>
      <p:bldP spid="60431" grpId="0" animBg="1"/>
      <p:bldP spid="604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8" name="Group 28"/>
          <p:cNvGrpSpPr>
            <a:grpSpLocks/>
          </p:cNvGrpSpPr>
          <p:nvPr/>
        </p:nvGrpSpPr>
        <p:grpSpPr bwMode="auto">
          <a:xfrm>
            <a:off x="1962150" y="777875"/>
            <a:ext cx="5181600" cy="2874963"/>
            <a:chOff x="1230" y="430"/>
            <a:chExt cx="3264" cy="1811"/>
          </a:xfrm>
        </p:grpSpPr>
        <p:sp>
          <p:nvSpPr>
            <p:cNvPr id="61443" name="Rectangle 3"/>
            <p:cNvSpPr>
              <a:spLocks noChangeArrowheads="1"/>
            </p:cNvSpPr>
            <p:nvPr/>
          </p:nvSpPr>
          <p:spPr bwMode="auto">
            <a:xfrm>
              <a:off x="1230" y="430"/>
              <a:ext cx="3264" cy="181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61467" name="Group 27"/>
            <p:cNvGrpSpPr>
              <a:grpSpLocks/>
            </p:cNvGrpSpPr>
            <p:nvPr/>
          </p:nvGrpSpPr>
          <p:grpSpPr bwMode="auto">
            <a:xfrm>
              <a:off x="1754" y="765"/>
              <a:ext cx="2172" cy="983"/>
              <a:chOff x="1754" y="765"/>
              <a:chExt cx="2172" cy="983"/>
            </a:xfrm>
          </p:grpSpPr>
          <p:sp>
            <p:nvSpPr>
              <p:cNvPr id="61444" name="Rectangle 4"/>
              <p:cNvSpPr>
                <a:spLocks noChangeArrowheads="1"/>
              </p:cNvSpPr>
              <p:nvPr/>
            </p:nvSpPr>
            <p:spPr bwMode="auto">
              <a:xfrm rot="-2078550">
                <a:off x="1754" y="766"/>
                <a:ext cx="74" cy="969"/>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45" name="Rectangle 5"/>
              <p:cNvSpPr>
                <a:spLocks noChangeArrowheads="1"/>
              </p:cNvSpPr>
              <p:nvPr/>
            </p:nvSpPr>
            <p:spPr bwMode="auto">
              <a:xfrm rot="-8758695">
                <a:off x="1772" y="765"/>
                <a:ext cx="75" cy="969"/>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46" name="Rectangle 6"/>
              <p:cNvSpPr>
                <a:spLocks noChangeArrowheads="1"/>
              </p:cNvSpPr>
              <p:nvPr/>
            </p:nvSpPr>
            <p:spPr bwMode="auto">
              <a:xfrm rot="10800000">
                <a:off x="2223" y="841"/>
                <a:ext cx="74" cy="84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47" name="Rectangle 7"/>
              <p:cNvSpPr>
                <a:spLocks noChangeArrowheads="1"/>
              </p:cNvSpPr>
              <p:nvPr/>
            </p:nvSpPr>
            <p:spPr bwMode="auto">
              <a:xfrm rot="10800000">
                <a:off x="2554" y="1046"/>
                <a:ext cx="68" cy="33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48" name="Rectangle 8"/>
              <p:cNvSpPr>
                <a:spLocks noChangeArrowheads="1"/>
              </p:cNvSpPr>
              <p:nvPr/>
            </p:nvSpPr>
            <p:spPr bwMode="auto">
              <a:xfrm rot="5400000">
                <a:off x="2548" y="1052"/>
                <a:ext cx="68" cy="33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49" name="Rectangle 9"/>
              <p:cNvSpPr>
                <a:spLocks noChangeArrowheads="1"/>
              </p:cNvSpPr>
              <p:nvPr/>
            </p:nvSpPr>
            <p:spPr bwMode="auto">
              <a:xfrm rot="5400000">
                <a:off x="3216" y="978"/>
                <a:ext cx="67" cy="33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50" name="Rectangle 10"/>
              <p:cNvSpPr>
                <a:spLocks noChangeArrowheads="1"/>
              </p:cNvSpPr>
              <p:nvPr/>
            </p:nvSpPr>
            <p:spPr bwMode="auto">
              <a:xfrm rot="10800000">
                <a:off x="2854" y="841"/>
                <a:ext cx="74" cy="848"/>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51" name="Rectangle 11"/>
              <p:cNvSpPr>
                <a:spLocks noChangeArrowheads="1"/>
              </p:cNvSpPr>
              <p:nvPr/>
            </p:nvSpPr>
            <p:spPr bwMode="auto">
              <a:xfrm rot="5400000">
                <a:off x="3217" y="1111"/>
                <a:ext cx="67" cy="33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52" name="Rectangle 12"/>
              <p:cNvSpPr>
                <a:spLocks noChangeArrowheads="1"/>
              </p:cNvSpPr>
              <p:nvPr/>
            </p:nvSpPr>
            <p:spPr bwMode="auto">
              <a:xfrm rot="-2078550">
                <a:off x="3834" y="779"/>
                <a:ext cx="74" cy="969"/>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53" name="Rectangle 13"/>
              <p:cNvSpPr>
                <a:spLocks noChangeArrowheads="1"/>
              </p:cNvSpPr>
              <p:nvPr/>
            </p:nvSpPr>
            <p:spPr bwMode="auto">
              <a:xfrm rot="-8758695">
                <a:off x="3852" y="778"/>
                <a:ext cx="74" cy="97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grpSp>
        <p:nvGrpSpPr>
          <p:cNvPr id="61469" name="Group 29"/>
          <p:cNvGrpSpPr>
            <a:grpSpLocks/>
          </p:cNvGrpSpPr>
          <p:nvPr/>
        </p:nvGrpSpPr>
        <p:grpSpPr bwMode="auto">
          <a:xfrm rot="10800000">
            <a:off x="1958975" y="3175000"/>
            <a:ext cx="5181600" cy="2874963"/>
            <a:chOff x="1230" y="430"/>
            <a:chExt cx="3264" cy="1811"/>
          </a:xfrm>
        </p:grpSpPr>
        <p:sp>
          <p:nvSpPr>
            <p:cNvPr id="61470" name="Rectangle 30"/>
            <p:cNvSpPr>
              <a:spLocks noChangeArrowheads="1"/>
            </p:cNvSpPr>
            <p:nvPr/>
          </p:nvSpPr>
          <p:spPr bwMode="auto">
            <a:xfrm flipH="1" flipV="1">
              <a:off x="1230" y="430"/>
              <a:ext cx="3264" cy="181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61471" name="Group 31"/>
            <p:cNvGrpSpPr>
              <a:grpSpLocks/>
            </p:cNvGrpSpPr>
            <p:nvPr/>
          </p:nvGrpSpPr>
          <p:grpSpPr bwMode="auto">
            <a:xfrm>
              <a:off x="1754" y="765"/>
              <a:ext cx="2172" cy="983"/>
              <a:chOff x="1754" y="765"/>
              <a:chExt cx="2172" cy="983"/>
            </a:xfrm>
          </p:grpSpPr>
          <p:sp>
            <p:nvSpPr>
              <p:cNvPr id="61472" name="Rectangle 32"/>
              <p:cNvSpPr>
                <a:spLocks noChangeArrowheads="1"/>
              </p:cNvSpPr>
              <p:nvPr/>
            </p:nvSpPr>
            <p:spPr bwMode="auto">
              <a:xfrm rot="-2078550">
                <a:off x="1754" y="766"/>
                <a:ext cx="74" cy="969"/>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73" name="Rectangle 33"/>
              <p:cNvSpPr>
                <a:spLocks noChangeArrowheads="1"/>
              </p:cNvSpPr>
              <p:nvPr/>
            </p:nvSpPr>
            <p:spPr bwMode="auto">
              <a:xfrm rot="-8758695">
                <a:off x="1772" y="765"/>
                <a:ext cx="75" cy="969"/>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74" name="Rectangle 34"/>
              <p:cNvSpPr>
                <a:spLocks noChangeArrowheads="1"/>
              </p:cNvSpPr>
              <p:nvPr/>
            </p:nvSpPr>
            <p:spPr bwMode="auto">
              <a:xfrm rot="10800000">
                <a:off x="2223" y="841"/>
                <a:ext cx="74" cy="84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75" name="Rectangle 35"/>
              <p:cNvSpPr>
                <a:spLocks noChangeArrowheads="1"/>
              </p:cNvSpPr>
              <p:nvPr/>
            </p:nvSpPr>
            <p:spPr bwMode="auto">
              <a:xfrm rot="10800000">
                <a:off x="2554" y="1046"/>
                <a:ext cx="68" cy="33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76" name="Rectangle 36"/>
              <p:cNvSpPr>
                <a:spLocks noChangeArrowheads="1"/>
              </p:cNvSpPr>
              <p:nvPr/>
            </p:nvSpPr>
            <p:spPr bwMode="auto">
              <a:xfrm rot="5400000">
                <a:off x="2548" y="1052"/>
                <a:ext cx="68" cy="33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77" name="Rectangle 37"/>
              <p:cNvSpPr>
                <a:spLocks noChangeArrowheads="1"/>
              </p:cNvSpPr>
              <p:nvPr/>
            </p:nvSpPr>
            <p:spPr bwMode="auto">
              <a:xfrm rot="5400000">
                <a:off x="3216" y="978"/>
                <a:ext cx="67" cy="33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78" name="Rectangle 38"/>
              <p:cNvSpPr>
                <a:spLocks noChangeArrowheads="1"/>
              </p:cNvSpPr>
              <p:nvPr/>
            </p:nvSpPr>
            <p:spPr bwMode="auto">
              <a:xfrm rot="10800000">
                <a:off x="2854" y="841"/>
                <a:ext cx="74" cy="848"/>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79" name="Rectangle 39"/>
              <p:cNvSpPr>
                <a:spLocks noChangeArrowheads="1"/>
              </p:cNvSpPr>
              <p:nvPr/>
            </p:nvSpPr>
            <p:spPr bwMode="auto">
              <a:xfrm rot="5400000">
                <a:off x="3217" y="1111"/>
                <a:ext cx="67" cy="33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80" name="Rectangle 40"/>
              <p:cNvSpPr>
                <a:spLocks noChangeArrowheads="1"/>
              </p:cNvSpPr>
              <p:nvPr/>
            </p:nvSpPr>
            <p:spPr bwMode="auto">
              <a:xfrm rot="-2078550">
                <a:off x="3834" y="779"/>
                <a:ext cx="74" cy="969"/>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481" name="Rectangle 41"/>
              <p:cNvSpPr>
                <a:spLocks noChangeArrowheads="1"/>
              </p:cNvSpPr>
              <p:nvPr/>
            </p:nvSpPr>
            <p:spPr bwMode="auto">
              <a:xfrm rot="-8758695">
                <a:off x="3852" y="778"/>
                <a:ext cx="74" cy="97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spTree>
    <p:extLst>
      <p:ext uri="{BB962C8B-B14F-4D97-AF65-F5344CB8AC3E}">
        <p14:creationId xmlns:p14="http://schemas.microsoft.com/office/powerpoint/2010/main" val="3403293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5" presetClass="entr" presetSubtype="0" fill="hold" nodeType="clickEffect">
                                  <p:stCondLst>
                                    <p:cond delay="0"/>
                                  </p:stCondLst>
                                  <p:childTnLst>
                                    <p:set>
                                      <p:cBhvr>
                                        <p:cTn id="10" dur="1" fill="hold">
                                          <p:stCondLst>
                                            <p:cond delay="0"/>
                                          </p:stCondLst>
                                        </p:cTn>
                                        <p:tgtEl>
                                          <p:spTgt spid="61469"/>
                                        </p:tgtEl>
                                        <p:attrNameLst>
                                          <p:attrName>style.visibility</p:attrName>
                                        </p:attrNameLst>
                                      </p:cBhvr>
                                      <p:to>
                                        <p:strVal val="visible"/>
                                      </p:to>
                                    </p:set>
                                    <p:anim calcmode="lin" valueType="num">
                                      <p:cBhvr>
                                        <p:cTn id="11" dur="500" decel="50000" fill="hold">
                                          <p:stCondLst>
                                            <p:cond delay="0"/>
                                          </p:stCondLst>
                                        </p:cTn>
                                        <p:tgtEl>
                                          <p:spTgt spid="61469"/>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6146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61469"/>
                                        </p:tgtEl>
                                        <p:attrNameLst>
                                          <p:attrName>ppt_w</p:attrName>
                                        </p:attrNameLst>
                                      </p:cBhvr>
                                      <p:tavLst>
                                        <p:tav tm="0">
                                          <p:val>
                                            <p:strVal val="#ppt_w*.05"/>
                                          </p:val>
                                        </p:tav>
                                        <p:tav tm="100000">
                                          <p:val>
                                            <p:strVal val="#ppt_w"/>
                                          </p:val>
                                        </p:tav>
                                      </p:tavLst>
                                    </p:anim>
                                    <p:anim calcmode="lin" valueType="num">
                                      <p:cBhvr>
                                        <p:cTn id="14" dur="1000" fill="hold"/>
                                        <p:tgtEl>
                                          <p:spTgt spid="6146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6146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6146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61469"/>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61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1127125" y="1016000"/>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a:solidFill>
                  <a:srgbClr val="FF3300"/>
                </a:solidFill>
                <a:effectLst>
                  <a:outerShdw blurRad="38100" dist="38100" dir="2700000" algn="tl">
                    <a:srgbClr val="000000"/>
                  </a:outerShdw>
                </a:effectLst>
                <a:latin typeface="Comic Sans MS" pitchFamily="66" charset="0"/>
              </a:rPr>
              <a:t>1. QUESTION</a:t>
            </a:r>
          </a:p>
        </p:txBody>
      </p:sp>
      <p:sp>
        <p:nvSpPr>
          <p:cNvPr id="172035" name="Text Box 3"/>
          <p:cNvSpPr txBox="1">
            <a:spLocks noChangeArrowheads="1"/>
          </p:cNvSpPr>
          <p:nvPr/>
        </p:nvSpPr>
        <p:spPr bwMode="auto">
          <a:xfrm>
            <a:off x="1128713" y="2917825"/>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u="sng" dirty="0">
                <a:solidFill>
                  <a:srgbClr val="FF3300"/>
                </a:solidFill>
                <a:effectLst>
                  <a:outerShdw blurRad="38100" dist="38100" dir="2700000" algn="tl">
                    <a:srgbClr val="000000"/>
                  </a:outerShdw>
                </a:effectLst>
                <a:latin typeface="Comic Sans MS" pitchFamily="66" charset="0"/>
              </a:rPr>
              <a:t>Why </a:t>
            </a:r>
            <a:r>
              <a:rPr lang="en-GB" sz="3600" b="1" u="sng" dirty="0" smtClean="0">
                <a:solidFill>
                  <a:srgbClr val="FF3300"/>
                </a:solidFill>
                <a:effectLst>
                  <a:outerShdw blurRad="38100" dist="38100" dir="2700000" algn="tl">
                    <a:srgbClr val="000000"/>
                  </a:outerShdw>
                </a:effectLst>
                <a:latin typeface="Comic Sans MS" pitchFamily="66" charset="0"/>
              </a:rPr>
              <a:t>CLIL?</a:t>
            </a:r>
            <a:endParaRPr lang="en-GB" sz="3600" b="1" u="sng" dirty="0">
              <a:solidFill>
                <a:srgbClr val="FF3300"/>
              </a:solidFill>
              <a:effectLst>
                <a:outerShdw blurRad="38100" dist="38100" dir="2700000" algn="tl">
                  <a:srgbClr val="000000"/>
                </a:outerShdw>
              </a:effectLst>
              <a:latin typeface="Comic Sans MS" pitchFamily="66" charset="0"/>
            </a:endParaRPr>
          </a:p>
        </p:txBody>
      </p:sp>
      <p:pic>
        <p:nvPicPr>
          <p:cNvPr id="172036" name="Picture 4" descr="j02860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75" y="4157663"/>
            <a:ext cx="1835150" cy="1768475"/>
          </a:xfrm>
          <a:prstGeom prst="rect">
            <a:avLst/>
          </a:prstGeom>
          <a:noFill/>
          <a:extLst>
            <a:ext uri="{909E8E84-426E-40DD-AFC4-6F175D3DCCD1}">
              <a14:hiddenFill xmlns:a14="http://schemas.microsoft.com/office/drawing/2010/main">
                <a:solidFill>
                  <a:srgbClr val="FFFFFF"/>
                </a:solidFill>
              </a14:hiddenFill>
            </a:ext>
          </a:extLst>
        </p:spPr>
      </p:pic>
      <p:sp>
        <p:nvSpPr>
          <p:cNvPr id="172037" name="Text Box 5"/>
          <p:cNvSpPr txBox="1">
            <a:spLocks noChangeArrowheads="1"/>
          </p:cNvSpPr>
          <p:nvPr/>
        </p:nvSpPr>
        <p:spPr bwMode="auto">
          <a:xfrm>
            <a:off x="1144588" y="4248150"/>
            <a:ext cx="6835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a:solidFill>
                  <a:srgbClr val="FF9900"/>
                </a:solidFill>
                <a:effectLst>
                  <a:outerShdw blurRad="38100" dist="38100" dir="2700000" algn="tl">
                    <a:srgbClr val="000000"/>
                  </a:outerShdw>
                </a:effectLst>
                <a:latin typeface="Comic Sans MS" pitchFamily="66" charset="0"/>
              </a:rPr>
              <a:t>Can you suggest </a:t>
            </a:r>
            <a:br>
              <a:rPr lang="en-GB" sz="3600" b="1">
                <a:solidFill>
                  <a:srgbClr val="FF9900"/>
                </a:solidFill>
                <a:effectLst>
                  <a:outerShdw blurRad="38100" dist="38100" dir="2700000" algn="tl">
                    <a:srgbClr val="000000"/>
                  </a:outerShdw>
                </a:effectLst>
                <a:latin typeface="Comic Sans MS" pitchFamily="66" charset="0"/>
              </a:rPr>
            </a:br>
            <a:r>
              <a:rPr lang="en-GB" sz="3600" b="1">
                <a:solidFill>
                  <a:srgbClr val="FF9900"/>
                </a:solidFill>
                <a:effectLst>
                  <a:outerShdw blurRad="38100" dist="38100" dir="2700000" algn="tl">
                    <a:srgbClr val="000000"/>
                  </a:outerShdw>
                </a:effectLst>
                <a:latin typeface="Comic Sans MS" pitchFamily="66" charset="0"/>
              </a:rPr>
              <a:t>reasons?</a:t>
            </a:r>
          </a:p>
        </p:txBody>
      </p:sp>
    </p:spTree>
    <p:extLst>
      <p:ext uri="{BB962C8B-B14F-4D97-AF65-F5344CB8AC3E}">
        <p14:creationId xmlns:p14="http://schemas.microsoft.com/office/powerpoint/2010/main" val="687981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dissolve">
                                      <p:cBhvr>
                                        <p:cTn id="7" dur="500"/>
                                        <p:tgtEl>
                                          <p:spTgt spid="172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2035"/>
                                        </p:tgtEl>
                                        <p:attrNameLst>
                                          <p:attrName>style.visibility</p:attrName>
                                        </p:attrNameLst>
                                      </p:cBhvr>
                                      <p:to>
                                        <p:strVal val="visible"/>
                                      </p:to>
                                    </p:set>
                                    <p:animEffect transition="in" filter="dissolve">
                                      <p:cBhvr>
                                        <p:cTn id="12" dur="500"/>
                                        <p:tgtEl>
                                          <p:spTgt spid="1720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2036"/>
                                        </p:tgtEl>
                                        <p:attrNameLst>
                                          <p:attrName>style.visibility</p:attrName>
                                        </p:attrNameLst>
                                      </p:cBhvr>
                                      <p:to>
                                        <p:strVal val="visible"/>
                                      </p:to>
                                    </p:set>
                                    <p:animEffect transition="in" filter="dissolve">
                                      <p:cBhvr>
                                        <p:cTn id="17" dur="500"/>
                                        <p:tgtEl>
                                          <p:spTgt spid="1720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2037"/>
                                        </p:tgtEl>
                                        <p:attrNameLst>
                                          <p:attrName>style.visibility</p:attrName>
                                        </p:attrNameLst>
                                      </p:cBhvr>
                                      <p:to>
                                        <p:strVal val="visible"/>
                                      </p:to>
                                    </p:set>
                                    <p:animEffect transition="in" filter="dissolve">
                                      <p:cBhvr>
                                        <p:cTn id="22" dur="500"/>
                                        <p:tgtEl>
                                          <p:spTgt spid="172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P spid="172035" grpId="0"/>
      <p:bldP spid="1720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j02860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071563"/>
            <a:ext cx="3387725" cy="3265487"/>
          </a:xfrm>
          <a:prstGeom prst="rect">
            <a:avLst/>
          </a:prstGeom>
          <a:noFill/>
          <a:extLst>
            <a:ext uri="{909E8E84-426E-40DD-AFC4-6F175D3DCCD1}">
              <a14:hiddenFill xmlns:a14="http://schemas.microsoft.com/office/drawing/2010/main">
                <a:solidFill>
                  <a:srgbClr val="FFFFFF"/>
                </a:solidFill>
              </a14:hiddenFill>
            </a:ext>
          </a:extLst>
        </p:spPr>
      </p:pic>
      <p:sp>
        <p:nvSpPr>
          <p:cNvPr id="62467" name="Text Box 3"/>
          <p:cNvSpPr txBox="1">
            <a:spLocks noChangeArrowheads="1"/>
          </p:cNvSpPr>
          <p:nvPr/>
        </p:nvSpPr>
        <p:spPr bwMode="auto">
          <a:xfrm>
            <a:off x="2901950" y="696913"/>
            <a:ext cx="6553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2800" b="1">
                <a:solidFill>
                  <a:srgbClr val="FF3300"/>
                </a:solidFill>
                <a:latin typeface="Comic Sans MS" pitchFamily="66" charset="0"/>
              </a:rPr>
              <a:t>1) What happened immediately before the ‘EUREKA’ Moment?</a:t>
            </a:r>
          </a:p>
        </p:txBody>
      </p:sp>
      <p:grpSp>
        <p:nvGrpSpPr>
          <p:cNvPr id="62468" name="Group 4"/>
          <p:cNvGrpSpPr>
            <a:grpSpLocks/>
          </p:cNvGrpSpPr>
          <p:nvPr/>
        </p:nvGrpSpPr>
        <p:grpSpPr bwMode="auto">
          <a:xfrm>
            <a:off x="1809750" y="1695450"/>
            <a:ext cx="7038975" cy="1971675"/>
            <a:chOff x="1140" y="960"/>
            <a:chExt cx="4434" cy="1242"/>
          </a:xfrm>
        </p:grpSpPr>
        <p:sp>
          <p:nvSpPr>
            <p:cNvPr id="62469" name="AutoShape 5"/>
            <p:cNvSpPr>
              <a:spLocks noChangeArrowheads="1"/>
            </p:cNvSpPr>
            <p:nvPr/>
          </p:nvSpPr>
          <p:spPr bwMode="auto">
            <a:xfrm flipV="1">
              <a:off x="1140" y="960"/>
              <a:ext cx="4434" cy="1242"/>
            </a:xfrm>
            <a:prstGeom prst="wedgeEllipseCallout">
              <a:avLst>
                <a:gd name="adj1" fmla="val -50347"/>
                <a:gd name="adj2" fmla="val 532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de-DE"/>
            </a:p>
          </p:txBody>
        </p:sp>
        <p:sp>
          <p:nvSpPr>
            <p:cNvPr id="62470" name="Text Box 6"/>
            <p:cNvSpPr txBox="1">
              <a:spLocks noChangeArrowheads="1"/>
            </p:cNvSpPr>
            <p:nvPr/>
          </p:nvSpPr>
          <p:spPr bwMode="auto">
            <a:xfrm>
              <a:off x="1740" y="1200"/>
              <a:ext cx="3834"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800" b="1" dirty="0">
                  <a:effectLst>
                    <a:outerShdw blurRad="38100" dist="38100" dir="2700000" algn="tl">
                      <a:srgbClr val="000000"/>
                    </a:outerShdw>
                  </a:effectLst>
                </a:rPr>
                <a:t>Abrupt decrease in low-frequency brain waves known as ‘delta’ and ‘gamma’ activity</a:t>
              </a:r>
              <a:r>
                <a:rPr lang="en-GB" dirty="0"/>
                <a:t> </a:t>
              </a:r>
            </a:p>
          </p:txBody>
        </p:sp>
      </p:grpSp>
      <p:sp>
        <p:nvSpPr>
          <p:cNvPr id="62471" name="Rectangle 7"/>
          <p:cNvSpPr>
            <a:spLocks noChangeArrowheads="1"/>
          </p:cNvSpPr>
          <p:nvPr/>
        </p:nvSpPr>
        <p:spPr bwMode="auto">
          <a:xfrm>
            <a:off x="1276350" y="3981450"/>
            <a:ext cx="7505700" cy="2019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2472" name="Text Box 8"/>
          <p:cNvSpPr txBox="1">
            <a:spLocks noChangeArrowheads="1"/>
          </p:cNvSpPr>
          <p:nvPr/>
        </p:nvSpPr>
        <p:spPr bwMode="auto">
          <a:xfrm>
            <a:off x="1428750" y="4095750"/>
            <a:ext cx="6953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a:t>
            </a:r>
            <a:r>
              <a:rPr lang="en-GB" sz="2000" b="1">
                <a:effectLst>
                  <a:outerShdw blurRad="38100" dist="38100" dir="2700000" algn="tl">
                    <a:srgbClr val="000000"/>
                  </a:outerShdw>
                </a:effectLst>
              </a:rPr>
              <a:t>delta’ activity = mental processes such as memory</a:t>
            </a:r>
          </a:p>
        </p:txBody>
      </p:sp>
      <p:sp>
        <p:nvSpPr>
          <p:cNvPr id="62473" name="Text Box 9"/>
          <p:cNvSpPr txBox="1">
            <a:spLocks noChangeArrowheads="1"/>
          </p:cNvSpPr>
          <p:nvPr/>
        </p:nvSpPr>
        <p:spPr bwMode="auto">
          <a:xfrm>
            <a:off x="1416050" y="4425950"/>
            <a:ext cx="6953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b="1">
                <a:effectLst>
                  <a:outerShdw blurRad="38100" dist="38100" dir="2700000" algn="tl">
                    <a:srgbClr val="000000"/>
                  </a:outerShdw>
                </a:effectLst>
              </a:rPr>
              <a:t>’gamma’ activity = coordinated mental activity</a:t>
            </a:r>
          </a:p>
        </p:txBody>
      </p:sp>
      <p:sp>
        <p:nvSpPr>
          <p:cNvPr id="62474" name="Text Box 10"/>
          <p:cNvSpPr txBox="1">
            <a:spLocks noChangeArrowheads="1"/>
          </p:cNvSpPr>
          <p:nvPr/>
        </p:nvSpPr>
        <p:spPr bwMode="auto">
          <a:xfrm>
            <a:off x="1403350" y="4908550"/>
            <a:ext cx="69532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b="1" dirty="0">
                <a:effectLst>
                  <a:outerShdw blurRad="38100" dist="38100" dir="2700000" algn="tl">
                    <a:srgbClr val="000000"/>
                  </a:outerShdw>
                </a:effectLst>
              </a:rPr>
              <a:t>“The fact that both disappeared right before the volunteers hit upon a creative solution suggests that  the brain was escaping from conventional thought patterns.”</a:t>
            </a:r>
          </a:p>
        </p:txBody>
      </p:sp>
    </p:spTree>
    <p:extLst>
      <p:ext uri="{BB962C8B-B14F-4D97-AF65-F5344CB8AC3E}">
        <p14:creationId xmlns:p14="http://schemas.microsoft.com/office/powerpoint/2010/main" val="1729895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ssolve">
                                      <p:cBhvr>
                                        <p:cTn id="7" dur="5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Effect transition="in" filter="dissolve">
                                      <p:cBhvr>
                                        <p:cTn id="12" dur="2000"/>
                                        <p:tgtEl>
                                          <p:spTgt spid="624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2468"/>
                                        </p:tgtEl>
                                        <p:attrNameLst>
                                          <p:attrName>style.visibility</p:attrName>
                                        </p:attrNameLst>
                                      </p:cBhvr>
                                      <p:to>
                                        <p:strVal val="visible"/>
                                      </p:to>
                                    </p:set>
                                    <p:animEffect transition="in" filter="dissolve">
                                      <p:cBhvr>
                                        <p:cTn id="17" dur="500"/>
                                        <p:tgtEl>
                                          <p:spTgt spid="624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247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247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247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2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71" grpId="0" animBg="1"/>
      <p:bldP spid="62472" grpId="0"/>
      <p:bldP spid="62473" grpId="0"/>
      <p:bldP spid="624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j02860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071563"/>
            <a:ext cx="3387725" cy="3265487"/>
          </a:xfrm>
          <a:prstGeom prst="rect">
            <a:avLst/>
          </a:prstGeom>
          <a:noFill/>
          <a:extLst>
            <a:ext uri="{909E8E84-426E-40DD-AFC4-6F175D3DCCD1}">
              <a14:hiddenFill xmlns:a14="http://schemas.microsoft.com/office/drawing/2010/main">
                <a:solidFill>
                  <a:srgbClr val="FFFFFF"/>
                </a:solidFill>
              </a14:hiddenFill>
            </a:ext>
          </a:extLst>
        </p:spPr>
      </p:pic>
      <p:sp>
        <p:nvSpPr>
          <p:cNvPr id="63491" name="Text Box 3"/>
          <p:cNvSpPr txBox="1">
            <a:spLocks noChangeArrowheads="1"/>
          </p:cNvSpPr>
          <p:nvPr/>
        </p:nvSpPr>
        <p:spPr bwMode="auto">
          <a:xfrm>
            <a:off x="2901950" y="696913"/>
            <a:ext cx="6553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2800" b="1">
                <a:solidFill>
                  <a:srgbClr val="FF3300"/>
                </a:solidFill>
                <a:latin typeface="Comic Sans MS" pitchFamily="66" charset="0"/>
              </a:rPr>
              <a:t>2) What happened immediately before the ‘EUREKA’ Moment?</a:t>
            </a:r>
          </a:p>
        </p:txBody>
      </p:sp>
      <p:grpSp>
        <p:nvGrpSpPr>
          <p:cNvPr id="63492" name="Group 4"/>
          <p:cNvGrpSpPr>
            <a:grpSpLocks/>
          </p:cNvGrpSpPr>
          <p:nvPr/>
        </p:nvGrpSpPr>
        <p:grpSpPr bwMode="auto">
          <a:xfrm>
            <a:off x="1809750" y="1752600"/>
            <a:ext cx="7334250" cy="2114550"/>
            <a:chOff x="1140" y="960"/>
            <a:chExt cx="4620" cy="1368"/>
          </a:xfrm>
        </p:grpSpPr>
        <p:sp>
          <p:nvSpPr>
            <p:cNvPr id="63493" name="AutoShape 5"/>
            <p:cNvSpPr>
              <a:spLocks noChangeArrowheads="1"/>
            </p:cNvSpPr>
            <p:nvPr/>
          </p:nvSpPr>
          <p:spPr bwMode="auto">
            <a:xfrm flipV="1">
              <a:off x="1140" y="960"/>
              <a:ext cx="4620" cy="1368"/>
            </a:xfrm>
            <a:prstGeom prst="wedgeEllipseCallout">
              <a:avLst>
                <a:gd name="adj1" fmla="val -50347"/>
                <a:gd name="adj2" fmla="val 532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de-DE"/>
            </a:p>
          </p:txBody>
        </p:sp>
        <p:sp>
          <p:nvSpPr>
            <p:cNvPr id="63494" name="Text Box 6"/>
            <p:cNvSpPr txBox="1">
              <a:spLocks noChangeArrowheads="1"/>
            </p:cNvSpPr>
            <p:nvPr/>
          </p:nvSpPr>
          <p:spPr bwMode="auto">
            <a:xfrm>
              <a:off x="1740" y="1200"/>
              <a:ext cx="3924" cy="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a:effectLst>
                    <a:outerShdw blurRad="38100" dist="38100" dir="2700000" algn="tl">
                      <a:srgbClr val="000000"/>
                    </a:outerShdw>
                  </a:effectLst>
                </a:rPr>
                <a:t>Abrupt increase in ‘theta’ waves in the front part of the brain. </a:t>
              </a:r>
              <a:endParaRPr lang="en-GB"/>
            </a:p>
          </p:txBody>
        </p:sp>
      </p:grpSp>
      <p:sp>
        <p:nvSpPr>
          <p:cNvPr id="63495" name="Rectangle 7"/>
          <p:cNvSpPr>
            <a:spLocks noChangeArrowheads="1"/>
          </p:cNvSpPr>
          <p:nvPr/>
        </p:nvSpPr>
        <p:spPr bwMode="auto">
          <a:xfrm>
            <a:off x="1371601" y="3429000"/>
            <a:ext cx="7353300" cy="30860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3496" name="Text Box 8"/>
          <p:cNvSpPr txBox="1">
            <a:spLocks noChangeArrowheads="1"/>
          </p:cNvSpPr>
          <p:nvPr/>
        </p:nvSpPr>
        <p:spPr bwMode="auto">
          <a:xfrm>
            <a:off x="1403350" y="3517900"/>
            <a:ext cx="69532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b="1">
                <a:effectLst>
                  <a:outerShdw blurRad="38100" dist="38100" dir="2700000" algn="tl">
                    <a:srgbClr val="000000"/>
                  </a:outerShdw>
                </a:effectLst>
              </a:rPr>
              <a:t>“Theta waves are thought to play a role in encoding new information, so our interpretation is that this marks the formation of new associations between previously unconnected concepts.”</a:t>
            </a:r>
          </a:p>
        </p:txBody>
      </p:sp>
      <p:sp>
        <p:nvSpPr>
          <p:cNvPr id="63497" name="Text Box 9"/>
          <p:cNvSpPr txBox="1">
            <a:spLocks noChangeArrowheads="1"/>
          </p:cNvSpPr>
          <p:nvPr/>
        </p:nvSpPr>
        <p:spPr bwMode="auto">
          <a:xfrm>
            <a:off x="1371600" y="4876800"/>
            <a:ext cx="69532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b="1">
                <a:effectLst>
                  <a:outerShdw blurRad="38100" dist="38100" dir="2700000" algn="tl">
                    <a:srgbClr val="000000"/>
                  </a:outerShdw>
                </a:effectLst>
              </a:rPr>
              <a:t>“The information in the problem is seen in a new light, so people rotate the sticks in the Roman numerals equation – a spatial solution to what seemed like a numerical problem. This is the essence of creative thinking.”</a:t>
            </a:r>
          </a:p>
        </p:txBody>
      </p:sp>
    </p:spTree>
    <p:extLst>
      <p:ext uri="{BB962C8B-B14F-4D97-AF65-F5344CB8AC3E}">
        <p14:creationId xmlns:p14="http://schemas.microsoft.com/office/powerpoint/2010/main" val="13226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ssolve">
                                      <p:cBhvr>
                                        <p:cTn id="7" dur="5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dissolve">
                                      <p:cBhvr>
                                        <p:cTn id="12" dur="2000"/>
                                        <p:tgtEl>
                                          <p:spTgt spid="63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3492"/>
                                        </p:tgtEl>
                                        <p:attrNameLst>
                                          <p:attrName>style.visibility</p:attrName>
                                        </p:attrNameLst>
                                      </p:cBhvr>
                                      <p:to>
                                        <p:strVal val="visible"/>
                                      </p:to>
                                    </p:set>
                                    <p:animEffect transition="in" filter="dissolve">
                                      <p:cBhvr>
                                        <p:cTn id="17" dur="500"/>
                                        <p:tgtEl>
                                          <p:spTgt spid="634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349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349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3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63495" grpId="0" animBg="1"/>
      <p:bldP spid="63496" grpId="0"/>
      <p:bldP spid="6349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j02860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13" y="1071563"/>
            <a:ext cx="2735262" cy="2636837"/>
          </a:xfrm>
          <a:prstGeom prst="rect">
            <a:avLst/>
          </a:prstGeom>
          <a:noFill/>
          <a:extLst>
            <a:ext uri="{909E8E84-426E-40DD-AFC4-6F175D3DCCD1}">
              <a14:hiddenFill xmlns:a14="http://schemas.microsoft.com/office/drawing/2010/main">
                <a:solidFill>
                  <a:srgbClr val="FFFFFF"/>
                </a:solidFill>
              </a14:hiddenFill>
            </a:ext>
          </a:extLst>
        </p:spPr>
      </p:pic>
      <p:pic>
        <p:nvPicPr>
          <p:cNvPr id="64515" name="Picture 3" descr="j02513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 y="642938"/>
            <a:ext cx="3487738" cy="2941637"/>
          </a:xfrm>
          <a:prstGeom prst="rect">
            <a:avLst/>
          </a:prstGeom>
          <a:noFill/>
          <a:extLst>
            <a:ext uri="{909E8E84-426E-40DD-AFC4-6F175D3DCCD1}">
              <a14:hiddenFill xmlns:a14="http://schemas.microsoft.com/office/drawing/2010/main">
                <a:solidFill>
                  <a:srgbClr val="FFFFFF"/>
                </a:solidFill>
              </a14:hiddenFill>
            </a:ext>
          </a:extLst>
        </p:spPr>
      </p:pic>
      <p:grpSp>
        <p:nvGrpSpPr>
          <p:cNvPr id="64516" name="Group 4"/>
          <p:cNvGrpSpPr>
            <a:grpSpLocks/>
          </p:cNvGrpSpPr>
          <p:nvPr/>
        </p:nvGrpSpPr>
        <p:grpSpPr bwMode="auto">
          <a:xfrm>
            <a:off x="2419350" y="2381250"/>
            <a:ext cx="6724650" cy="3390900"/>
            <a:chOff x="1524" y="1500"/>
            <a:chExt cx="4236" cy="2136"/>
          </a:xfrm>
        </p:grpSpPr>
        <p:sp>
          <p:nvSpPr>
            <p:cNvPr id="64517" name="AutoShape 5"/>
            <p:cNvSpPr>
              <a:spLocks noChangeArrowheads="1"/>
            </p:cNvSpPr>
            <p:nvPr/>
          </p:nvSpPr>
          <p:spPr bwMode="auto">
            <a:xfrm>
              <a:off x="1524" y="1500"/>
              <a:ext cx="4236" cy="2136"/>
            </a:xfrm>
            <a:prstGeom prst="wedgeEllipseCallout">
              <a:avLst>
                <a:gd name="adj1" fmla="val -59042"/>
                <a:gd name="adj2" fmla="val -721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e-DE"/>
            </a:p>
          </p:txBody>
        </p:sp>
        <p:sp>
          <p:nvSpPr>
            <p:cNvPr id="64518" name="Text Box 6"/>
            <p:cNvSpPr txBox="1">
              <a:spLocks noChangeArrowheads="1"/>
            </p:cNvSpPr>
            <p:nvPr/>
          </p:nvSpPr>
          <p:spPr bwMode="auto">
            <a:xfrm>
              <a:off x="2004" y="1824"/>
              <a:ext cx="3324" cy="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a:effectLst>
                    <a:outerShdw blurRad="38100" dist="38100" dir="2700000" algn="tl">
                      <a:srgbClr val="000000"/>
                    </a:outerShdw>
                  </a:effectLst>
                </a:rPr>
                <a:t>“Insight and creativity begin when you break out of the thinking rut you’re in and restructure the problem in a new way.”</a:t>
              </a:r>
            </a:p>
          </p:txBody>
        </p:sp>
      </p:grpSp>
    </p:spTree>
    <p:extLst>
      <p:ext uri="{BB962C8B-B14F-4D97-AF65-F5344CB8AC3E}">
        <p14:creationId xmlns:p14="http://schemas.microsoft.com/office/powerpoint/2010/main" val="3988340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ssolve">
                                      <p:cBhvr>
                                        <p:cTn id="7" dur="5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dissolve">
                                      <p:cBhvr>
                                        <p:cTn id="12" dur="500"/>
                                        <p:tgtEl>
                                          <p:spTgt spid="645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4516"/>
                                        </p:tgtEl>
                                        <p:attrNameLst>
                                          <p:attrName>style.visibility</p:attrName>
                                        </p:attrNameLst>
                                      </p:cBhvr>
                                      <p:to>
                                        <p:strVal val="visible"/>
                                      </p:to>
                                    </p:set>
                                    <p:animEffect transition="in" filter="dissolve">
                                      <p:cBhvr>
                                        <p:cTn id="1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4" descr="j02513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642938"/>
            <a:ext cx="3487738" cy="2941637"/>
          </a:xfrm>
          <a:prstGeom prst="rect">
            <a:avLst/>
          </a:prstGeom>
          <a:noFill/>
          <a:extLst>
            <a:ext uri="{909E8E84-426E-40DD-AFC4-6F175D3DCCD1}">
              <a14:hiddenFill xmlns:a14="http://schemas.microsoft.com/office/drawing/2010/main">
                <a:solidFill>
                  <a:srgbClr val="FFFFFF"/>
                </a:solidFill>
              </a14:hiddenFill>
            </a:ext>
          </a:extLst>
        </p:spPr>
      </p:pic>
      <p:sp>
        <p:nvSpPr>
          <p:cNvPr id="164869" name="Rectangle 5"/>
          <p:cNvSpPr>
            <a:spLocks noChangeArrowheads="1"/>
          </p:cNvSpPr>
          <p:nvPr/>
        </p:nvSpPr>
        <p:spPr bwMode="auto">
          <a:xfrm>
            <a:off x="3290888" y="3429000"/>
            <a:ext cx="5715000" cy="2076450"/>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solidFill>
                <a:schemeClr val="folHlink"/>
              </a:solidFill>
            </a:endParaRPr>
          </a:p>
        </p:txBody>
      </p:sp>
      <p:sp>
        <p:nvSpPr>
          <p:cNvPr id="164870" name="Freeform 6"/>
          <p:cNvSpPr>
            <a:spLocks/>
          </p:cNvSpPr>
          <p:nvPr/>
        </p:nvSpPr>
        <p:spPr bwMode="auto">
          <a:xfrm>
            <a:off x="3279775" y="4579938"/>
            <a:ext cx="5746750" cy="184150"/>
          </a:xfrm>
          <a:custGeom>
            <a:avLst/>
            <a:gdLst>
              <a:gd name="T0" fmla="*/ 0 w 2996"/>
              <a:gd name="T1" fmla="*/ 85 h 176"/>
              <a:gd name="T2" fmla="*/ 90 w 2996"/>
              <a:gd name="T3" fmla="*/ 95 h 176"/>
              <a:gd name="T4" fmla="*/ 136 w 2996"/>
              <a:gd name="T5" fmla="*/ 80 h 176"/>
              <a:gd name="T6" fmla="*/ 151 w 2996"/>
              <a:gd name="T7" fmla="*/ 75 h 176"/>
              <a:gd name="T8" fmla="*/ 246 w 2996"/>
              <a:gd name="T9" fmla="*/ 95 h 176"/>
              <a:gd name="T10" fmla="*/ 291 w 2996"/>
              <a:gd name="T11" fmla="*/ 115 h 176"/>
              <a:gd name="T12" fmla="*/ 466 w 2996"/>
              <a:gd name="T13" fmla="*/ 90 h 176"/>
              <a:gd name="T14" fmla="*/ 561 w 2996"/>
              <a:gd name="T15" fmla="*/ 60 h 176"/>
              <a:gd name="T16" fmla="*/ 616 w 2996"/>
              <a:gd name="T17" fmla="*/ 45 h 176"/>
              <a:gd name="T18" fmla="*/ 661 w 2996"/>
              <a:gd name="T19" fmla="*/ 50 h 176"/>
              <a:gd name="T20" fmla="*/ 692 w 2996"/>
              <a:gd name="T21" fmla="*/ 60 h 176"/>
              <a:gd name="T22" fmla="*/ 737 w 2996"/>
              <a:gd name="T23" fmla="*/ 85 h 176"/>
              <a:gd name="T24" fmla="*/ 752 w 2996"/>
              <a:gd name="T25" fmla="*/ 90 h 176"/>
              <a:gd name="T26" fmla="*/ 867 w 2996"/>
              <a:gd name="T27" fmla="*/ 75 h 176"/>
              <a:gd name="T28" fmla="*/ 897 w 2996"/>
              <a:gd name="T29" fmla="*/ 60 h 176"/>
              <a:gd name="T30" fmla="*/ 927 w 2996"/>
              <a:gd name="T31" fmla="*/ 50 h 176"/>
              <a:gd name="T32" fmla="*/ 1007 w 2996"/>
              <a:gd name="T33" fmla="*/ 60 h 176"/>
              <a:gd name="T34" fmla="*/ 1037 w 2996"/>
              <a:gd name="T35" fmla="*/ 70 h 176"/>
              <a:gd name="T36" fmla="*/ 1067 w 2996"/>
              <a:gd name="T37" fmla="*/ 95 h 176"/>
              <a:gd name="T38" fmla="*/ 1097 w 2996"/>
              <a:gd name="T39" fmla="*/ 105 h 176"/>
              <a:gd name="T40" fmla="*/ 1157 w 2996"/>
              <a:gd name="T41" fmla="*/ 100 h 176"/>
              <a:gd name="T42" fmla="*/ 1197 w 2996"/>
              <a:gd name="T43" fmla="*/ 90 h 176"/>
              <a:gd name="T44" fmla="*/ 1217 w 2996"/>
              <a:gd name="T45" fmla="*/ 85 h 176"/>
              <a:gd name="T46" fmla="*/ 1348 w 2996"/>
              <a:gd name="T47" fmla="*/ 50 h 176"/>
              <a:gd name="T48" fmla="*/ 1403 w 2996"/>
              <a:gd name="T49" fmla="*/ 60 h 176"/>
              <a:gd name="T50" fmla="*/ 1463 w 2996"/>
              <a:gd name="T51" fmla="*/ 95 h 176"/>
              <a:gd name="T52" fmla="*/ 1513 w 2996"/>
              <a:gd name="T53" fmla="*/ 140 h 176"/>
              <a:gd name="T54" fmla="*/ 1553 w 2996"/>
              <a:gd name="T55" fmla="*/ 175 h 176"/>
              <a:gd name="T56" fmla="*/ 1608 w 2996"/>
              <a:gd name="T57" fmla="*/ 165 h 176"/>
              <a:gd name="T58" fmla="*/ 1643 w 2996"/>
              <a:gd name="T59" fmla="*/ 135 h 176"/>
              <a:gd name="T60" fmla="*/ 1743 w 2996"/>
              <a:gd name="T61" fmla="*/ 45 h 176"/>
              <a:gd name="T62" fmla="*/ 1798 w 2996"/>
              <a:gd name="T63" fmla="*/ 10 h 176"/>
              <a:gd name="T64" fmla="*/ 1828 w 2996"/>
              <a:gd name="T65" fmla="*/ 0 h 176"/>
              <a:gd name="T66" fmla="*/ 1929 w 2996"/>
              <a:gd name="T67" fmla="*/ 5 h 176"/>
              <a:gd name="T68" fmla="*/ 1969 w 2996"/>
              <a:gd name="T69" fmla="*/ 15 h 176"/>
              <a:gd name="T70" fmla="*/ 2039 w 2996"/>
              <a:gd name="T71" fmla="*/ 55 h 176"/>
              <a:gd name="T72" fmla="*/ 2069 w 2996"/>
              <a:gd name="T73" fmla="*/ 65 h 176"/>
              <a:gd name="T74" fmla="*/ 2154 w 2996"/>
              <a:gd name="T75" fmla="*/ 120 h 176"/>
              <a:gd name="T76" fmla="*/ 2239 w 2996"/>
              <a:gd name="T77" fmla="*/ 125 h 176"/>
              <a:gd name="T78" fmla="*/ 2309 w 2996"/>
              <a:gd name="T79" fmla="*/ 120 h 176"/>
              <a:gd name="T80" fmla="*/ 2339 w 2996"/>
              <a:gd name="T81" fmla="*/ 100 h 176"/>
              <a:gd name="T82" fmla="*/ 2399 w 2996"/>
              <a:gd name="T83" fmla="*/ 85 h 176"/>
              <a:gd name="T84" fmla="*/ 2535 w 2996"/>
              <a:gd name="T85" fmla="*/ 90 h 176"/>
              <a:gd name="T86" fmla="*/ 2580 w 2996"/>
              <a:gd name="T87" fmla="*/ 105 h 176"/>
              <a:gd name="T88" fmla="*/ 2720 w 2996"/>
              <a:gd name="T89" fmla="*/ 65 h 176"/>
              <a:gd name="T90" fmla="*/ 2900 w 2996"/>
              <a:gd name="T91" fmla="*/ 20 h 176"/>
              <a:gd name="T92" fmla="*/ 2996 w 2996"/>
              <a:gd name="T93"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6" h="176">
                <a:moveTo>
                  <a:pt x="0" y="85"/>
                </a:moveTo>
                <a:cubicBezTo>
                  <a:pt x="31" y="106"/>
                  <a:pt x="52" y="99"/>
                  <a:pt x="90" y="95"/>
                </a:cubicBezTo>
                <a:cubicBezTo>
                  <a:pt x="126" y="83"/>
                  <a:pt x="111" y="88"/>
                  <a:pt x="136" y="80"/>
                </a:cubicBezTo>
                <a:cubicBezTo>
                  <a:pt x="141" y="78"/>
                  <a:pt x="151" y="75"/>
                  <a:pt x="151" y="75"/>
                </a:cubicBezTo>
                <a:cubicBezTo>
                  <a:pt x="266" y="82"/>
                  <a:pt x="205" y="61"/>
                  <a:pt x="246" y="95"/>
                </a:cubicBezTo>
                <a:cubicBezTo>
                  <a:pt x="259" y="106"/>
                  <a:pt x="291" y="115"/>
                  <a:pt x="291" y="115"/>
                </a:cubicBezTo>
                <a:cubicBezTo>
                  <a:pt x="351" y="111"/>
                  <a:pt x="406" y="97"/>
                  <a:pt x="466" y="90"/>
                </a:cubicBezTo>
                <a:cubicBezTo>
                  <a:pt x="497" y="80"/>
                  <a:pt x="529" y="71"/>
                  <a:pt x="561" y="60"/>
                </a:cubicBezTo>
                <a:cubicBezTo>
                  <a:pt x="579" y="54"/>
                  <a:pt x="616" y="45"/>
                  <a:pt x="616" y="45"/>
                </a:cubicBezTo>
                <a:cubicBezTo>
                  <a:pt x="631" y="47"/>
                  <a:pt x="646" y="47"/>
                  <a:pt x="661" y="50"/>
                </a:cubicBezTo>
                <a:cubicBezTo>
                  <a:pt x="672" y="52"/>
                  <a:pt x="692" y="60"/>
                  <a:pt x="692" y="60"/>
                </a:cubicBezTo>
                <a:cubicBezTo>
                  <a:pt x="714" y="82"/>
                  <a:pt x="700" y="73"/>
                  <a:pt x="737" y="85"/>
                </a:cubicBezTo>
                <a:cubicBezTo>
                  <a:pt x="742" y="87"/>
                  <a:pt x="752" y="90"/>
                  <a:pt x="752" y="90"/>
                </a:cubicBezTo>
                <a:cubicBezTo>
                  <a:pt x="806" y="87"/>
                  <a:pt x="824" y="87"/>
                  <a:pt x="867" y="75"/>
                </a:cubicBezTo>
                <a:cubicBezTo>
                  <a:pt x="905" y="64"/>
                  <a:pt x="858" y="78"/>
                  <a:pt x="897" y="60"/>
                </a:cubicBezTo>
                <a:cubicBezTo>
                  <a:pt x="907" y="56"/>
                  <a:pt x="927" y="50"/>
                  <a:pt x="927" y="50"/>
                </a:cubicBezTo>
                <a:cubicBezTo>
                  <a:pt x="967" y="53"/>
                  <a:pt x="977" y="51"/>
                  <a:pt x="1007" y="60"/>
                </a:cubicBezTo>
                <a:cubicBezTo>
                  <a:pt x="1017" y="63"/>
                  <a:pt x="1037" y="70"/>
                  <a:pt x="1037" y="70"/>
                </a:cubicBezTo>
                <a:cubicBezTo>
                  <a:pt x="1046" y="79"/>
                  <a:pt x="1054" y="89"/>
                  <a:pt x="1067" y="95"/>
                </a:cubicBezTo>
                <a:cubicBezTo>
                  <a:pt x="1077" y="99"/>
                  <a:pt x="1097" y="105"/>
                  <a:pt x="1097" y="105"/>
                </a:cubicBezTo>
                <a:cubicBezTo>
                  <a:pt x="1117" y="103"/>
                  <a:pt x="1137" y="103"/>
                  <a:pt x="1157" y="100"/>
                </a:cubicBezTo>
                <a:cubicBezTo>
                  <a:pt x="1171" y="98"/>
                  <a:pt x="1184" y="93"/>
                  <a:pt x="1197" y="90"/>
                </a:cubicBezTo>
                <a:cubicBezTo>
                  <a:pt x="1204" y="88"/>
                  <a:pt x="1217" y="85"/>
                  <a:pt x="1217" y="85"/>
                </a:cubicBezTo>
                <a:cubicBezTo>
                  <a:pt x="1265" y="53"/>
                  <a:pt x="1287" y="54"/>
                  <a:pt x="1348" y="50"/>
                </a:cubicBezTo>
                <a:cubicBezTo>
                  <a:pt x="1357" y="51"/>
                  <a:pt x="1390" y="53"/>
                  <a:pt x="1403" y="60"/>
                </a:cubicBezTo>
                <a:cubicBezTo>
                  <a:pt x="1425" y="72"/>
                  <a:pt x="1439" y="87"/>
                  <a:pt x="1463" y="95"/>
                </a:cubicBezTo>
                <a:cubicBezTo>
                  <a:pt x="1502" y="134"/>
                  <a:pt x="1484" y="121"/>
                  <a:pt x="1513" y="140"/>
                </a:cubicBezTo>
                <a:cubicBezTo>
                  <a:pt x="1537" y="176"/>
                  <a:pt x="1521" y="167"/>
                  <a:pt x="1553" y="175"/>
                </a:cubicBezTo>
                <a:cubicBezTo>
                  <a:pt x="1567" y="173"/>
                  <a:pt x="1593" y="173"/>
                  <a:pt x="1608" y="165"/>
                </a:cubicBezTo>
                <a:cubicBezTo>
                  <a:pt x="1626" y="156"/>
                  <a:pt x="1626" y="150"/>
                  <a:pt x="1643" y="135"/>
                </a:cubicBezTo>
                <a:cubicBezTo>
                  <a:pt x="1677" y="106"/>
                  <a:pt x="1709" y="74"/>
                  <a:pt x="1743" y="45"/>
                </a:cubicBezTo>
                <a:cubicBezTo>
                  <a:pt x="1759" y="32"/>
                  <a:pt x="1779" y="18"/>
                  <a:pt x="1798" y="10"/>
                </a:cubicBezTo>
                <a:cubicBezTo>
                  <a:pt x="1808" y="6"/>
                  <a:pt x="1828" y="0"/>
                  <a:pt x="1828" y="0"/>
                </a:cubicBezTo>
                <a:cubicBezTo>
                  <a:pt x="1862" y="2"/>
                  <a:pt x="1895" y="1"/>
                  <a:pt x="1929" y="5"/>
                </a:cubicBezTo>
                <a:cubicBezTo>
                  <a:pt x="1943" y="6"/>
                  <a:pt x="1969" y="15"/>
                  <a:pt x="1969" y="15"/>
                </a:cubicBezTo>
                <a:cubicBezTo>
                  <a:pt x="1990" y="31"/>
                  <a:pt x="2015" y="44"/>
                  <a:pt x="2039" y="55"/>
                </a:cubicBezTo>
                <a:cubicBezTo>
                  <a:pt x="2049" y="59"/>
                  <a:pt x="2069" y="65"/>
                  <a:pt x="2069" y="65"/>
                </a:cubicBezTo>
                <a:cubicBezTo>
                  <a:pt x="2086" y="78"/>
                  <a:pt x="2129" y="116"/>
                  <a:pt x="2154" y="120"/>
                </a:cubicBezTo>
                <a:cubicBezTo>
                  <a:pt x="2182" y="124"/>
                  <a:pt x="2211" y="123"/>
                  <a:pt x="2239" y="125"/>
                </a:cubicBezTo>
                <a:cubicBezTo>
                  <a:pt x="2262" y="123"/>
                  <a:pt x="2286" y="126"/>
                  <a:pt x="2309" y="120"/>
                </a:cubicBezTo>
                <a:cubicBezTo>
                  <a:pt x="2321" y="117"/>
                  <a:pt x="2328" y="104"/>
                  <a:pt x="2339" y="100"/>
                </a:cubicBezTo>
                <a:cubicBezTo>
                  <a:pt x="2359" y="93"/>
                  <a:pt x="2379" y="90"/>
                  <a:pt x="2399" y="85"/>
                </a:cubicBezTo>
                <a:cubicBezTo>
                  <a:pt x="2444" y="87"/>
                  <a:pt x="2490" y="86"/>
                  <a:pt x="2535" y="90"/>
                </a:cubicBezTo>
                <a:cubicBezTo>
                  <a:pt x="2551" y="91"/>
                  <a:pt x="2580" y="105"/>
                  <a:pt x="2580" y="105"/>
                </a:cubicBezTo>
                <a:cubicBezTo>
                  <a:pt x="2630" y="99"/>
                  <a:pt x="2671" y="77"/>
                  <a:pt x="2720" y="65"/>
                </a:cubicBezTo>
                <a:cubicBezTo>
                  <a:pt x="2774" y="29"/>
                  <a:pt x="2836" y="25"/>
                  <a:pt x="2900" y="20"/>
                </a:cubicBezTo>
                <a:cubicBezTo>
                  <a:pt x="2926" y="22"/>
                  <a:pt x="2967" y="30"/>
                  <a:pt x="2996" y="3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4871" name="Freeform 7"/>
          <p:cNvSpPr>
            <a:spLocks/>
          </p:cNvSpPr>
          <p:nvPr/>
        </p:nvSpPr>
        <p:spPr bwMode="auto">
          <a:xfrm>
            <a:off x="3286125" y="4862513"/>
            <a:ext cx="5746750" cy="184150"/>
          </a:xfrm>
          <a:custGeom>
            <a:avLst/>
            <a:gdLst>
              <a:gd name="T0" fmla="*/ 0 w 2996"/>
              <a:gd name="T1" fmla="*/ 85 h 176"/>
              <a:gd name="T2" fmla="*/ 90 w 2996"/>
              <a:gd name="T3" fmla="*/ 95 h 176"/>
              <a:gd name="T4" fmla="*/ 136 w 2996"/>
              <a:gd name="T5" fmla="*/ 80 h 176"/>
              <a:gd name="T6" fmla="*/ 151 w 2996"/>
              <a:gd name="T7" fmla="*/ 75 h 176"/>
              <a:gd name="T8" fmla="*/ 246 w 2996"/>
              <a:gd name="T9" fmla="*/ 95 h 176"/>
              <a:gd name="T10" fmla="*/ 291 w 2996"/>
              <a:gd name="T11" fmla="*/ 115 h 176"/>
              <a:gd name="T12" fmla="*/ 466 w 2996"/>
              <a:gd name="T13" fmla="*/ 90 h 176"/>
              <a:gd name="T14" fmla="*/ 561 w 2996"/>
              <a:gd name="T15" fmla="*/ 60 h 176"/>
              <a:gd name="T16" fmla="*/ 616 w 2996"/>
              <a:gd name="T17" fmla="*/ 45 h 176"/>
              <a:gd name="T18" fmla="*/ 661 w 2996"/>
              <a:gd name="T19" fmla="*/ 50 h 176"/>
              <a:gd name="T20" fmla="*/ 692 w 2996"/>
              <a:gd name="T21" fmla="*/ 60 h 176"/>
              <a:gd name="T22" fmla="*/ 737 w 2996"/>
              <a:gd name="T23" fmla="*/ 85 h 176"/>
              <a:gd name="T24" fmla="*/ 752 w 2996"/>
              <a:gd name="T25" fmla="*/ 90 h 176"/>
              <a:gd name="T26" fmla="*/ 867 w 2996"/>
              <a:gd name="T27" fmla="*/ 75 h 176"/>
              <a:gd name="T28" fmla="*/ 897 w 2996"/>
              <a:gd name="T29" fmla="*/ 60 h 176"/>
              <a:gd name="T30" fmla="*/ 927 w 2996"/>
              <a:gd name="T31" fmla="*/ 50 h 176"/>
              <a:gd name="T32" fmla="*/ 1007 w 2996"/>
              <a:gd name="T33" fmla="*/ 60 h 176"/>
              <a:gd name="T34" fmla="*/ 1037 w 2996"/>
              <a:gd name="T35" fmla="*/ 70 h 176"/>
              <a:gd name="T36" fmla="*/ 1067 w 2996"/>
              <a:gd name="T37" fmla="*/ 95 h 176"/>
              <a:gd name="T38" fmla="*/ 1097 w 2996"/>
              <a:gd name="T39" fmla="*/ 105 h 176"/>
              <a:gd name="T40" fmla="*/ 1157 w 2996"/>
              <a:gd name="T41" fmla="*/ 100 h 176"/>
              <a:gd name="T42" fmla="*/ 1197 w 2996"/>
              <a:gd name="T43" fmla="*/ 90 h 176"/>
              <a:gd name="T44" fmla="*/ 1217 w 2996"/>
              <a:gd name="T45" fmla="*/ 85 h 176"/>
              <a:gd name="T46" fmla="*/ 1348 w 2996"/>
              <a:gd name="T47" fmla="*/ 50 h 176"/>
              <a:gd name="T48" fmla="*/ 1403 w 2996"/>
              <a:gd name="T49" fmla="*/ 60 h 176"/>
              <a:gd name="T50" fmla="*/ 1463 w 2996"/>
              <a:gd name="T51" fmla="*/ 95 h 176"/>
              <a:gd name="T52" fmla="*/ 1513 w 2996"/>
              <a:gd name="T53" fmla="*/ 140 h 176"/>
              <a:gd name="T54" fmla="*/ 1553 w 2996"/>
              <a:gd name="T55" fmla="*/ 175 h 176"/>
              <a:gd name="T56" fmla="*/ 1608 w 2996"/>
              <a:gd name="T57" fmla="*/ 165 h 176"/>
              <a:gd name="T58" fmla="*/ 1643 w 2996"/>
              <a:gd name="T59" fmla="*/ 135 h 176"/>
              <a:gd name="T60" fmla="*/ 1743 w 2996"/>
              <a:gd name="T61" fmla="*/ 45 h 176"/>
              <a:gd name="T62" fmla="*/ 1798 w 2996"/>
              <a:gd name="T63" fmla="*/ 10 h 176"/>
              <a:gd name="T64" fmla="*/ 1828 w 2996"/>
              <a:gd name="T65" fmla="*/ 0 h 176"/>
              <a:gd name="T66" fmla="*/ 1929 w 2996"/>
              <a:gd name="T67" fmla="*/ 5 h 176"/>
              <a:gd name="T68" fmla="*/ 1969 w 2996"/>
              <a:gd name="T69" fmla="*/ 15 h 176"/>
              <a:gd name="T70" fmla="*/ 2039 w 2996"/>
              <a:gd name="T71" fmla="*/ 55 h 176"/>
              <a:gd name="T72" fmla="*/ 2069 w 2996"/>
              <a:gd name="T73" fmla="*/ 65 h 176"/>
              <a:gd name="T74" fmla="*/ 2154 w 2996"/>
              <a:gd name="T75" fmla="*/ 120 h 176"/>
              <a:gd name="T76" fmla="*/ 2239 w 2996"/>
              <a:gd name="T77" fmla="*/ 125 h 176"/>
              <a:gd name="T78" fmla="*/ 2309 w 2996"/>
              <a:gd name="T79" fmla="*/ 120 h 176"/>
              <a:gd name="T80" fmla="*/ 2339 w 2996"/>
              <a:gd name="T81" fmla="*/ 100 h 176"/>
              <a:gd name="T82" fmla="*/ 2399 w 2996"/>
              <a:gd name="T83" fmla="*/ 85 h 176"/>
              <a:gd name="T84" fmla="*/ 2535 w 2996"/>
              <a:gd name="T85" fmla="*/ 90 h 176"/>
              <a:gd name="T86" fmla="*/ 2580 w 2996"/>
              <a:gd name="T87" fmla="*/ 105 h 176"/>
              <a:gd name="T88" fmla="*/ 2720 w 2996"/>
              <a:gd name="T89" fmla="*/ 65 h 176"/>
              <a:gd name="T90" fmla="*/ 2900 w 2996"/>
              <a:gd name="T91" fmla="*/ 20 h 176"/>
              <a:gd name="T92" fmla="*/ 2996 w 2996"/>
              <a:gd name="T93"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6" h="176">
                <a:moveTo>
                  <a:pt x="0" y="85"/>
                </a:moveTo>
                <a:cubicBezTo>
                  <a:pt x="31" y="106"/>
                  <a:pt x="52" y="99"/>
                  <a:pt x="90" y="95"/>
                </a:cubicBezTo>
                <a:cubicBezTo>
                  <a:pt x="126" y="83"/>
                  <a:pt x="111" y="88"/>
                  <a:pt x="136" y="80"/>
                </a:cubicBezTo>
                <a:cubicBezTo>
                  <a:pt x="141" y="78"/>
                  <a:pt x="151" y="75"/>
                  <a:pt x="151" y="75"/>
                </a:cubicBezTo>
                <a:cubicBezTo>
                  <a:pt x="266" y="82"/>
                  <a:pt x="205" y="61"/>
                  <a:pt x="246" y="95"/>
                </a:cubicBezTo>
                <a:cubicBezTo>
                  <a:pt x="259" y="106"/>
                  <a:pt x="291" y="115"/>
                  <a:pt x="291" y="115"/>
                </a:cubicBezTo>
                <a:cubicBezTo>
                  <a:pt x="351" y="111"/>
                  <a:pt x="406" y="97"/>
                  <a:pt x="466" y="90"/>
                </a:cubicBezTo>
                <a:cubicBezTo>
                  <a:pt x="497" y="80"/>
                  <a:pt x="529" y="71"/>
                  <a:pt x="561" y="60"/>
                </a:cubicBezTo>
                <a:cubicBezTo>
                  <a:pt x="579" y="54"/>
                  <a:pt x="616" y="45"/>
                  <a:pt x="616" y="45"/>
                </a:cubicBezTo>
                <a:cubicBezTo>
                  <a:pt x="631" y="47"/>
                  <a:pt x="646" y="47"/>
                  <a:pt x="661" y="50"/>
                </a:cubicBezTo>
                <a:cubicBezTo>
                  <a:pt x="672" y="52"/>
                  <a:pt x="692" y="60"/>
                  <a:pt x="692" y="60"/>
                </a:cubicBezTo>
                <a:cubicBezTo>
                  <a:pt x="714" y="82"/>
                  <a:pt x="700" y="73"/>
                  <a:pt x="737" y="85"/>
                </a:cubicBezTo>
                <a:cubicBezTo>
                  <a:pt x="742" y="87"/>
                  <a:pt x="752" y="90"/>
                  <a:pt x="752" y="90"/>
                </a:cubicBezTo>
                <a:cubicBezTo>
                  <a:pt x="806" y="87"/>
                  <a:pt x="824" y="87"/>
                  <a:pt x="867" y="75"/>
                </a:cubicBezTo>
                <a:cubicBezTo>
                  <a:pt x="905" y="64"/>
                  <a:pt x="858" y="78"/>
                  <a:pt x="897" y="60"/>
                </a:cubicBezTo>
                <a:cubicBezTo>
                  <a:pt x="907" y="56"/>
                  <a:pt x="927" y="50"/>
                  <a:pt x="927" y="50"/>
                </a:cubicBezTo>
                <a:cubicBezTo>
                  <a:pt x="967" y="53"/>
                  <a:pt x="977" y="51"/>
                  <a:pt x="1007" y="60"/>
                </a:cubicBezTo>
                <a:cubicBezTo>
                  <a:pt x="1017" y="63"/>
                  <a:pt x="1037" y="70"/>
                  <a:pt x="1037" y="70"/>
                </a:cubicBezTo>
                <a:cubicBezTo>
                  <a:pt x="1046" y="79"/>
                  <a:pt x="1054" y="89"/>
                  <a:pt x="1067" y="95"/>
                </a:cubicBezTo>
                <a:cubicBezTo>
                  <a:pt x="1077" y="99"/>
                  <a:pt x="1097" y="105"/>
                  <a:pt x="1097" y="105"/>
                </a:cubicBezTo>
                <a:cubicBezTo>
                  <a:pt x="1117" y="103"/>
                  <a:pt x="1137" y="103"/>
                  <a:pt x="1157" y="100"/>
                </a:cubicBezTo>
                <a:cubicBezTo>
                  <a:pt x="1171" y="98"/>
                  <a:pt x="1184" y="93"/>
                  <a:pt x="1197" y="90"/>
                </a:cubicBezTo>
                <a:cubicBezTo>
                  <a:pt x="1204" y="88"/>
                  <a:pt x="1217" y="85"/>
                  <a:pt x="1217" y="85"/>
                </a:cubicBezTo>
                <a:cubicBezTo>
                  <a:pt x="1265" y="53"/>
                  <a:pt x="1287" y="54"/>
                  <a:pt x="1348" y="50"/>
                </a:cubicBezTo>
                <a:cubicBezTo>
                  <a:pt x="1357" y="51"/>
                  <a:pt x="1390" y="53"/>
                  <a:pt x="1403" y="60"/>
                </a:cubicBezTo>
                <a:cubicBezTo>
                  <a:pt x="1425" y="72"/>
                  <a:pt x="1439" y="87"/>
                  <a:pt x="1463" y="95"/>
                </a:cubicBezTo>
                <a:cubicBezTo>
                  <a:pt x="1502" y="134"/>
                  <a:pt x="1484" y="121"/>
                  <a:pt x="1513" y="140"/>
                </a:cubicBezTo>
                <a:cubicBezTo>
                  <a:pt x="1537" y="176"/>
                  <a:pt x="1521" y="167"/>
                  <a:pt x="1553" y="175"/>
                </a:cubicBezTo>
                <a:cubicBezTo>
                  <a:pt x="1567" y="173"/>
                  <a:pt x="1593" y="173"/>
                  <a:pt x="1608" y="165"/>
                </a:cubicBezTo>
                <a:cubicBezTo>
                  <a:pt x="1626" y="156"/>
                  <a:pt x="1626" y="150"/>
                  <a:pt x="1643" y="135"/>
                </a:cubicBezTo>
                <a:cubicBezTo>
                  <a:pt x="1677" y="106"/>
                  <a:pt x="1709" y="74"/>
                  <a:pt x="1743" y="45"/>
                </a:cubicBezTo>
                <a:cubicBezTo>
                  <a:pt x="1759" y="32"/>
                  <a:pt x="1779" y="18"/>
                  <a:pt x="1798" y="10"/>
                </a:cubicBezTo>
                <a:cubicBezTo>
                  <a:pt x="1808" y="6"/>
                  <a:pt x="1828" y="0"/>
                  <a:pt x="1828" y="0"/>
                </a:cubicBezTo>
                <a:cubicBezTo>
                  <a:pt x="1862" y="2"/>
                  <a:pt x="1895" y="1"/>
                  <a:pt x="1929" y="5"/>
                </a:cubicBezTo>
                <a:cubicBezTo>
                  <a:pt x="1943" y="6"/>
                  <a:pt x="1969" y="15"/>
                  <a:pt x="1969" y="15"/>
                </a:cubicBezTo>
                <a:cubicBezTo>
                  <a:pt x="1990" y="31"/>
                  <a:pt x="2015" y="44"/>
                  <a:pt x="2039" y="55"/>
                </a:cubicBezTo>
                <a:cubicBezTo>
                  <a:pt x="2049" y="59"/>
                  <a:pt x="2069" y="65"/>
                  <a:pt x="2069" y="65"/>
                </a:cubicBezTo>
                <a:cubicBezTo>
                  <a:pt x="2086" y="78"/>
                  <a:pt x="2129" y="116"/>
                  <a:pt x="2154" y="120"/>
                </a:cubicBezTo>
                <a:cubicBezTo>
                  <a:pt x="2182" y="124"/>
                  <a:pt x="2211" y="123"/>
                  <a:pt x="2239" y="125"/>
                </a:cubicBezTo>
                <a:cubicBezTo>
                  <a:pt x="2262" y="123"/>
                  <a:pt x="2286" y="126"/>
                  <a:pt x="2309" y="120"/>
                </a:cubicBezTo>
                <a:cubicBezTo>
                  <a:pt x="2321" y="117"/>
                  <a:pt x="2328" y="104"/>
                  <a:pt x="2339" y="100"/>
                </a:cubicBezTo>
                <a:cubicBezTo>
                  <a:pt x="2359" y="93"/>
                  <a:pt x="2379" y="90"/>
                  <a:pt x="2399" y="85"/>
                </a:cubicBezTo>
                <a:cubicBezTo>
                  <a:pt x="2444" y="87"/>
                  <a:pt x="2490" y="86"/>
                  <a:pt x="2535" y="90"/>
                </a:cubicBezTo>
                <a:cubicBezTo>
                  <a:pt x="2551" y="91"/>
                  <a:pt x="2580" y="105"/>
                  <a:pt x="2580" y="105"/>
                </a:cubicBezTo>
                <a:cubicBezTo>
                  <a:pt x="2630" y="99"/>
                  <a:pt x="2671" y="77"/>
                  <a:pt x="2720" y="65"/>
                </a:cubicBezTo>
                <a:cubicBezTo>
                  <a:pt x="2774" y="29"/>
                  <a:pt x="2836" y="25"/>
                  <a:pt x="2900" y="20"/>
                </a:cubicBezTo>
                <a:cubicBezTo>
                  <a:pt x="2926" y="22"/>
                  <a:pt x="2967" y="30"/>
                  <a:pt x="2996" y="30"/>
                </a:cubicBezTo>
              </a:path>
            </a:pathLst>
          </a:custGeom>
          <a:noFill/>
          <a:ln w="381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4873" name="Freeform 9"/>
          <p:cNvSpPr>
            <a:spLocks/>
          </p:cNvSpPr>
          <p:nvPr/>
        </p:nvSpPr>
        <p:spPr bwMode="auto">
          <a:xfrm flipV="1">
            <a:off x="3276600" y="4071938"/>
            <a:ext cx="5746750" cy="184150"/>
          </a:xfrm>
          <a:custGeom>
            <a:avLst/>
            <a:gdLst>
              <a:gd name="T0" fmla="*/ 0 w 2996"/>
              <a:gd name="T1" fmla="*/ 85 h 176"/>
              <a:gd name="T2" fmla="*/ 90 w 2996"/>
              <a:gd name="T3" fmla="*/ 95 h 176"/>
              <a:gd name="T4" fmla="*/ 136 w 2996"/>
              <a:gd name="T5" fmla="*/ 80 h 176"/>
              <a:gd name="T6" fmla="*/ 151 w 2996"/>
              <a:gd name="T7" fmla="*/ 75 h 176"/>
              <a:gd name="T8" fmla="*/ 246 w 2996"/>
              <a:gd name="T9" fmla="*/ 95 h 176"/>
              <a:gd name="T10" fmla="*/ 291 w 2996"/>
              <a:gd name="T11" fmla="*/ 115 h 176"/>
              <a:gd name="T12" fmla="*/ 466 w 2996"/>
              <a:gd name="T13" fmla="*/ 90 h 176"/>
              <a:gd name="T14" fmla="*/ 561 w 2996"/>
              <a:gd name="T15" fmla="*/ 60 h 176"/>
              <a:gd name="T16" fmla="*/ 616 w 2996"/>
              <a:gd name="T17" fmla="*/ 45 h 176"/>
              <a:gd name="T18" fmla="*/ 661 w 2996"/>
              <a:gd name="T19" fmla="*/ 50 h 176"/>
              <a:gd name="T20" fmla="*/ 692 w 2996"/>
              <a:gd name="T21" fmla="*/ 60 h 176"/>
              <a:gd name="T22" fmla="*/ 737 w 2996"/>
              <a:gd name="T23" fmla="*/ 85 h 176"/>
              <a:gd name="T24" fmla="*/ 752 w 2996"/>
              <a:gd name="T25" fmla="*/ 90 h 176"/>
              <a:gd name="T26" fmla="*/ 867 w 2996"/>
              <a:gd name="T27" fmla="*/ 75 h 176"/>
              <a:gd name="T28" fmla="*/ 897 w 2996"/>
              <a:gd name="T29" fmla="*/ 60 h 176"/>
              <a:gd name="T30" fmla="*/ 927 w 2996"/>
              <a:gd name="T31" fmla="*/ 50 h 176"/>
              <a:gd name="T32" fmla="*/ 1007 w 2996"/>
              <a:gd name="T33" fmla="*/ 60 h 176"/>
              <a:gd name="T34" fmla="*/ 1037 w 2996"/>
              <a:gd name="T35" fmla="*/ 70 h 176"/>
              <a:gd name="T36" fmla="*/ 1067 w 2996"/>
              <a:gd name="T37" fmla="*/ 95 h 176"/>
              <a:gd name="T38" fmla="*/ 1097 w 2996"/>
              <a:gd name="T39" fmla="*/ 105 h 176"/>
              <a:gd name="T40" fmla="*/ 1157 w 2996"/>
              <a:gd name="T41" fmla="*/ 100 h 176"/>
              <a:gd name="T42" fmla="*/ 1197 w 2996"/>
              <a:gd name="T43" fmla="*/ 90 h 176"/>
              <a:gd name="T44" fmla="*/ 1217 w 2996"/>
              <a:gd name="T45" fmla="*/ 85 h 176"/>
              <a:gd name="T46" fmla="*/ 1348 w 2996"/>
              <a:gd name="T47" fmla="*/ 50 h 176"/>
              <a:gd name="T48" fmla="*/ 1403 w 2996"/>
              <a:gd name="T49" fmla="*/ 60 h 176"/>
              <a:gd name="T50" fmla="*/ 1463 w 2996"/>
              <a:gd name="T51" fmla="*/ 95 h 176"/>
              <a:gd name="T52" fmla="*/ 1513 w 2996"/>
              <a:gd name="T53" fmla="*/ 140 h 176"/>
              <a:gd name="T54" fmla="*/ 1553 w 2996"/>
              <a:gd name="T55" fmla="*/ 175 h 176"/>
              <a:gd name="T56" fmla="*/ 1608 w 2996"/>
              <a:gd name="T57" fmla="*/ 165 h 176"/>
              <a:gd name="T58" fmla="*/ 1643 w 2996"/>
              <a:gd name="T59" fmla="*/ 135 h 176"/>
              <a:gd name="T60" fmla="*/ 1743 w 2996"/>
              <a:gd name="T61" fmla="*/ 45 h 176"/>
              <a:gd name="T62" fmla="*/ 1798 w 2996"/>
              <a:gd name="T63" fmla="*/ 10 h 176"/>
              <a:gd name="T64" fmla="*/ 1828 w 2996"/>
              <a:gd name="T65" fmla="*/ 0 h 176"/>
              <a:gd name="T66" fmla="*/ 1929 w 2996"/>
              <a:gd name="T67" fmla="*/ 5 h 176"/>
              <a:gd name="T68" fmla="*/ 1969 w 2996"/>
              <a:gd name="T69" fmla="*/ 15 h 176"/>
              <a:gd name="T70" fmla="*/ 2039 w 2996"/>
              <a:gd name="T71" fmla="*/ 55 h 176"/>
              <a:gd name="T72" fmla="*/ 2069 w 2996"/>
              <a:gd name="T73" fmla="*/ 65 h 176"/>
              <a:gd name="T74" fmla="*/ 2154 w 2996"/>
              <a:gd name="T75" fmla="*/ 120 h 176"/>
              <a:gd name="T76" fmla="*/ 2239 w 2996"/>
              <a:gd name="T77" fmla="*/ 125 h 176"/>
              <a:gd name="T78" fmla="*/ 2309 w 2996"/>
              <a:gd name="T79" fmla="*/ 120 h 176"/>
              <a:gd name="T80" fmla="*/ 2339 w 2996"/>
              <a:gd name="T81" fmla="*/ 100 h 176"/>
              <a:gd name="T82" fmla="*/ 2399 w 2996"/>
              <a:gd name="T83" fmla="*/ 85 h 176"/>
              <a:gd name="T84" fmla="*/ 2535 w 2996"/>
              <a:gd name="T85" fmla="*/ 90 h 176"/>
              <a:gd name="T86" fmla="*/ 2580 w 2996"/>
              <a:gd name="T87" fmla="*/ 105 h 176"/>
              <a:gd name="T88" fmla="*/ 2720 w 2996"/>
              <a:gd name="T89" fmla="*/ 65 h 176"/>
              <a:gd name="T90" fmla="*/ 2900 w 2996"/>
              <a:gd name="T91" fmla="*/ 20 h 176"/>
              <a:gd name="T92" fmla="*/ 2996 w 2996"/>
              <a:gd name="T93"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6" h="176">
                <a:moveTo>
                  <a:pt x="0" y="85"/>
                </a:moveTo>
                <a:cubicBezTo>
                  <a:pt x="31" y="106"/>
                  <a:pt x="52" y="99"/>
                  <a:pt x="90" y="95"/>
                </a:cubicBezTo>
                <a:cubicBezTo>
                  <a:pt x="126" y="83"/>
                  <a:pt x="111" y="88"/>
                  <a:pt x="136" y="80"/>
                </a:cubicBezTo>
                <a:cubicBezTo>
                  <a:pt x="141" y="78"/>
                  <a:pt x="151" y="75"/>
                  <a:pt x="151" y="75"/>
                </a:cubicBezTo>
                <a:cubicBezTo>
                  <a:pt x="266" y="82"/>
                  <a:pt x="205" y="61"/>
                  <a:pt x="246" y="95"/>
                </a:cubicBezTo>
                <a:cubicBezTo>
                  <a:pt x="259" y="106"/>
                  <a:pt x="291" y="115"/>
                  <a:pt x="291" y="115"/>
                </a:cubicBezTo>
                <a:cubicBezTo>
                  <a:pt x="351" y="111"/>
                  <a:pt x="406" y="97"/>
                  <a:pt x="466" y="90"/>
                </a:cubicBezTo>
                <a:cubicBezTo>
                  <a:pt x="497" y="80"/>
                  <a:pt x="529" y="71"/>
                  <a:pt x="561" y="60"/>
                </a:cubicBezTo>
                <a:cubicBezTo>
                  <a:pt x="579" y="54"/>
                  <a:pt x="616" y="45"/>
                  <a:pt x="616" y="45"/>
                </a:cubicBezTo>
                <a:cubicBezTo>
                  <a:pt x="631" y="47"/>
                  <a:pt x="646" y="47"/>
                  <a:pt x="661" y="50"/>
                </a:cubicBezTo>
                <a:cubicBezTo>
                  <a:pt x="672" y="52"/>
                  <a:pt x="692" y="60"/>
                  <a:pt x="692" y="60"/>
                </a:cubicBezTo>
                <a:cubicBezTo>
                  <a:pt x="714" y="82"/>
                  <a:pt x="700" y="73"/>
                  <a:pt x="737" y="85"/>
                </a:cubicBezTo>
                <a:cubicBezTo>
                  <a:pt x="742" y="87"/>
                  <a:pt x="752" y="90"/>
                  <a:pt x="752" y="90"/>
                </a:cubicBezTo>
                <a:cubicBezTo>
                  <a:pt x="806" y="87"/>
                  <a:pt x="824" y="87"/>
                  <a:pt x="867" y="75"/>
                </a:cubicBezTo>
                <a:cubicBezTo>
                  <a:pt x="905" y="64"/>
                  <a:pt x="858" y="78"/>
                  <a:pt x="897" y="60"/>
                </a:cubicBezTo>
                <a:cubicBezTo>
                  <a:pt x="907" y="56"/>
                  <a:pt x="927" y="50"/>
                  <a:pt x="927" y="50"/>
                </a:cubicBezTo>
                <a:cubicBezTo>
                  <a:pt x="967" y="53"/>
                  <a:pt x="977" y="51"/>
                  <a:pt x="1007" y="60"/>
                </a:cubicBezTo>
                <a:cubicBezTo>
                  <a:pt x="1017" y="63"/>
                  <a:pt x="1037" y="70"/>
                  <a:pt x="1037" y="70"/>
                </a:cubicBezTo>
                <a:cubicBezTo>
                  <a:pt x="1046" y="79"/>
                  <a:pt x="1054" y="89"/>
                  <a:pt x="1067" y="95"/>
                </a:cubicBezTo>
                <a:cubicBezTo>
                  <a:pt x="1077" y="99"/>
                  <a:pt x="1097" y="105"/>
                  <a:pt x="1097" y="105"/>
                </a:cubicBezTo>
                <a:cubicBezTo>
                  <a:pt x="1117" y="103"/>
                  <a:pt x="1137" y="103"/>
                  <a:pt x="1157" y="100"/>
                </a:cubicBezTo>
                <a:cubicBezTo>
                  <a:pt x="1171" y="98"/>
                  <a:pt x="1184" y="93"/>
                  <a:pt x="1197" y="90"/>
                </a:cubicBezTo>
                <a:cubicBezTo>
                  <a:pt x="1204" y="88"/>
                  <a:pt x="1217" y="85"/>
                  <a:pt x="1217" y="85"/>
                </a:cubicBezTo>
                <a:cubicBezTo>
                  <a:pt x="1265" y="53"/>
                  <a:pt x="1287" y="54"/>
                  <a:pt x="1348" y="50"/>
                </a:cubicBezTo>
                <a:cubicBezTo>
                  <a:pt x="1357" y="51"/>
                  <a:pt x="1390" y="53"/>
                  <a:pt x="1403" y="60"/>
                </a:cubicBezTo>
                <a:cubicBezTo>
                  <a:pt x="1425" y="72"/>
                  <a:pt x="1439" y="87"/>
                  <a:pt x="1463" y="95"/>
                </a:cubicBezTo>
                <a:cubicBezTo>
                  <a:pt x="1502" y="134"/>
                  <a:pt x="1484" y="121"/>
                  <a:pt x="1513" y="140"/>
                </a:cubicBezTo>
                <a:cubicBezTo>
                  <a:pt x="1537" y="176"/>
                  <a:pt x="1521" y="167"/>
                  <a:pt x="1553" y="175"/>
                </a:cubicBezTo>
                <a:cubicBezTo>
                  <a:pt x="1567" y="173"/>
                  <a:pt x="1593" y="173"/>
                  <a:pt x="1608" y="165"/>
                </a:cubicBezTo>
                <a:cubicBezTo>
                  <a:pt x="1626" y="156"/>
                  <a:pt x="1626" y="150"/>
                  <a:pt x="1643" y="135"/>
                </a:cubicBezTo>
                <a:cubicBezTo>
                  <a:pt x="1677" y="106"/>
                  <a:pt x="1709" y="74"/>
                  <a:pt x="1743" y="45"/>
                </a:cubicBezTo>
                <a:cubicBezTo>
                  <a:pt x="1759" y="32"/>
                  <a:pt x="1779" y="18"/>
                  <a:pt x="1798" y="10"/>
                </a:cubicBezTo>
                <a:cubicBezTo>
                  <a:pt x="1808" y="6"/>
                  <a:pt x="1828" y="0"/>
                  <a:pt x="1828" y="0"/>
                </a:cubicBezTo>
                <a:cubicBezTo>
                  <a:pt x="1862" y="2"/>
                  <a:pt x="1895" y="1"/>
                  <a:pt x="1929" y="5"/>
                </a:cubicBezTo>
                <a:cubicBezTo>
                  <a:pt x="1943" y="6"/>
                  <a:pt x="1969" y="15"/>
                  <a:pt x="1969" y="15"/>
                </a:cubicBezTo>
                <a:cubicBezTo>
                  <a:pt x="1990" y="31"/>
                  <a:pt x="2015" y="44"/>
                  <a:pt x="2039" y="55"/>
                </a:cubicBezTo>
                <a:cubicBezTo>
                  <a:pt x="2049" y="59"/>
                  <a:pt x="2069" y="65"/>
                  <a:pt x="2069" y="65"/>
                </a:cubicBezTo>
                <a:cubicBezTo>
                  <a:pt x="2086" y="78"/>
                  <a:pt x="2129" y="116"/>
                  <a:pt x="2154" y="120"/>
                </a:cubicBezTo>
                <a:cubicBezTo>
                  <a:pt x="2182" y="124"/>
                  <a:pt x="2211" y="123"/>
                  <a:pt x="2239" y="125"/>
                </a:cubicBezTo>
                <a:cubicBezTo>
                  <a:pt x="2262" y="123"/>
                  <a:pt x="2286" y="126"/>
                  <a:pt x="2309" y="120"/>
                </a:cubicBezTo>
                <a:cubicBezTo>
                  <a:pt x="2321" y="117"/>
                  <a:pt x="2328" y="104"/>
                  <a:pt x="2339" y="100"/>
                </a:cubicBezTo>
                <a:cubicBezTo>
                  <a:pt x="2359" y="93"/>
                  <a:pt x="2379" y="90"/>
                  <a:pt x="2399" y="85"/>
                </a:cubicBezTo>
                <a:cubicBezTo>
                  <a:pt x="2444" y="87"/>
                  <a:pt x="2490" y="86"/>
                  <a:pt x="2535" y="90"/>
                </a:cubicBezTo>
                <a:cubicBezTo>
                  <a:pt x="2551" y="91"/>
                  <a:pt x="2580" y="105"/>
                  <a:pt x="2580" y="105"/>
                </a:cubicBezTo>
                <a:cubicBezTo>
                  <a:pt x="2630" y="99"/>
                  <a:pt x="2671" y="77"/>
                  <a:pt x="2720" y="65"/>
                </a:cubicBezTo>
                <a:cubicBezTo>
                  <a:pt x="2774" y="29"/>
                  <a:pt x="2836" y="25"/>
                  <a:pt x="2900" y="20"/>
                </a:cubicBezTo>
                <a:cubicBezTo>
                  <a:pt x="2926" y="22"/>
                  <a:pt x="2967" y="30"/>
                  <a:pt x="2996" y="30"/>
                </a:cubicBezTo>
              </a:path>
            </a:pathLst>
          </a:custGeom>
          <a:noFill/>
          <a:ln w="38100"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4874" name="Text Box 10"/>
          <p:cNvSpPr txBox="1">
            <a:spLocks noChangeArrowheads="1"/>
          </p:cNvSpPr>
          <p:nvPr/>
        </p:nvSpPr>
        <p:spPr bwMode="auto">
          <a:xfrm>
            <a:off x="-276225" y="4762500"/>
            <a:ext cx="370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solidFill>
                  <a:srgbClr val="FFFF00"/>
                </a:solidFill>
              </a:rPr>
              <a:t>   </a:t>
            </a:r>
            <a:r>
              <a:rPr lang="en-GB" sz="1400" b="1">
                <a:solidFill>
                  <a:srgbClr val="FFFF00"/>
                </a:solidFill>
                <a:effectLst>
                  <a:outerShdw blurRad="38100" dist="38100" dir="2700000" algn="tl">
                    <a:srgbClr val="000000"/>
                  </a:outerShdw>
                </a:effectLst>
              </a:rPr>
              <a:t>Mental Processes (e.g. Memory) - Delta</a:t>
            </a:r>
          </a:p>
        </p:txBody>
      </p:sp>
      <p:sp>
        <p:nvSpPr>
          <p:cNvPr id="164875" name="Text Box 11"/>
          <p:cNvSpPr txBox="1">
            <a:spLocks noChangeArrowheads="1"/>
          </p:cNvSpPr>
          <p:nvPr/>
        </p:nvSpPr>
        <p:spPr bwMode="auto">
          <a:xfrm>
            <a:off x="-6350" y="4511675"/>
            <a:ext cx="3417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1400" b="1">
                <a:effectLst>
                  <a:outerShdw blurRad="38100" dist="38100" dir="2700000" algn="tl">
                    <a:srgbClr val="000000"/>
                  </a:outerShdw>
                </a:effectLst>
              </a:rPr>
              <a:t> Coordinated Mental Activity -Gamma</a:t>
            </a:r>
          </a:p>
        </p:txBody>
      </p:sp>
      <p:sp>
        <p:nvSpPr>
          <p:cNvPr id="164876" name="Text Box 12"/>
          <p:cNvSpPr txBox="1">
            <a:spLocks noChangeArrowheads="1"/>
          </p:cNvSpPr>
          <p:nvPr/>
        </p:nvSpPr>
        <p:spPr bwMode="auto">
          <a:xfrm>
            <a:off x="131763" y="3981450"/>
            <a:ext cx="328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1400" b="1">
                <a:solidFill>
                  <a:srgbClr val="000099"/>
                </a:solidFill>
                <a:effectLst>
                  <a:outerShdw blurRad="38100" dist="38100" dir="2700000" algn="tl">
                    <a:srgbClr val="000000"/>
                  </a:outerShdw>
                </a:effectLst>
              </a:rPr>
              <a:t> Encoding new information - Theta</a:t>
            </a:r>
          </a:p>
        </p:txBody>
      </p:sp>
      <p:sp>
        <p:nvSpPr>
          <p:cNvPr id="164877" name="Freeform 13"/>
          <p:cNvSpPr>
            <a:spLocks/>
          </p:cNvSpPr>
          <p:nvPr/>
        </p:nvSpPr>
        <p:spPr bwMode="auto">
          <a:xfrm>
            <a:off x="3300413" y="4905375"/>
            <a:ext cx="5705475" cy="561975"/>
          </a:xfrm>
          <a:custGeom>
            <a:avLst/>
            <a:gdLst>
              <a:gd name="T0" fmla="*/ 0 w 3594"/>
              <a:gd name="T1" fmla="*/ 42 h 354"/>
              <a:gd name="T2" fmla="*/ 78 w 3594"/>
              <a:gd name="T3" fmla="*/ 24 h 354"/>
              <a:gd name="T4" fmla="*/ 324 w 3594"/>
              <a:gd name="T5" fmla="*/ 60 h 354"/>
              <a:gd name="T6" fmla="*/ 402 w 3594"/>
              <a:gd name="T7" fmla="*/ 66 h 354"/>
              <a:gd name="T8" fmla="*/ 462 w 3594"/>
              <a:gd name="T9" fmla="*/ 36 h 354"/>
              <a:gd name="T10" fmla="*/ 618 w 3594"/>
              <a:gd name="T11" fmla="*/ 6 h 354"/>
              <a:gd name="T12" fmla="*/ 786 w 3594"/>
              <a:gd name="T13" fmla="*/ 0 h 354"/>
              <a:gd name="T14" fmla="*/ 798 w 3594"/>
              <a:gd name="T15" fmla="*/ 18 h 354"/>
              <a:gd name="T16" fmla="*/ 804 w 3594"/>
              <a:gd name="T17" fmla="*/ 36 h 354"/>
              <a:gd name="T18" fmla="*/ 846 w 3594"/>
              <a:gd name="T19" fmla="*/ 90 h 354"/>
              <a:gd name="T20" fmla="*/ 918 w 3594"/>
              <a:gd name="T21" fmla="*/ 222 h 354"/>
              <a:gd name="T22" fmla="*/ 978 w 3594"/>
              <a:gd name="T23" fmla="*/ 324 h 354"/>
              <a:gd name="T24" fmla="*/ 1056 w 3594"/>
              <a:gd name="T25" fmla="*/ 306 h 354"/>
              <a:gd name="T26" fmla="*/ 1092 w 3594"/>
              <a:gd name="T27" fmla="*/ 294 h 354"/>
              <a:gd name="T28" fmla="*/ 1278 w 3594"/>
              <a:gd name="T29" fmla="*/ 300 h 354"/>
              <a:gd name="T30" fmla="*/ 1314 w 3594"/>
              <a:gd name="T31" fmla="*/ 318 h 354"/>
              <a:gd name="T32" fmla="*/ 1380 w 3594"/>
              <a:gd name="T33" fmla="*/ 330 h 354"/>
              <a:gd name="T34" fmla="*/ 1632 w 3594"/>
              <a:gd name="T35" fmla="*/ 324 h 354"/>
              <a:gd name="T36" fmla="*/ 1770 w 3594"/>
              <a:gd name="T37" fmla="*/ 330 h 354"/>
              <a:gd name="T38" fmla="*/ 1818 w 3594"/>
              <a:gd name="T39" fmla="*/ 342 h 354"/>
              <a:gd name="T40" fmla="*/ 1860 w 3594"/>
              <a:gd name="T41" fmla="*/ 354 h 354"/>
              <a:gd name="T42" fmla="*/ 1962 w 3594"/>
              <a:gd name="T43" fmla="*/ 330 h 354"/>
              <a:gd name="T44" fmla="*/ 2112 w 3594"/>
              <a:gd name="T45" fmla="*/ 348 h 354"/>
              <a:gd name="T46" fmla="*/ 2466 w 3594"/>
              <a:gd name="T47" fmla="*/ 330 h 354"/>
              <a:gd name="T48" fmla="*/ 2682 w 3594"/>
              <a:gd name="T49" fmla="*/ 300 h 354"/>
              <a:gd name="T50" fmla="*/ 2742 w 3594"/>
              <a:gd name="T51" fmla="*/ 282 h 354"/>
              <a:gd name="T52" fmla="*/ 2898 w 3594"/>
              <a:gd name="T53" fmla="*/ 312 h 354"/>
              <a:gd name="T54" fmla="*/ 3132 w 3594"/>
              <a:gd name="T55" fmla="*/ 282 h 354"/>
              <a:gd name="T56" fmla="*/ 3204 w 3594"/>
              <a:gd name="T57" fmla="*/ 288 h 354"/>
              <a:gd name="T58" fmla="*/ 3222 w 3594"/>
              <a:gd name="T59" fmla="*/ 300 h 354"/>
              <a:gd name="T60" fmla="*/ 3282 w 3594"/>
              <a:gd name="T61" fmla="*/ 282 h 354"/>
              <a:gd name="T62" fmla="*/ 3420 w 3594"/>
              <a:gd name="T63" fmla="*/ 264 h 354"/>
              <a:gd name="T64" fmla="*/ 3552 w 3594"/>
              <a:gd name="T65" fmla="*/ 222 h 354"/>
              <a:gd name="T66" fmla="*/ 3594 w 3594"/>
              <a:gd name="T67" fmla="*/ 21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4" h="354">
                <a:moveTo>
                  <a:pt x="0" y="42"/>
                </a:moveTo>
                <a:cubicBezTo>
                  <a:pt x="26" y="33"/>
                  <a:pt x="52" y="33"/>
                  <a:pt x="78" y="24"/>
                </a:cubicBezTo>
                <a:cubicBezTo>
                  <a:pt x="278" y="31"/>
                  <a:pt x="197" y="28"/>
                  <a:pt x="324" y="60"/>
                </a:cubicBezTo>
                <a:cubicBezTo>
                  <a:pt x="336" y="107"/>
                  <a:pt x="366" y="78"/>
                  <a:pt x="402" y="66"/>
                </a:cubicBezTo>
                <a:cubicBezTo>
                  <a:pt x="423" y="59"/>
                  <a:pt x="442" y="46"/>
                  <a:pt x="462" y="36"/>
                </a:cubicBezTo>
                <a:cubicBezTo>
                  <a:pt x="495" y="20"/>
                  <a:pt x="580" y="8"/>
                  <a:pt x="618" y="6"/>
                </a:cubicBezTo>
                <a:cubicBezTo>
                  <a:pt x="674" y="3"/>
                  <a:pt x="730" y="2"/>
                  <a:pt x="786" y="0"/>
                </a:cubicBezTo>
                <a:cubicBezTo>
                  <a:pt x="790" y="6"/>
                  <a:pt x="795" y="12"/>
                  <a:pt x="798" y="18"/>
                </a:cubicBezTo>
                <a:cubicBezTo>
                  <a:pt x="801" y="24"/>
                  <a:pt x="801" y="30"/>
                  <a:pt x="804" y="36"/>
                </a:cubicBezTo>
                <a:cubicBezTo>
                  <a:pt x="834" y="91"/>
                  <a:pt x="817" y="55"/>
                  <a:pt x="846" y="90"/>
                </a:cubicBezTo>
                <a:cubicBezTo>
                  <a:pt x="873" y="122"/>
                  <a:pt x="901" y="183"/>
                  <a:pt x="918" y="222"/>
                </a:cubicBezTo>
                <a:cubicBezTo>
                  <a:pt x="934" y="257"/>
                  <a:pt x="946" y="303"/>
                  <a:pt x="978" y="324"/>
                </a:cubicBezTo>
                <a:cubicBezTo>
                  <a:pt x="1033" y="316"/>
                  <a:pt x="1007" y="322"/>
                  <a:pt x="1056" y="306"/>
                </a:cubicBezTo>
                <a:cubicBezTo>
                  <a:pt x="1068" y="302"/>
                  <a:pt x="1092" y="294"/>
                  <a:pt x="1092" y="294"/>
                </a:cubicBezTo>
                <a:cubicBezTo>
                  <a:pt x="1154" y="296"/>
                  <a:pt x="1216" y="296"/>
                  <a:pt x="1278" y="300"/>
                </a:cubicBezTo>
                <a:cubicBezTo>
                  <a:pt x="1295" y="301"/>
                  <a:pt x="1300" y="311"/>
                  <a:pt x="1314" y="318"/>
                </a:cubicBezTo>
                <a:cubicBezTo>
                  <a:pt x="1332" y="327"/>
                  <a:pt x="1363" y="328"/>
                  <a:pt x="1380" y="330"/>
                </a:cubicBezTo>
                <a:cubicBezTo>
                  <a:pt x="1483" y="325"/>
                  <a:pt x="1529" y="319"/>
                  <a:pt x="1632" y="324"/>
                </a:cubicBezTo>
                <a:cubicBezTo>
                  <a:pt x="1680" y="340"/>
                  <a:pt x="1719" y="334"/>
                  <a:pt x="1770" y="330"/>
                </a:cubicBezTo>
                <a:cubicBezTo>
                  <a:pt x="1825" y="319"/>
                  <a:pt x="1779" y="320"/>
                  <a:pt x="1818" y="342"/>
                </a:cubicBezTo>
                <a:cubicBezTo>
                  <a:pt x="1831" y="349"/>
                  <a:pt x="1846" y="349"/>
                  <a:pt x="1860" y="354"/>
                </a:cubicBezTo>
                <a:cubicBezTo>
                  <a:pt x="1939" y="347"/>
                  <a:pt x="1909" y="348"/>
                  <a:pt x="1962" y="330"/>
                </a:cubicBezTo>
                <a:cubicBezTo>
                  <a:pt x="2035" y="334"/>
                  <a:pt x="2054" y="336"/>
                  <a:pt x="2112" y="348"/>
                </a:cubicBezTo>
                <a:cubicBezTo>
                  <a:pt x="2317" y="343"/>
                  <a:pt x="2325" y="343"/>
                  <a:pt x="2466" y="330"/>
                </a:cubicBezTo>
                <a:cubicBezTo>
                  <a:pt x="2535" y="307"/>
                  <a:pt x="2610" y="308"/>
                  <a:pt x="2682" y="300"/>
                </a:cubicBezTo>
                <a:cubicBezTo>
                  <a:pt x="2702" y="293"/>
                  <a:pt x="2722" y="289"/>
                  <a:pt x="2742" y="282"/>
                </a:cubicBezTo>
                <a:cubicBezTo>
                  <a:pt x="2830" y="287"/>
                  <a:pt x="2842" y="275"/>
                  <a:pt x="2898" y="312"/>
                </a:cubicBezTo>
                <a:cubicBezTo>
                  <a:pt x="3010" y="307"/>
                  <a:pt x="3039" y="301"/>
                  <a:pt x="3132" y="282"/>
                </a:cubicBezTo>
                <a:cubicBezTo>
                  <a:pt x="3156" y="284"/>
                  <a:pt x="3180" y="283"/>
                  <a:pt x="3204" y="288"/>
                </a:cubicBezTo>
                <a:cubicBezTo>
                  <a:pt x="3211" y="289"/>
                  <a:pt x="3215" y="299"/>
                  <a:pt x="3222" y="300"/>
                </a:cubicBezTo>
                <a:cubicBezTo>
                  <a:pt x="3243" y="303"/>
                  <a:pt x="3262" y="287"/>
                  <a:pt x="3282" y="282"/>
                </a:cubicBezTo>
                <a:cubicBezTo>
                  <a:pt x="3327" y="271"/>
                  <a:pt x="3374" y="269"/>
                  <a:pt x="3420" y="264"/>
                </a:cubicBezTo>
                <a:cubicBezTo>
                  <a:pt x="3446" y="255"/>
                  <a:pt x="3531" y="236"/>
                  <a:pt x="3552" y="222"/>
                </a:cubicBezTo>
                <a:cubicBezTo>
                  <a:pt x="3564" y="214"/>
                  <a:pt x="3581" y="197"/>
                  <a:pt x="3594" y="210"/>
                </a:cubicBezTo>
              </a:path>
            </a:pathLst>
          </a:custGeom>
          <a:noFill/>
          <a:ln w="381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4878" name="Freeform 14"/>
          <p:cNvSpPr>
            <a:spLocks/>
          </p:cNvSpPr>
          <p:nvPr/>
        </p:nvSpPr>
        <p:spPr bwMode="auto">
          <a:xfrm>
            <a:off x="3278188" y="4625975"/>
            <a:ext cx="5705475" cy="561975"/>
          </a:xfrm>
          <a:custGeom>
            <a:avLst/>
            <a:gdLst>
              <a:gd name="T0" fmla="*/ 0 w 3594"/>
              <a:gd name="T1" fmla="*/ 42 h 354"/>
              <a:gd name="T2" fmla="*/ 78 w 3594"/>
              <a:gd name="T3" fmla="*/ 24 h 354"/>
              <a:gd name="T4" fmla="*/ 324 w 3594"/>
              <a:gd name="T5" fmla="*/ 60 h 354"/>
              <a:gd name="T6" fmla="*/ 402 w 3594"/>
              <a:gd name="T7" fmla="*/ 66 h 354"/>
              <a:gd name="T8" fmla="*/ 462 w 3594"/>
              <a:gd name="T9" fmla="*/ 36 h 354"/>
              <a:gd name="T10" fmla="*/ 618 w 3594"/>
              <a:gd name="T11" fmla="*/ 6 h 354"/>
              <a:gd name="T12" fmla="*/ 786 w 3594"/>
              <a:gd name="T13" fmla="*/ 0 h 354"/>
              <a:gd name="T14" fmla="*/ 798 w 3594"/>
              <a:gd name="T15" fmla="*/ 18 h 354"/>
              <a:gd name="T16" fmla="*/ 804 w 3594"/>
              <a:gd name="T17" fmla="*/ 36 h 354"/>
              <a:gd name="T18" fmla="*/ 846 w 3594"/>
              <a:gd name="T19" fmla="*/ 90 h 354"/>
              <a:gd name="T20" fmla="*/ 918 w 3594"/>
              <a:gd name="T21" fmla="*/ 222 h 354"/>
              <a:gd name="T22" fmla="*/ 978 w 3594"/>
              <a:gd name="T23" fmla="*/ 324 h 354"/>
              <a:gd name="T24" fmla="*/ 1056 w 3594"/>
              <a:gd name="T25" fmla="*/ 306 h 354"/>
              <a:gd name="T26" fmla="*/ 1092 w 3594"/>
              <a:gd name="T27" fmla="*/ 294 h 354"/>
              <a:gd name="T28" fmla="*/ 1278 w 3594"/>
              <a:gd name="T29" fmla="*/ 300 h 354"/>
              <a:gd name="T30" fmla="*/ 1314 w 3594"/>
              <a:gd name="T31" fmla="*/ 318 h 354"/>
              <a:gd name="T32" fmla="*/ 1380 w 3594"/>
              <a:gd name="T33" fmla="*/ 330 h 354"/>
              <a:gd name="T34" fmla="*/ 1632 w 3594"/>
              <a:gd name="T35" fmla="*/ 324 h 354"/>
              <a:gd name="T36" fmla="*/ 1770 w 3594"/>
              <a:gd name="T37" fmla="*/ 330 h 354"/>
              <a:gd name="T38" fmla="*/ 1818 w 3594"/>
              <a:gd name="T39" fmla="*/ 342 h 354"/>
              <a:gd name="T40" fmla="*/ 1860 w 3594"/>
              <a:gd name="T41" fmla="*/ 354 h 354"/>
              <a:gd name="T42" fmla="*/ 1962 w 3594"/>
              <a:gd name="T43" fmla="*/ 330 h 354"/>
              <a:gd name="T44" fmla="*/ 2112 w 3594"/>
              <a:gd name="T45" fmla="*/ 348 h 354"/>
              <a:gd name="T46" fmla="*/ 2466 w 3594"/>
              <a:gd name="T47" fmla="*/ 330 h 354"/>
              <a:gd name="T48" fmla="*/ 2682 w 3594"/>
              <a:gd name="T49" fmla="*/ 300 h 354"/>
              <a:gd name="T50" fmla="*/ 2742 w 3594"/>
              <a:gd name="T51" fmla="*/ 282 h 354"/>
              <a:gd name="T52" fmla="*/ 2898 w 3594"/>
              <a:gd name="T53" fmla="*/ 312 h 354"/>
              <a:gd name="T54" fmla="*/ 3132 w 3594"/>
              <a:gd name="T55" fmla="*/ 282 h 354"/>
              <a:gd name="T56" fmla="*/ 3204 w 3594"/>
              <a:gd name="T57" fmla="*/ 288 h 354"/>
              <a:gd name="T58" fmla="*/ 3222 w 3594"/>
              <a:gd name="T59" fmla="*/ 300 h 354"/>
              <a:gd name="T60" fmla="*/ 3282 w 3594"/>
              <a:gd name="T61" fmla="*/ 282 h 354"/>
              <a:gd name="T62" fmla="*/ 3420 w 3594"/>
              <a:gd name="T63" fmla="*/ 264 h 354"/>
              <a:gd name="T64" fmla="*/ 3552 w 3594"/>
              <a:gd name="T65" fmla="*/ 222 h 354"/>
              <a:gd name="T66" fmla="*/ 3594 w 3594"/>
              <a:gd name="T67" fmla="*/ 21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4" h="354">
                <a:moveTo>
                  <a:pt x="0" y="42"/>
                </a:moveTo>
                <a:cubicBezTo>
                  <a:pt x="26" y="33"/>
                  <a:pt x="52" y="33"/>
                  <a:pt x="78" y="24"/>
                </a:cubicBezTo>
                <a:cubicBezTo>
                  <a:pt x="278" y="31"/>
                  <a:pt x="197" y="28"/>
                  <a:pt x="324" y="60"/>
                </a:cubicBezTo>
                <a:cubicBezTo>
                  <a:pt x="336" y="107"/>
                  <a:pt x="366" y="78"/>
                  <a:pt x="402" y="66"/>
                </a:cubicBezTo>
                <a:cubicBezTo>
                  <a:pt x="423" y="59"/>
                  <a:pt x="442" y="46"/>
                  <a:pt x="462" y="36"/>
                </a:cubicBezTo>
                <a:cubicBezTo>
                  <a:pt x="495" y="20"/>
                  <a:pt x="580" y="8"/>
                  <a:pt x="618" y="6"/>
                </a:cubicBezTo>
                <a:cubicBezTo>
                  <a:pt x="674" y="3"/>
                  <a:pt x="730" y="2"/>
                  <a:pt x="786" y="0"/>
                </a:cubicBezTo>
                <a:cubicBezTo>
                  <a:pt x="790" y="6"/>
                  <a:pt x="795" y="12"/>
                  <a:pt x="798" y="18"/>
                </a:cubicBezTo>
                <a:cubicBezTo>
                  <a:pt x="801" y="24"/>
                  <a:pt x="801" y="30"/>
                  <a:pt x="804" y="36"/>
                </a:cubicBezTo>
                <a:cubicBezTo>
                  <a:pt x="834" y="91"/>
                  <a:pt x="817" y="55"/>
                  <a:pt x="846" y="90"/>
                </a:cubicBezTo>
                <a:cubicBezTo>
                  <a:pt x="873" y="122"/>
                  <a:pt x="901" y="183"/>
                  <a:pt x="918" y="222"/>
                </a:cubicBezTo>
                <a:cubicBezTo>
                  <a:pt x="934" y="257"/>
                  <a:pt x="946" y="303"/>
                  <a:pt x="978" y="324"/>
                </a:cubicBezTo>
                <a:cubicBezTo>
                  <a:pt x="1033" y="316"/>
                  <a:pt x="1007" y="322"/>
                  <a:pt x="1056" y="306"/>
                </a:cubicBezTo>
                <a:cubicBezTo>
                  <a:pt x="1068" y="302"/>
                  <a:pt x="1092" y="294"/>
                  <a:pt x="1092" y="294"/>
                </a:cubicBezTo>
                <a:cubicBezTo>
                  <a:pt x="1154" y="296"/>
                  <a:pt x="1216" y="296"/>
                  <a:pt x="1278" y="300"/>
                </a:cubicBezTo>
                <a:cubicBezTo>
                  <a:pt x="1295" y="301"/>
                  <a:pt x="1300" y="311"/>
                  <a:pt x="1314" y="318"/>
                </a:cubicBezTo>
                <a:cubicBezTo>
                  <a:pt x="1332" y="327"/>
                  <a:pt x="1363" y="328"/>
                  <a:pt x="1380" y="330"/>
                </a:cubicBezTo>
                <a:cubicBezTo>
                  <a:pt x="1483" y="325"/>
                  <a:pt x="1529" y="319"/>
                  <a:pt x="1632" y="324"/>
                </a:cubicBezTo>
                <a:cubicBezTo>
                  <a:pt x="1680" y="340"/>
                  <a:pt x="1719" y="334"/>
                  <a:pt x="1770" y="330"/>
                </a:cubicBezTo>
                <a:cubicBezTo>
                  <a:pt x="1825" y="319"/>
                  <a:pt x="1779" y="320"/>
                  <a:pt x="1818" y="342"/>
                </a:cubicBezTo>
                <a:cubicBezTo>
                  <a:pt x="1831" y="349"/>
                  <a:pt x="1846" y="349"/>
                  <a:pt x="1860" y="354"/>
                </a:cubicBezTo>
                <a:cubicBezTo>
                  <a:pt x="1939" y="347"/>
                  <a:pt x="1909" y="348"/>
                  <a:pt x="1962" y="330"/>
                </a:cubicBezTo>
                <a:cubicBezTo>
                  <a:pt x="2035" y="334"/>
                  <a:pt x="2054" y="336"/>
                  <a:pt x="2112" y="348"/>
                </a:cubicBezTo>
                <a:cubicBezTo>
                  <a:pt x="2317" y="343"/>
                  <a:pt x="2325" y="343"/>
                  <a:pt x="2466" y="330"/>
                </a:cubicBezTo>
                <a:cubicBezTo>
                  <a:pt x="2535" y="307"/>
                  <a:pt x="2610" y="308"/>
                  <a:pt x="2682" y="300"/>
                </a:cubicBezTo>
                <a:cubicBezTo>
                  <a:pt x="2702" y="293"/>
                  <a:pt x="2722" y="289"/>
                  <a:pt x="2742" y="282"/>
                </a:cubicBezTo>
                <a:cubicBezTo>
                  <a:pt x="2830" y="287"/>
                  <a:pt x="2842" y="275"/>
                  <a:pt x="2898" y="312"/>
                </a:cubicBezTo>
                <a:cubicBezTo>
                  <a:pt x="3010" y="307"/>
                  <a:pt x="3039" y="301"/>
                  <a:pt x="3132" y="282"/>
                </a:cubicBezTo>
                <a:cubicBezTo>
                  <a:pt x="3156" y="284"/>
                  <a:pt x="3180" y="283"/>
                  <a:pt x="3204" y="288"/>
                </a:cubicBezTo>
                <a:cubicBezTo>
                  <a:pt x="3211" y="289"/>
                  <a:pt x="3215" y="299"/>
                  <a:pt x="3222" y="300"/>
                </a:cubicBezTo>
                <a:cubicBezTo>
                  <a:pt x="3243" y="303"/>
                  <a:pt x="3262" y="287"/>
                  <a:pt x="3282" y="282"/>
                </a:cubicBezTo>
                <a:cubicBezTo>
                  <a:pt x="3327" y="271"/>
                  <a:pt x="3374" y="269"/>
                  <a:pt x="3420" y="264"/>
                </a:cubicBezTo>
                <a:cubicBezTo>
                  <a:pt x="3446" y="255"/>
                  <a:pt x="3531" y="236"/>
                  <a:pt x="3552" y="222"/>
                </a:cubicBezTo>
                <a:cubicBezTo>
                  <a:pt x="3564" y="214"/>
                  <a:pt x="3581" y="197"/>
                  <a:pt x="3594" y="21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4879" name="Freeform 15"/>
          <p:cNvSpPr>
            <a:spLocks/>
          </p:cNvSpPr>
          <p:nvPr/>
        </p:nvSpPr>
        <p:spPr bwMode="auto">
          <a:xfrm flipV="1">
            <a:off x="3284538" y="3651250"/>
            <a:ext cx="5705475" cy="561975"/>
          </a:xfrm>
          <a:custGeom>
            <a:avLst/>
            <a:gdLst>
              <a:gd name="T0" fmla="*/ 0 w 3594"/>
              <a:gd name="T1" fmla="*/ 42 h 354"/>
              <a:gd name="T2" fmla="*/ 78 w 3594"/>
              <a:gd name="T3" fmla="*/ 24 h 354"/>
              <a:gd name="T4" fmla="*/ 324 w 3594"/>
              <a:gd name="T5" fmla="*/ 60 h 354"/>
              <a:gd name="T6" fmla="*/ 402 w 3594"/>
              <a:gd name="T7" fmla="*/ 66 h 354"/>
              <a:gd name="T8" fmla="*/ 462 w 3594"/>
              <a:gd name="T9" fmla="*/ 36 h 354"/>
              <a:gd name="T10" fmla="*/ 618 w 3594"/>
              <a:gd name="T11" fmla="*/ 6 h 354"/>
              <a:gd name="T12" fmla="*/ 786 w 3594"/>
              <a:gd name="T13" fmla="*/ 0 h 354"/>
              <a:gd name="T14" fmla="*/ 798 w 3594"/>
              <a:gd name="T15" fmla="*/ 18 h 354"/>
              <a:gd name="T16" fmla="*/ 804 w 3594"/>
              <a:gd name="T17" fmla="*/ 36 h 354"/>
              <a:gd name="T18" fmla="*/ 846 w 3594"/>
              <a:gd name="T19" fmla="*/ 90 h 354"/>
              <a:gd name="T20" fmla="*/ 918 w 3594"/>
              <a:gd name="T21" fmla="*/ 222 h 354"/>
              <a:gd name="T22" fmla="*/ 978 w 3594"/>
              <a:gd name="T23" fmla="*/ 324 h 354"/>
              <a:gd name="T24" fmla="*/ 1056 w 3594"/>
              <a:gd name="T25" fmla="*/ 306 h 354"/>
              <a:gd name="T26" fmla="*/ 1092 w 3594"/>
              <a:gd name="T27" fmla="*/ 294 h 354"/>
              <a:gd name="T28" fmla="*/ 1278 w 3594"/>
              <a:gd name="T29" fmla="*/ 300 h 354"/>
              <a:gd name="T30" fmla="*/ 1314 w 3594"/>
              <a:gd name="T31" fmla="*/ 318 h 354"/>
              <a:gd name="T32" fmla="*/ 1380 w 3594"/>
              <a:gd name="T33" fmla="*/ 330 h 354"/>
              <a:gd name="T34" fmla="*/ 1632 w 3594"/>
              <a:gd name="T35" fmla="*/ 324 h 354"/>
              <a:gd name="T36" fmla="*/ 1770 w 3594"/>
              <a:gd name="T37" fmla="*/ 330 h 354"/>
              <a:gd name="T38" fmla="*/ 1818 w 3594"/>
              <a:gd name="T39" fmla="*/ 342 h 354"/>
              <a:gd name="T40" fmla="*/ 1860 w 3594"/>
              <a:gd name="T41" fmla="*/ 354 h 354"/>
              <a:gd name="T42" fmla="*/ 1962 w 3594"/>
              <a:gd name="T43" fmla="*/ 330 h 354"/>
              <a:gd name="T44" fmla="*/ 2112 w 3594"/>
              <a:gd name="T45" fmla="*/ 348 h 354"/>
              <a:gd name="T46" fmla="*/ 2466 w 3594"/>
              <a:gd name="T47" fmla="*/ 330 h 354"/>
              <a:gd name="T48" fmla="*/ 2682 w 3594"/>
              <a:gd name="T49" fmla="*/ 300 h 354"/>
              <a:gd name="T50" fmla="*/ 2742 w 3594"/>
              <a:gd name="T51" fmla="*/ 282 h 354"/>
              <a:gd name="T52" fmla="*/ 2898 w 3594"/>
              <a:gd name="T53" fmla="*/ 312 h 354"/>
              <a:gd name="T54" fmla="*/ 3132 w 3594"/>
              <a:gd name="T55" fmla="*/ 282 h 354"/>
              <a:gd name="T56" fmla="*/ 3204 w 3594"/>
              <a:gd name="T57" fmla="*/ 288 h 354"/>
              <a:gd name="T58" fmla="*/ 3222 w 3594"/>
              <a:gd name="T59" fmla="*/ 300 h 354"/>
              <a:gd name="T60" fmla="*/ 3282 w 3594"/>
              <a:gd name="T61" fmla="*/ 282 h 354"/>
              <a:gd name="T62" fmla="*/ 3420 w 3594"/>
              <a:gd name="T63" fmla="*/ 264 h 354"/>
              <a:gd name="T64" fmla="*/ 3552 w 3594"/>
              <a:gd name="T65" fmla="*/ 222 h 354"/>
              <a:gd name="T66" fmla="*/ 3594 w 3594"/>
              <a:gd name="T67" fmla="*/ 21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4" h="354">
                <a:moveTo>
                  <a:pt x="0" y="42"/>
                </a:moveTo>
                <a:cubicBezTo>
                  <a:pt x="26" y="33"/>
                  <a:pt x="52" y="33"/>
                  <a:pt x="78" y="24"/>
                </a:cubicBezTo>
                <a:cubicBezTo>
                  <a:pt x="278" y="31"/>
                  <a:pt x="197" y="28"/>
                  <a:pt x="324" y="60"/>
                </a:cubicBezTo>
                <a:cubicBezTo>
                  <a:pt x="336" y="107"/>
                  <a:pt x="366" y="78"/>
                  <a:pt x="402" y="66"/>
                </a:cubicBezTo>
                <a:cubicBezTo>
                  <a:pt x="423" y="59"/>
                  <a:pt x="442" y="46"/>
                  <a:pt x="462" y="36"/>
                </a:cubicBezTo>
                <a:cubicBezTo>
                  <a:pt x="495" y="20"/>
                  <a:pt x="580" y="8"/>
                  <a:pt x="618" y="6"/>
                </a:cubicBezTo>
                <a:cubicBezTo>
                  <a:pt x="674" y="3"/>
                  <a:pt x="730" y="2"/>
                  <a:pt x="786" y="0"/>
                </a:cubicBezTo>
                <a:cubicBezTo>
                  <a:pt x="790" y="6"/>
                  <a:pt x="795" y="12"/>
                  <a:pt x="798" y="18"/>
                </a:cubicBezTo>
                <a:cubicBezTo>
                  <a:pt x="801" y="24"/>
                  <a:pt x="801" y="30"/>
                  <a:pt x="804" y="36"/>
                </a:cubicBezTo>
                <a:cubicBezTo>
                  <a:pt x="834" y="91"/>
                  <a:pt x="817" y="55"/>
                  <a:pt x="846" y="90"/>
                </a:cubicBezTo>
                <a:cubicBezTo>
                  <a:pt x="873" y="122"/>
                  <a:pt x="901" y="183"/>
                  <a:pt x="918" y="222"/>
                </a:cubicBezTo>
                <a:cubicBezTo>
                  <a:pt x="934" y="257"/>
                  <a:pt x="946" y="303"/>
                  <a:pt x="978" y="324"/>
                </a:cubicBezTo>
                <a:cubicBezTo>
                  <a:pt x="1033" y="316"/>
                  <a:pt x="1007" y="322"/>
                  <a:pt x="1056" y="306"/>
                </a:cubicBezTo>
                <a:cubicBezTo>
                  <a:pt x="1068" y="302"/>
                  <a:pt x="1092" y="294"/>
                  <a:pt x="1092" y="294"/>
                </a:cubicBezTo>
                <a:cubicBezTo>
                  <a:pt x="1154" y="296"/>
                  <a:pt x="1216" y="296"/>
                  <a:pt x="1278" y="300"/>
                </a:cubicBezTo>
                <a:cubicBezTo>
                  <a:pt x="1295" y="301"/>
                  <a:pt x="1300" y="311"/>
                  <a:pt x="1314" y="318"/>
                </a:cubicBezTo>
                <a:cubicBezTo>
                  <a:pt x="1332" y="327"/>
                  <a:pt x="1363" y="328"/>
                  <a:pt x="1380" y="330"/>
                </a:cubicBezTo>
                <a:cubicBezTo>
                  <a:pt x="1483" y="325"/>
                  <a:pt x="1529" y="319"/>
                  <a:pt x="1632" y="324"/>
                </a:cubicBezTo>
                <a:cubicBezTo>
                  <a:pt x="1680" y="340"/>
                  <a:pt x="1719" y="334"/>
                  <a:pt x="1770" y="330"/>
                </a:cubicBezTo>
                <a:cubicBezTo>
                  <a:pt x="1825" y="319"/>
                  <a:pt x="1779" y="320"/>
                  <a:pt x="1818" y="342"/>
                </a:cubicBezTo>
                <a:cubicBezTo>
                  <a:pt x="1831" y="349"/>
                  <a:pt x="1846" y="349"/>
                  <a:pt x="1860" y="354"/>
                </a:cubicBezTo>
                <a:cubicBezTo>
                  <a:pt x="1939" y="347"/>
                  <a:pt x="1909" y="348"/>
                  <a:pt x="1962" y="330"/>
                </a:cubicBezTo>
                <a:cubicBezTo>
                  <a:pt x="2035" y="334"/>
                  <a:pt x="2054" y="336"/>
                  <a:pt x="2112" y="348"/>
                </a:cubicBezTo>
                <a:cubicBezTo>
                  <a:pt x="2317" y="343"/>
                  <a:pt x="2325" y="343"/>
                  <a:pt x="2466" y="330"/>
                </a:cubicBezTo>
                <a:cubicBezTo>
                  <a:pt x="2535" y="307"/>
                  <a:pt x="2610" y="308"/>
                  <a:pt x="2682" y="300"/>
                </a:cubicBezTo>
                <a:cubicBezTo>
                  <a:pt x="2702" y="293"/>
                  <a:pt x="2722" y="289"/>
                  <a:pt x="2742" y="282"/>
                </a:cubicBezTo>
                <a:cubicBezTo>
                  <a:pt x="2830" y="287"/>
                  <a:pt x="2842" y="275"/>
                  <a:pt x="2898" y="312"/>
                </a:cubicBezTo>
                <a:cubicBezTo>
                  <a:pt x="3010" y="307"/>
                  <a:pt x="3039" y="301"/>
                  <a:pt x="3132" y="282"/>
                </a:cubicBezTo>
                <a:cubicBezTo>
                  <a:pt x="3156" y="284"/>
                  <a:pt x="3180" y="283"/>
                  <a:pt x="3204" y="288"/>
                </a:cubicBezTo>
                <a:cubicBezTo>
                  <a:pt x="3211" y="289"/>
                  <a:pt x="3215" y="299"/>
                  <a:pt x="3222" y="300"/>
                </a:cubicBezTo>
                <a:cubicBezTo>
                  <a:pt x="3243" y="303"/>
                  <a:pt x="3262" y="287"/>
                  <a:pt x="3282" y="282"/>
                </a:cubicBezTo>
                <a:cubicBezTo>
                  <a:pt x="3327" y="271"/>
                  <a:pt x="3374" y="269"/>
                  <a:pt x="3420" y="264"/>
                </a:cubicBezTo>
                <a:cubicBezTo>
                  <a:pt x="3446" y="255"/>
                  <a:pt x="3531" y="236"/>
                  <a:pt x="3552" y="222"/>
                </a:cubicBezTo>
                <a:cubicBezTo>
                  <a:pt x="3564" y="214"/>
                  <a:pt x="3581" y="197"/>
                  <a:pt x="3594" y="210"/>
                </a:cubicBezTo>
              </a:path>
            </a:pathLst>
          </a:custGeom>
          <a:noFill/>
          <a:ln w="38100"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4880" name="Text Box 16"/>
          <p:cNvSpPr txBox="1">
            <a:spLocks noChangeArrowheads="1"/>
          </p:cNvSpPr>
          <p:nvPr/>
        </p:nvSpPr>
        <p:spPr bwMode="auto">
          <a:xfrm rot="-5400000">
            <a:off x="2985294" y="4266406"/>
            <a:ext cx="322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a:solidFill>
                  <a:schemeClr val="accent1"/>
                </a:solidFill>
                <a:effectLst>
                  <a:outerShdw blurRad="38100" dist="38100" dir="2700000" algn="tl">
                    <a:srgbClr val="000000"/>
                  </a:outerShdw>
                </a:effectLst>
                <a:latin typeface="Comic Sans MS" pitchFamily="66" charset="0"/>
              </a:rPr>
              <a:t>‘Eureka’ Moment</a:t>
            </a:r>
          </a:p>
        </p:txBody>
      </p:sp>
    </p:spTree>
    <p:extLst>
      <p:ext uri="{BB962C8B-B14F-4D97-AF65-F5344CB8AC3E}">
        <p14:creationId xmlns:p14="http://schemas.microsoft.com/office/powerpoint/2010/main" val="828362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4868"/>
                                        </p:tgtEl>
                                        <p:attrNameLst>
                                          <p:attrName>style.visibility</p:attrName>
                                        </p:attrNameLst>
                                      </p:cBhvr>
                                      <p:to>
                                        <p:strVal val="visible"/>
                                      </p:to>
                                    </p:set>
                                    <p:animEffect transition="in" filter="dissolve">
                                      <p:cBhvr>
                                        <p:cTn id="7" dur="500"/>
                                        <p:tgtEl>
                                          <p:spTgt spid="164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486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487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64871"/>
                                        </p:tgtEl>
                                        <p:attrNameLst>
                                          <p:attrName>style.visibility</p:attrName>
                                        </p:attrNameLst>
                                      </p:cBhvr>
                                      <p:to>
                                        <p:strVal val="visible"/>
                                      </p:to>
                                    </p:set>
                                    <p:animEffect transition="in" filter="checkerboard(across)">
                                      <p:cBhvr>
                                        <p:cTn id="20" dur="500"/>
                                        <p:tgtEl>
                                          <p:spTgt spid="164871"/>
                                        </p:tgtEl>
                                      </p:cBhvr>
                                    </p:animEffect>
                                  </p:childTnLst>
                                  <p:subTnLst>
                                    <p:set>
                                      <p:cBhvr override="childStyle">
                                        <p:cTn dur="1" fill="hold" display="0" masterRel="nextClick" afterEffect="1"/>
                                        <p:tgtEl>
                                          <p:spTgt spid="164871"/>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488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64877"/>
                                        </p:tgtEl>
                                        <p:attrNameLst>
                                          <p:attrName>style.visibility</p:attrName>
                                        </p:attrNameLst>
                                      </p:cBhvr>
                                      <p:to>
                                        <p:strVal val="visible"/>
                                      </p:to>
                                    </p:set>
                                    <p:animEffect transition="in" filter="checkerboard(across)">
                                      <p:cBhvr>
                                        <p:cTn id="29" dur="500"/>
                                        <p:tgtEl>
                                          <p:spTgt spid="16487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487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64870"/>
                                        </p:tgtEl>
                                        <p:attrNameLst>
                                          <p:attrName>style.visibility</p:attrName>
                                        </p:attrNameLst>
                                      </p:cBhvr>
                                      <p:to>
                                        <p:strVal val="visible"/>
                                      </p:to>
                                    </p:set>
                                    <p:animEffect transition="in" filter="checkerboard(across)">
                                      <p:cBhvr>
                                        <p:cTn id="38" dur="500"/>
                                        <p:tgtEl>
                                          <p:spTgt spid="164870"/>
                                        </p:tgtEl>
                                      </p:cBhvr>
                                    </p:animEffect>
                                  </p:childTnLst>
                                  <p:subTnLst>
                                    <p:set>
                                      <p:cBhvr override="childStyle">
                                        <p:cTn dur="1" fill="hold" display="0" masterRel="nextClick" afterEffect="1"/>
                                        <p:tgtEl>
                                          <p:spTgt spid="164870"/>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64878"/>
                                        </p:tgtEl>
                                        <p:attrNameLst>
                                          <p:attrName>style.visibility</p:attrName>
                                        </p:attrNameLst>
                                      </p:cBhvr>
                                      <p:to>
                                        <p:strVal val="visible"/>
                                      </p:to>
                                    </p:set>
                                    <p:animEffect transition="in" filter="checkerboard(across)">
                                      <p:cBhvr>
                                        <p:cTn id="43" dur="500"/>
                                        <p:tgtEl>
                                          <p:spTgt spid="1648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487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64873"/>
                                        </p:tgtEl>
                                        <p:attrNameLst>
                                          <p:attrName>style.visibility</p:attrName>
                                        </p:attrNameLst>
                                      </p:cBhvr>
                                      <p:to>
                                        <p:strVal val="visible"/>
                                      </p:to>
                                    </p:set>
                                    <p:animEffect transition="in" filter="checkerboard(across)">
                                      <p:cBhvr>
                                        <p:cTn id="52" dur="500"/>
                                        <p:tgtEl>
                                          <p:spTgt spid="164873"/>
                                        </p:tgtEl>
                                      </p:cBhvr>
                                    </p:animEffect>
                                  </p:childTnLst>
                                  <p:subTnLst>
                                    <p:set>
                                      <p:cBhvr override="childStyle">
                                        <p:cTn dur="1" fill="hold" display="0" masterRel="nextClick" afterEffect="1"/>
                                        <p:tgtEl>
                                          <p:spTgt spid="164873"/>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64879"/>
                                        </p:tgtEl>
                                        <p:attrNameLst>
                                          <p:attrName>style.visibility</p:attrName>
                                        </p:attrNameLst>
                                      </p:cBhvr>
                                      <p:to>
                                        <p:strVal val="visible"/>
                                      </p:to>
                                    </p:set>
                                    <p:animEffect transition="in" filter="checkerboard(across)">
                                      <p:cBhvr>
                                        <p:cTn id="57" dur="500"/>
                                        <p:tgtEl>
                                          <p:spTgt spid="164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animBg="1"/>
      <p:bldP spid="164870" grpId="0" animBg="1"/>
      <p:bldP spid="164871" grpId="0" animBg="1"/>
      <p:bldP spid="164873" grpId="0" animBg="1"/>
      <p:bldP spid="164874" grpId="0"/>
      <p:bldP spid="164875" grpId="0"/>
      <p:bldP spid="164876" grpId="0"/>
      <p:bldP spid="164877" grpId="0" animBg="1"/>
      <p:bldP spid="164878" grpId="0" animBg="1"/>
      <p:bldP spid="164879" grpId="0" animBg="1"/>
      <p:bldP spid="16488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Picture 5" descr="j02513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5" y="487363"/>
            <a:ext cx="3487738" cy="2941637"/>
          </a:xfrm>
          <a:prstGeom prst="rect">
            <a:avLst/>
          </a:prstGeom>
          <a:noFill/>
          <a:extLst>
            <a:ext uri="{909E8E84-426E-40DD-AFC4-6F175D3DCCD1}">
              <a14:hiddenFill xmlns:a14="http://schemas.microsoft.com/office/drawing/2010/main">
                <a:solidFill>
                  <a:srgbClr val="FFFFFF"/>
                </a:solidFill>
              </a14:hiddenFill>
            </a:ext>
          </a:extLst>
        </p:spPr>
      </p:pic>
      <p:grpSp>
        <p:nvGrpSpPr>
          <p:cNvPr id="92170" name="Group 10"/>
          <p:cNvGrpSpPr>
            <a:grpSpLocks/>
          </p:cNvGrpSpPr>
          <p:nvPr/>
        </p:nvGrpSpPr>
        <p:grpSpPr bwMode="auto">
          <a:xfrm>
            <a:off x="1868488" y="1746251"/>
            <a:ext cx="6942137" cy="4030662"/>
            <a:chOff x="1387" y="1537"/>
            <a:chExt cx="4373" cy="2539"/>
          </a:xfrm>
        </p:grpSpPr>
        <p:sp>
          <p:nvSpPr>
            <p:cNvPr id="92167" name="AutoShape 7"/>
            <p:cNvSpPr>
              <a:spLocks noChangeArrowheads="1"/>
            </p:cNvSpPr>
            <p:nvPr/>
          </p:nvSpPr>
          <p:spPr bwMode="auto">
            <a:xfrm>
              <a:off x="1387" y="1537"/>
              <a:ext cx="4373" cy="2539"/>
            </a:xfrm>
            <a:prstGeom prst="wedgeEllipseCallout">
              <a:avLst>
                <a:gd name="adj1" fmla="val -53750"/>
                <a:gd name="adj2" fmla="val -488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e-DE"/>
            </a:p>
          </p:txBody>
        </p:sp>
        <p:sp>
          <p:nvSpPr>
            <p:cNvPr id="92168" name="Text Box 8"/>
            <p:cNvSpPr txBox="1">
              <a:spLocks noChangeArrowheads="1"/>
            </p:cNvSpPr>
            <p:nvPr/>
          </p:nvSpPr>
          <p:spPr bwMode="auto">
            <a:xfrm>
              <a:off x="1849" y="1949"/>
              <a:ext cx="3324" cy="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1" i="1">
                  <a:solidFill>
                    <a:srgbClr val="FF3300"/>
                  </a:solidFill>
                  <a:effectLst>
                    <a:outerShdw blurRad="38100" dist="38100" dir="2700000" algn="tl">
                      <a:srgbClr val="000000"/>
                    </a:outerShdw>
                  </a:effectLst>
                  <a:latin typeface="Comic Sans MS" pitchFamily="66" charset="0"/>
                </a:rPr>
                <a:t>“It is the supreme art of the teacher to awaken joy, creative expression and knowledge.”</a:t>
              </a:r>
            </a:p>
            <a:p>
              <a:pPr algn="r">
                <a:spcBef>
                  <a:spcPct val="50000"/>
                </a:spcBef>
              </a:pPr>
              <a:r>
                <a:rPr lang="en-GB" sz="2800" b="1" i="1">
                  <a:solidFill>
                    <a:srgbClr val="FF3300"/>
                  </a:solidFill>
                  <a:effectLst>
                    <a:outerShdw blurRad="38100" dist="38100" dir="2700000" algn="tl">
                      <a:srgbClr val="000000"/>
                    </a:outerShdw>
                  </a:effectLst>
                  <a:latin typeface="Comic Sans MS" pitchFamily="66" charset="0"/>
                </a:rPr>
                <a:t>Albert Einstein</a:t>
              </a:r>
            </a:p>
          </p:txBody>
        </p:sp>
      </p:grpSp>
      <p:sp>
        <p:nvSpPr>
          <p:cNvPr id="92171" name="Text Box 11"/>
          <p:cNvSpPr txBox="1">
            <a:spLocks noChangeArrowheads="1"/>
          </p:cNvSpPr>
          <p:nvPr/>
        </p:nvSpPr>
        <p:spPr bwMode="auto">
          <a:xfrm rot="-1431354">
            <a:off x="333375" y="3641725"/>
            <a:ext cx="17414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400" b="1" dirty="0">
                <a:solidFill>
                  <a:srgbClr val="FFFF00"/>
                </a:solidFill>
                <a:effectLst>
                  <a:outerShdw blurRad="38100" dist="38100" dir="2700000" algn="tl">
                    <a:srgbClr val="000000"/>
                  </a:outerShdw>
                </a:effectLst>
                <a:latin typeface="Comic Sans MS" pitchFamily="66" charset="0"/>
              </a:rPr>
              <a:t>Joy</a:t>
            </a:r>
          </a:p>
        </p:txBody>
      </p:sp>
      <p:sp>
        <p:nvSpPr>
          <p:cNvPr id="92172" name="Text Box 12"/>
          <p:cNvSpPr txBox="1">
            <a:spLocks noChangeArrowheads="1"/>
          </p:cNvSpPr>
          <p:nvPr/>
        </p:nvSpPr>
        <p:spPr bwMode="auto">
          <a:xfrm rot="540937">
            <a:off x="5324378" y="731838"/>
            <a:ext cx="45577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400" b="1" dirty="0">
                <a:solidFill>
                  <a:schemeClr val="accent1"/>
                </a:solidFill>
                <a:effectLst>
                  <a:outerShdw blurRad="38100" dist="38100" dir="2700000" algn="tl">
                    <a:srgbClr val="000000"/>
                  </a:outerShdw>
                </a:effectLst>
                <a:latin typeface="Comic Sans MS" pitchFamily="66" charset="0"/>
              </a:rPr>
              <a:t>Creative expression</a:t>
            </a:r>
          </a:p>
        </p:txBody>
      </p:sp>
      <p:sp>
        <p:nvSpPr>
          <p:cNvPr id="92173" name="Text Box 13"/>
          <p:cNvSpPr txBox="1">
            <a:spLocks noChangeArrowheads="1"/>
          </p:cNvSpPr>
          <p:nvPr/>
        </p:nvSpPr>
        <p:spPr bwMode="auto">
          <a:xfrm rot="-370084">
            <a:off x="371007" y="4702175"/>
            <a:ext cx="35671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400" b="1" dirty="0">
                <a:solidFill>
                  <a:srgbClr val="FF9900"/>
                </a:solidFill>
                <a:effectLst>
                  <a:outerShdw blurRad="38100" dist="38100" dir="2700000" algn="tl">
                    <a:srgbClr val="000000"/>
                  </a:outerShdw>
                </a:effectLst>
                <a:latin typeface="Comic Sans MS" pitchFamily="66" charset="0"/>
              </a:rPr>
              <a:t>Knowledge</a:t>
            </a:r>
          </a:p>
        </p:txBody>
      </p:sp>
    </p:spTree>
    <p:extLst>
      <p:ext uri="{BB962C8B-B14F-4D97-AF65-F5344CB8AC3E}">
        <p14:creationId xmlns:p14="http://schemas.microsoft.com/office/powerpoint/2010/main" val="2136598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dissolve">
                                      <p:cBhvr>
                                        <p:cTn id="7" dur="500"/>
                                        <p:tgtEl>
                                          <p:spTgt spid="921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2170"/>
                                        </p:tgtEl>
                                        <p:attrNameLst>
                                          <p:attrName>style.visibility</p:attrName>
                                        </p:attrNameLst>
                                      </p:cBhvr>
                                      <p:to>
                                        <p:strVal val="visible"/>
                                      </p:to>
                                    </p:set>
                                    <p:animEffect transition="in" filter="dissolve">
                                      <p:cBhvr>
                                        <p:cTn id="12" dur="500"/>
                                        <p:tgtEl>
                                          <p:spTgt spid="92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92171"/>
                                        </p:tgtEl>
                                        <p:attrNameLst>
                                          <p:attrName>style.visibility</p:attrName>
                                        </p:attrNameLst>
                                      </p:cBhvr>
                                      <p:to>
                                        <p:strVal val="visible"/>
                                      </p:to>
                                    </p:set>
                                    <p:anim calcmode="lin" valueType="num">
                                      <p:cBhvr>
                                        <p:cTn id="17" dur="1000" fill="hold"/>
                                        <p:tgtEl>
                                          <p:spTgt spid="92171"/>
                                        </p:tgtEl>
                                        <p:attrNameLst>
                                          <p:attrName>ppt_w</p:attrName>
                                        </p:attrNameLst>
                                      </p:cBhvr>
                                      <p:tavLst>
                                        <p:tav tm="0">
                                          <p:val>
                                            <p:fltVal val="0"/>
                                          </p:val>
                                        </p:tav>
                                        <p:tav tm="100000">
                                          <p:val>
                                            <p:strVal val="#ppt_w"/>
                                          </p:val>
                                        </p:tav>
                                      </p:tavLst>
                                    </p:anim>
                                    <p:anim calcmode="lin" valueType="num">
                                      <p:cBhvr>
                                        <p:cTn id="18" dur="1000" fill="hold"/>
                                        <p:tgtEl>
                                          <p:spTgt spid="92171"/>
                                        </p:tgtEl>
                                        <p:attrNameLst>
                                          <p:attrName>ppt_h</p:attrName>
                                        </p:attrNameLst>
                                      </p:cBhvr>
                                      <p:tavLst>
                                        <p:tav tm="0">
                                          <p:val>
                                            <p:fltVal val="0"/>
                                          </p:val>
                                        </p:tav>
                                        <p:tav tm="100000">
                                          <p:val>
                                            <p:strVal val="#ppt_h"/>
                                          </p:val>
                                        </p:tav>
                                      </p:tavLst>
                                    </p:anim>
                                    <p:anim calcmode="lin" valueType="num">
                                      <p:cBhvr>
                                        <p:cTn id="19" dur="1000" fill="hold"/>
                                        <p:tgtEl>
                                          <p:spTgt spid="92171"/>
                                        </p:tgtEl>
                                        <p:attrNameLst>
                                          <p:attrName>style.rotation</p:attrName>
                                        </p:attrNameLst>
                                      </p:cBhvr>
                                      <p:tavLst>
                                        <p:tav tm="0">
                                          <p:val>
                                            <p:fltVal val="360"/>
                                          </p:val>
                                        </p:tav>
                                        <p:tav tm="100000">
                                          <p:val>
                                            <p:fltVal val="0"/>
                                          </p:val>
                                        </p:tav>
                                      </p:tavLst>
                                    </p:anim>
                                    <p:animEffect transition="in" filter="fade">
                                      <p:cBhvr>
                                        <p:cTn id="20" dur="1000"/>
                                        <p:tgtEl>
                                          <p:spTgt spid="9217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92172"/>
                                        </p:tgtEl>
                                        <p:attrNameLst>
                                          <p:attrName>style.visibility</p:attrName>
                                        </p:attrNameLst>
                                      </p:cBhvr>
                                      <p:to>
                                        <p:strVal val="visible"/>
                                      </p:to>
                                    </p:set>
                                    <p:anim calcmode="lin" valueType="num">
                                      <p:cBhvr>
                                        <p:cTn id="25" dur="1000" fill="hold"/>
                                        <p:tgtEl>
                                          <p:spTgt spid="92172"/>
                                        </p:tgtEl>
                                        <p:attrNameLst>
                                          <p:attrName>ppt_w</p:attrName>
                                        </p:attrNameLst>
                                      </p:cBhvr>
                                      <p:tavLst>
                                        <p:tav tm="0">
                                          <p:val>
                                            <p:fltVal val="0"/>
                                          </p:val>
                                        </p:tav>
                                        <p:tav tm="100000">
                                          <p:val>
                                            <p:strVal val="#ppt_w"/>
                                          </p:val>
                                        </p:tav>
                                      </p:tavLst>
                                    </p:anim>
                                    <p:anim calcmode="lin" valueType="num">
                                      <p:cBhvr>
                                        <p:cTn id="26" dur="1000" fill="hold"/>
                                        <p:tgtEl>
                                          <p:spTgt spid="92172"/>
                                        </p:tgtEl>
                                        <p:attrNameLst>
                                          <p:attrName>ppt_h</p:attrName>
                                        </p:attrNameLst>
                                      </p:cBhvr>
                                      <p:tavLst>
                                        <p:tav tm="0">
                                          <p:val>
                                            <p:fltVal val="0"/>
                                          </p:val>
                                        </p:tav>
                                        <p:tav tm="100000">
                                          <p:val>
                                            <p:strVal val="#ppt_h"/>
                                          </p:val>
                                        </p:tav>
                                      </p:tavLst>
                                    </p:anim>
                                    <p:anim calcmode="lin" valueType="num">
                                      <p:cBhvr>
                                        <p:cTn id="27" dur="1000" fill="hold"/>
                                        <p:tgtEl>
                                          <p:spTgt spid="92172"/>
                                        </p:tgtEl>
                                        <p:attrNameLst>
                                          <p:attrName>style.rotation</p:attrName>
                                        </p:attrNameLst>
                                      </p:cBhvr>
                                      <p:tavLst>
                                        <p:tav tm="0">
                                          <p:val>
                                            <p:fltVal val="360"/>
                                          </p:val>
                                        </p:tav>
                                        <p:tav tm="100000">
                                          <p:val>
                                            <p:fltVal val="0"/>
                                          </p:val>
                                        </p:tav>
                                      </p:tavLst>
                                    </p:anim>
                                    <p:animEffect transition="in" filter="fade">
                                      <p:cBhvr>
                                        <p:cTn id="28" dur="1000"/>
                                        <p:tgtEl>
                                          <p:spTgt spid="9217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92173"/>
                                        </p:tgtEl>
                                        <p:attrNameLst>
                                          <p:attrName>style.visibility</p:attrName>
                                        </p:attrNameLst>
                                      </p:cBhvr>
                                      <p:to>
                                        <p:strVal val="visible"/>
                                      </p:to>
                                    </p:set>
                                    <p:anim calcmode="lin" valueType="num">
                                      <p:cBhvr>
                                        <p:cTn id="33" dur="1000" fill="hold"/>
                                        <p:tgtEl>
                                          <p:spTgt spid="92173"/>
                                        </p:tgtEl>
                                        <p:attrNameLst>
                                          <p:attrName>ppt_w</p:attrName>
                                        </p:attrNameLst>
                                      </p:cBhvr>
                                      <p:tavLst>
                                        <p:tav tm="0">
                                          <p:val>
                                            <p:fltVal val="0"/>
                                          </p:val>
                                        </p:tav>
                                        <p:tav tm="100000">
                                          <p:val>
                                            <p:strVal val="#ppt_w"/>
                                          </p:val>
                                        </p:tav>
                                      </p:tavLst>
                                    </p:anim>
                                    <p:anim calcmode="lin" valueType="num">
                                      <p:cBhvr>
                                        <p:cTn id="34" dur="1000" fill="hold"/>
                                        <p:tgtEl>
                                          <p:spTgt spid="92173"/>
                                        </p:tgtEl>
                                        <p:attrNameLst>
                                          <p:attrName>ppt_h</p:attrName>
                                        </p:attrNameLst>
                                      </p:cBhvr>
                                      <p:tavLst>
                                        <p:tav tm="0">
                                          <p:val>
                                            <p:fltVal val="0"/>
                                          </p:val>
                                        </p:tav>
                                        <p:tav tm="100000">
                                          <p:val>
                                            <p:strVal val="#ppt_h"/>
                                          </p:val>
                                        </p:tav>
                                      </p:tavLst>
                                    </p:anim>
                                    <p:anim calcmode="lin" valueType="num">
                                      <p:cBhvr>
                                        <p:cTn id="35" dur="1000" fill="hold"/>
                                        <p:tgtEl>
                                          <p:spTgt spid="92173"/>
                                        </p:tgtEl>
                                        <p:attrNameLst>
                                          <p:attrName>style.rotation</p:attrName>
                                        </p:attrNameLst>
                                      </p:cBhvr>
                                      <p:tavLst>
                                        <p:tav tm="0">
                                          <p:val>
                                            <p:fltVal val="360"/>
                                          </p:val>
                                        </p:tav>
                                        <p:tav tm="100000">
                                          <p:val>
                                            <p:fltVal val="0"/>
                                          </p:val>
                                        </p:tav>
                                      </p:tavLst>
                                    </p:anim>
                                    <p:animEffect transition="in" filter="fade">
                                      <p:cBhvr>
                                        <p:cTn id="36" dur="1000"/>
                                        <p:tgtEl>
                                          <p:spTgt spid="92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1" grpId="0"/>
      <p:bldP spid="92172" grpId="0"/>
      <p:bldP spid="9217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127125" y="1016000"/>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a:solidFill>
                  <a:srgbClr val="FF3300"/>
                </a:solidFill>
                <a:effectLst>
                  <a:outerShdw blurRad="38100" dist="38100" dir="2700000" algn="tl">
                    <a:srgbClr val="000000"/>
                  </a:outerShdw>
                </a:effectLst>
                <a:latin typeface="Comic Sans MS" pitchFamily="66" charset="0"/>
              </a:rPr>
              <a:t>5. DISCUSSION</a:t>
            </a:r>
            <a:endParaRPr lang="en-GB" sz="2400" b="1">
              <a:solidFill>
                <a:srgbClr val="FF3300"/>
              </a:solidFill>
              <a:effectLst>
                <a:outerShdw blurRad="38100" dist="38100" dir="2700000" algn="tl">
                  <a:srgbClr val="000000"/>
                </a:outerShdw>
              </a:effectLst>
              <a:latin typeface="Comic Sans MS" pitchFamily="66" charset="0"/>
            </a:endParaRPr>
          </a:p>
        </p:txBody>
      </p:sp>
      <p:sp>
        <p:nvSpPr>
          <p:cNvPr id="91139" name="Text Box 3"/>
          <p:cNvSpPr txBox="1">
            <a:spLocks noChangeArrowheads="1"/>
          </p:cNvSpPr>
          <p:nvPr/>
        </p:nvSpPr>
        <p:spPr bwMode="auto">
          <a:xfrm>
            <a:off x="0" y="2360613"/>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u="sng">
                <a:solidFill>
                  <a:srgbClr val="FF3300"/>
                </a:solidFill>
                <a:effectLst>
                  <a:outerShdw blurRad="38100" dist="38100" dir="2700000" algn="tl">
                    <a:srgbClr val="000000"/>
                  </a:outerShdw>
                </a:effectLst>
                <a:latin typeface="Comic Sans MS" pitchFamily="66" charset="0"/>
              </a:rPr>
              <a:t>Different ways of learning and the consequences for our teaching</a:t>
            </a:r>
          </a:p>
        </p:txBody>
      </p:sp>
      <p:pic>
        <p:nvPicPr>
          <p:cNvPr id="91140" name="Picture 4" descr="j02860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75" y="4157663"/>
            <a:ext cx="1835150" cy="1768475"/>
          </a:xfrm>
          <a:prstGeom prst="rect">
            <a:avLst/>
          </a:prstGeom>
          <a:noFill/>
          <a:extLst>
            <a:ext uri="{909E8E84-426E-40DD-AFC4-6F175D3DCCD1}">
              <a14:hiddenFill xmlns:a14="http://schemas.microsoft.com/office/drawing/2010/main">
                <a:solidFill>
                  <a:srgbClr val="FFFFFF"/>
                </a:solidFill>
              </a14:hiddenFill>
            </a:ext>
          </a:extLst>
        </p:spPr>
      </p:pic>
      <p:sp>
        <p:nvSpPr>
          <p:cNvPr id="91141" name="Text Box 5"/>
          <p:cNvSpPr txBox="1">
            <a:spLocks noChangeArrowheads="1"/>
          </p:cNvSpPr>
          <p:nvPr/>
        </p:nvSpPr>
        <p:spPr bwMode="auto">
          <a:xfrm>
            <a:off x="1130300" y="4291013"/>
            <a:ext cx="6835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a:solidFill>
                  <a:srgbClr val="FF9900"/>
                </a:solidFill>
                <a:effectLst>
                  <a:outerShdw blurRad="38100" dist="38100" dir="2700000" algn="tl">
                    <a:srgbClr val="000000"/>
                  </a:outerShdw>
                </a:effectLst>
                <a:latin typeface="Comic Sans MS" pitchFamily="66" charset="0"/>
              </a:rPr>
              <a:t>Have you any </a:t>
            </a:r>
            <a:br>
              <a:rPr lang="en-GB" sz="3600" b="1">
                <a:solidFill>
                  <a:srgbClr val="FF9900"/>
                </a:solidFill>
                <a:effectLst>
                  <a:outerShdw blurRad="38100" dist="38100" dir="2700000" algn="tl">
                    <a:srgbClr val="000000"/>
                  </a:outerShdw>
                </a:effectLst>
                <a:latin typeface="Comic Sans MS" pitchFamily="66" charset="0"/>
              </a:rPr>
            </a:br>
            <a:r>
              <a:rPr lang="en-GB" sz="3600" b="1">
                <a:solidFill>
                  <a:srgbClr val="FF9900"/>
                </a:solidFill>
                <a:effectLst>
                  <a:outerShdw blurRad="38100" dist="38100" dir="2700000" algn="tl">
                    <a:srgbClr val="000000"/>
                  </a:outerShdw>
                </a:effectLst>
                <a:latin typeface="Comic Sans MS" pitchFamily="66" charset="0"/>
              </a:rPr>
              <a:t>suggestions?</a:t>
            </a:r>
          </a:p>
        </p:txBody>
      </p:sp>
    </p:spTree>
    <p:extLst>
      <p:ext uri="{BB962C8B-B14F-4D97-AF65-F5344CB8AC3E}">
        <p14:creationId xmlns:p14="http://schemas.microsoft.com/office/powerpoint/2010/main" val="2563944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dissolve">
                                      <p:cBhvr>
                                        <p:cTn id="7" dur="500"/>
                                        <p:tgtEl>
                                          <p:spTgt spid="9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1139"/>
                                        </p:tgtEl>
                                        <p:attrNameLst>
                                          <p:attrName>style.visibility</p:attrName>
                                        </p:attrNameLst>
                                      </p:cBhvr>
                                      <p:to>
                                        <p:strVal val="visible"/>
                                      </p:to>
                                    </p:set>
                                    <p:animEffect transition="in" filter="dissolve">
                                      <p:cBhvr>
                                        <p:cTn id="12" dur="500"/>
                                        <p:tgtEl>
                                          <p:spTgt spid="91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1140"/>
                                        </p:tgtEl>
                                        <p:attrNameLst>
                                          <p:attrName>style.visibility</p:attrName>
                                        </p:attrNameLst>
                                      </p:cBhvr>
                                      <p:to>
                                        <p:strVal val="visible"/>
                                      </p:to>
                                    </p:set>
                                    <p:animEffect transition="in" filter="dissolve">
                                      <p:cBhvr>
                                        <p:cTn id="17" dur="500"/>
                                        <p:tgtEl>
                                          <p:spTgt spid="911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1141"/>
                                        </p:tgtEl>
                                        <p:attrNameLst>
                                          <p:attrName>style.visibility</p:attrName>
                                        </p:attrNameLst>
                                      </p:cBhvr>
                                      <p:to>
                                        <p:strVal val="visible"/>
                                      </p:to>
                                    </p:set>
                                    <p:animEffect transition="in" filter="dissolve">
                                      <p:cBhvr>
                                        <p:cTn id="22" dur="5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p:bldP spid="911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80" name="Group 4"/>
          <p:cNvGrpSpPr>
            <a:grpSpLocks/>
          </p:cNvGrpSpPr>
          <p:nvPr/>
        </p:nvGrpSpPr>
        <p:grpSpPr bwMode="auto">
          <a:xfrm>
            <a:off x="1258888" y="1268413"/>
            <a:ext cx="2808287" cy="1152525"/>
            <a:chOff x="793" y="799"/>
            <a:chExt cx="1769" cy="726"/>
          </a:xfrm>
        </p:grpSpPr>
        <p:sp>
          <p:nvSpPr>
            <p:cNvPr id="75781" name="Rectangle 5"/>
            <p:cNvSpPr>
              <a:spLocks noChangeArrowheads="1"/>
            </p:cNvSpPr>
            <p:nvPr/>
          </p:nvSpPr>
          <p:spPr bwMode="auto">
            <a:xfrm>
              <a:off x="793" y="799"/>
              <a:ext cx="1769" cy="726"/>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endParaRPr lang="de-AT"/>
            </a:p>
          </p:txBody>
        </p:sp>
        <p:sp>
          <p:nvSpPr>
            <p:cNvPr id="75782" name="Text Box 6"/>
            <p:cNvSpPr txBox="1">
              <a:spLocks noChangeArrowheads="1"/>
            </p:cNvSpPr>
            <p:nvPr/>
          </p:nvSpPr>
          <p:spPr bwMode="auto">
            <a:xfrm>
              <a:off x="929" y="933"/>
              <a:ext cx="1588"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GB" sz="3200" b="1">
                  <a:solidFill>
                    <a:srgbClr val="FFFF00"/>
                  </a:solidFill>
                  <a:effectLst>
                    <a:outerShdw blurRad="38100" dist="38100" dir="2700000" algn="tl">
                      <a:srgbClr val="000000"/>
                    </a:outerShdw>
                  </a:effectLst>
                </a:rPr>
                <a:t>LEARNING</a:t>
              </a:r>
            </a:p>
          </p:txBody>
        </p:sp>
      </p:grpSp>
      <p:grpSp>
        <p:nvGrpSpPr>
          <p:cNvPr id="75783" name="Group 7"/>
          <p:cNvGrpSpPr>
            <a:grpSpLocks/>
          </p:cNvGrpSpPr>
          <p:nvPr/>
        </p:nvGrpSpPr>
        <p:grpSpPr bwMode="auto">
          <a:xfrm>
            <a:off x="5364163" y="1268413"/>
            <a:ext cx="2808287" cy="1152525"/>
            <a:chOff x="793" y="799"/>
            <a:chExt cx="1769" cy="726"/>
          </a:xfrm>
        </p:grpSpPr>
        <p:sp>
          <p:nvSpPr>
            <p:cNvPr id="75784" name="Rectangle 8"/>
            <p:cNvSpPr>
              <a:spLocks noChangeArrowheads="1"/>
            </p:cNvSpPr>
            <p:nvPr/>
          </p:nvSpPr>
          <p:spPr bwMode="auto">
            <a:xfrm>
              <a:off x="793" y="799"/>
              <a:ext cx="1769" cy="726"/>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endParaRPr lang="de-AT"/>
            </a:p>
          </p:txBody>
        </p:sp>
        <p:sp>
          <p:nvSpPr>
            <p:cNvPr id="75785" name="Text Box 9"/>
            <p:cNvSpPr txBox="1">
              <a:spLocks noChangeArrowheads="1"/>
            </p:cNvSpPr>
            <p:nvPr/>
          </p:nvSpPr>
          <p:spPr bwMode="auto">
            <a:xfrm>
              <a:off x="929" y="933"/>
              <a:ext cx="15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rgbClr val="FFFF00"/>
                  </a:solidFill>
                  <a:effectLst>
                    <a:outerShdw blurRad="38100" dist="38100" dir="2700000" algn="tl">
                      <a:srgbClr val="000000"/>
                    </a:outerShdw>
                  </a:effectLst>
                </a:rPr>
                <a:t>LEARNER</a:t>
              </a:r>
            </a:p>
          </p:txBody>
        </p:sp>
      </p:grpSp>
      <p:grpSp>
        <p:nvGrpSpPr>
          <p:cNvPr id="75786" name="Group 10"/>
          <p:cNvGrpSpPr>
            <a:grpSpLocks/>
          </p:cNvGrpSpPr>
          <p:nvPr/>
        </p:nvGrpSpPr>
        <p:grpSpPr bwMode="auto">
          <a:xfrm>
            <a:off x="3132138" y="4581525"/>
            <a:ext cx="2808287" cy="1152525"/>
            <a:chOff x="793" y="799"/>
            <a:chExt cx="1769" cy="726"/>
          </a:xfrm>
        </p:grpSpPr>
        <p:sp>
          <p:nvSpPr>
            <p:cNvPr id="75787" name="Rectangle 11"/>
            <p:cNvSpPr>
              <a:spLocks noChangeArrowheads="1"/>
            </p:cNvSpPr>
            <p:nvPr/>
          </p:nvSpPr>
          <p:spPr bwMode="auto">
            <a:xfrm>
              <a:off x="793" y="799"/>
              <a:ext cx="1769" cy="726"/>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endParaRPr lang="de-AT"/>
            </a:p>
          </p:txBody>
        </p:sp>
        <p:sp>
          <p:nvSpPr>
            <p:cNvPr id="75788" name="Text Box 12"/>
            <p:cNvSpPr txBox="1">
              <a:spLocks noChangeArrowheads="1"/>
            </p:cNvSpPr>
            <p:nvPr/>
          </p:nvSpPr>
          <p:spPr bwMode="auto">
            <a:xfrm>
              <a:off x="929" y="933"/>
              <a:ext cx="15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rgbClr val="FFFF00"/>
                  </a:solidFill>
                  <a:effectLst>
                    <a:outerShdw blurRad="38100" dist="38100" dir="2700000" algn="tl">
                      <a:srgbClr val="000000"/>
                    </a:outerShdw>
                  </a:effectLst>
                </a:rPr>
                <a:t>TEACHING</a:t>
              </a:r>
            </a:p>
          </p:txBody>
        </p:sp>
      </p:grpSp>
      <p:sp>
        <p:nvSpPr>
          <p:cNvPr id="75789" name="Text Box 13"/>
          <p:cNvSpPr txBox="1">
            <a:spLocks noChangeArrowheads="1"/>
          </p:cNvSpPr>
          <p:nvPr/>
        </p:nvSpPr>
        <p:spPr bwMode="auto">
          <a:xfrm>
            <a:off x="969963" y="2684463"/>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t>Content?</a:t>
            </a:r>
          </a:p>
        </p:txBody>
      </p:sp>
      <p:sp>
        <p:nvSpPr>
          <p:cNvPr id="75790" name="Text Box 14"/>
          <p:cNvSpPr txBox="1">
            <a:spLocks noChangeArrowheads="1"/>
          </p:cNvSpPr>
          <p:nvPr/>
        </p:nvSpPr>
        <p:spPr bwMode="auto">
          <a:xfrm>
            <a:off x="2482850" y="2684463"/>
            <a:ext cx="201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t>Skills?</a:t>
            </a:r>
          </a:p>
        </p:txBody>
      </p:sp>
      <p:sp>
        <p:nvSpPr>
          <p:cNvPr id="75791" name="Text Box 15"/>
          <p:cNvSpPr txBox="1">
            <a:spLocks noChangeArrowheads="1"/>
          </p:cNvSpPr>
          <p:nvPr/>
        </p:nvSpPr>
        <p:spPr bwMode="auto">
          <a:xfrm>
            <a:off x="4932363" y="2708275"/>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t>Serial?</a:t>
            </a:r>
          </a:p>
        </p:txBody>
      </p:sp>
      <p:sp>
        <p:nvSpPr>
          <p:cNvPr id="75792" name="Text Box 16"/>
          <p:cNvSpPr txBox="1">
            <a:spLocks noChangeArrowheads="1"/>
          </p:cNvSpPr>
          <p:nvPr/>
        </p:nvSpPr>
        <p:spPr bwMode="auto">
          <a:xfrm>
            <a:off x="6586538" y="2684463"/>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t>Global?</a:t>
            </a:r>
          </a:p>
        </p:txBody>
      </p:sp>
      <p:grpSp>
        <p:nvGrpSpPr>
          <p:cNvPr id="75793" name="Group 17"/>
          <p:cNvGrpSpPr>
            <a:grpSpLocks/>
          </p:cNvGrpSpPr>
          <p:nvPr/>
        </p:nvGrpSpPr>
        <p:grpSpPr bwMode="auto">
          <a:xfrm>
            <a:off x="2195513" y="3213100"/>
            <a:ext cx="5040312" cy="1152525"/>
            <a:chOff x="1383" y="2024"/>
            <a:chExt cx="3175" cy="726"/>
          </a:xfrm>
        </p:grpSpPr>
        <p:sp>
          <p:nvSpPr>
            <p:cNvPr id="75794" name="Line 18"/>
            <p:cNvSpPr>
              <a:spLocks noChangeShapeType="1"/>
            </p:cNvSpPr>
            <p:nvPr/>
          </p:nvSpPr>
          <p:spPr bwMode="auto">
            <a:xfrm>
              <a:off x="1383" y="2024"/>
              <a:ext cx="635" cy="726"/>
            </a:xfrm>
            <a:prstGeom prst="line">
              <a:avLst/>
            </a:prstGeom>
            <a:noFill/>
            <a:ln w="5715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5795" name="Line 19"/>
            <p:cNvSpPr>
              <a:spLocks noChangeShapeType="1"/>
            </p:cNvSpPr>
            <p:nvPr/>
          </p:nvSpPr>
          <p:spPr bwMode="auto">
            <a:xfrm rot="1235273">
              <a:off x="2109" y="2114"/>
              <a:ext cx="544" cy="545"/>
            </a:xfrm>
            <a:prstGeom prst="line">
              <a:avLst/>
            </a:prstGeom>
            <a:noFill/>
            <a:ln w="5715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5796" name="Line 20"/>
            <p:cNvSpPr>
              <a:spLocks noChangeShapeType="1"/>
            </p:cNvSpPr>
            <p:nvPr/>
          </p:nvSpPr>
          <p:spPr bwMode="auto">
            <a:xfrm rot="20364727" flipH="1">
              <a:off x="3152" y="2114"/>
              <a:ext cx="544" cy="545"/>
            </a:xfrm>
            <a:prstGeom prst="line">
              <a:avLst/>
            </a:prstGeom>
            <a:noFill/>
            <a:ln w="5715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5797" name="Line 21"/>
            <p:cNvSpPr>
              <a:spLocks noChangeShapeType="1"/>
            </p:cNvSpPr>
            <p:nvPr/>
          </p:nvSpPr>
          <p:spPr bwMode="auto">
            <a:xfrm flipH="1">
              <a:off x="3923" y="2024"/>
              <a:ext cx="635" cy="726"/>
            </a:xfrm>
            <a:prstGeom prst="line">
              <a:avLst/>
            </a:prstGeom>
            <a:noFill/>
            <a:ln w="5715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Tree>
    <p:extLst>
      <p:ext uri="{BB962C8B-B14F-4D97-AF65-F5344CB8AC3E}">
        <p14:creationId xmlns:p14="http://schemas.microsoft.com/office/powerpoint/2010/main" val="579201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2000"/>
                                        <p:tgtEl>
                                          <p:spTgt spid="75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fade">
                                      <p:cBhvr>
                                        <p:cTn id="12" dur="20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5786"/>
                                        </p:tgtEl>
                                        <p:attrNameLst>
                                          <p:attrName>style.visibility</p:attrName>
                                        </p:attrNameLst>
                                      </p:cBhvr>
                                      <p:to>
                                        <p:strVal val="visible"/>
                                      </p:to>
                                    </p:set>
                                    <p:animEffect transition="in" filter="fade">
                                      <p:cBhvr>
                                        <p:cTn id="17" dur="2000"/>
                                        <p:tgtEl>
                                          <p:spTgt spid="757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789"/>
                                        </p:tgtEl>
                                        <p:attrNameLst>
                                          <p:attrName>style.visibility</p:attrName>
                                        </p:attrNameLst>
                                      </p:cBhvr>
                                      <p:to>
                                        <p:strVal val="visible"/>
                                      </p:to>
                                    </p:set>
                                    <p:animEffect transition="in" filter="dissolve">
                                      <p:cBhvr>
                                        <p:cTn id="22" dur="2000"/>
                                        <p:tgtEl>
                                          <p:spTgt spid="757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5790"/>
                                        </p:tgtEl>
                                        <p:attrNameLst>
                                          <p:attrName>style.visibility</p:attrName>
                                        </p:attrNameLst>
                                      </p:cBhvr>
                                      <p:to>
                                        <p:strVal val="visible"/>
                                      </p:to>
                                    </p:set>
                                    <p:animEffect transition="in" filter="dissolve">
                                      <p:cBhvr>
                                        <p:cTn id="27" dur="2000"/>
                                        <p:tgtEl>
                                          <p:spTgt spid="757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5791"/>
                                        </p:tgtEl>
                                        <p:attrNameLst>
                                          <p:attrName>style.visibility</p:attrName>
                                        </p:attrNameLst>
                                      </p:cBhvr>
                                      <p:to>
                                        <p:strVal val="visible"/>
                                      </p:to>
                                    </p:set>
                                    <p:animEffect transition="in" filter="dissolve">
                                      <p:cBhvr>
                                        <p:cTn id="32" dur="2000"/>
                                        <p:tgtEl>
                                          <p:spTgt spid="7579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5792"/>
                                        </p:tgtEl>
                                        <p:attrNameLst>
                                          <p:attrName>style.visibility</p:attrName>
                                        </p:attrNameLst>
                                      </p:cBhvr>
                                      <p:to>
                                        <p:strVal val="visible"/>
                                      </p:to>
                                    </p:set>
                                    <p:animEffect transition="in" filter="dissolve">
                                      <p:cBhvr>
                                        <p:cTn id="37" dur="2000"/>
                                        <p:tgtEl>
                                          <p:spTgt spid="7579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75793"/>
                                        </p:tgtEl>
                                        <p:attrNameLst>
                                          <p:attrName>style.visibility</p:attrName>
                                        </p:attrNameLst>
                                      </p:cBhvr>
                                      <p:to>
                                        <p:strVal val="visible"/>
                                      </p:to>
                                    </p:set>
                                    <p:animEffect transition="in" filter="fade">
                                      <p:cBhvr>
                                        <p:cTn id="42" dur="2000"/>
                                        <p:tgtEl>
                                          <p:spTgt spid="75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9" grpId="0"/>
      <p:bldP spid="75790" grpId="0"/>
      <p:bldP spid="75791" grpId="0"/>
      <p:bldP spid="7579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4" name="Group 4"/>
          <p:cNvGrpSpPr>
            <a:grpSpLocks/>
          </p:cNvGrpSpPr>
          <p:nvPr/>
        </p:nvGrpSpPr>
        <p:grpSpPr bwMode="auto">
          <a:xfrm>
            <a:off x="3111500" y="1196975"/>
            <a:ext cx="2808288" cy="1152525"/>
            <a:chOff x="793" y="799"/>
            <a:chExt cx="1769" cy="726"/>
          </a:xfrm>
        </p:grpSpPr>
        <p:sp>
          <p:nvSpPr>
            <p:cNvPr id="76805" name="Rectangle 5"/>
            <p:cNvSpPr>
              <a:spLocks noChangeArrowheads="1"/>
            </p:cNvSpPr>
            <p:nvPr/>
          </p:nvSpPr>
          <p:spPr bwMode="auto">
            <a:xfrm>
              <a:off x="793" y="799"/>
              <a:ext cx="1769" cy="726"/>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endParaRPr lang="de-AT"/>
            </a:p>
          </p:txBody>
        </p:sp>
        <p:sp>
          <p:nvSpPr>
            <p:cNvPr id="76806" name="Text Box 6"/>
            <p:cNvSpPr txBox="1">
              <a:spLocks noChangeArrowheads="1"/>
            </p:cNvSpPr>
            <p:nvPr/>
          </p:nvSpPr>
          <p:spPr bwMode="auto">
            <a:xfrm>
              <a:off x="929" y="933"/>
              <a:ext cx="1588"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GB" sz="3200" b="1">
                  <a:solidFill>
                    <a:srgbClr val="FFFF00"/>
                  </a:solidFill>
                  <a:effectLst>
                    <a:outerShdw blurRad="38100" dist="38100" dir="2700000" algn="tl">
                      <a:srgbClr val="000000"/>
                    </a:outerShdw>
                  </a:effectLst>
                </a:rPr>
                <a:t>LEARNING</a:t>
              </a:r>
            </a:p>
          </p:txBody>
        </p:sp>
      </p:grpSp>
      <p:sp>
        <p:nvSpPr>
          <p:cNvPr id="76807" name="Text Box 7"/>
          <p:cNvSpPr txBox="1">
            <a:spLocks noChangeArrowheads="1"/>
          </p:cNvSpPr>
          <p:nvPr/>
        </p:nvSpPr>
        <p:spPr bwMode="auto">
          <a:xfrm>
            <a:off x="842963" y="2424113"/>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t>Content</a:t>
            </a:r>
          </a:p>
        </p:txBody>
      </p:sp>
      <p:sp>
        <p:nvSpPr>
          <p:cNvPr id="76808" name="Text Box 8"/>
          <p:cNvSpPr txBox="1">
            <a:spLocks noChangeArrowheads="1"/>
          </p:cNvSpPr>
          <p:nvPr/>
        </p:nvSpPr>
        <p:spPr bwMode="auto">
          <a:xfrm>
            <a:off x="6029325" y="2376488"/>
            <a:ext cx="201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t>Skills</a:t>
            </a:r>
          </a:p>
        </p:txBody>
      </p:sp>
      <p:sp>
        <p:nvSpPr>
          <p:cNvPr id="76809" name="AutoShape 9"/>
          <p:cNvSpPr>
            <a:spLocks noChangeArrowheads="1"/>
          </p:cNvSpPr>
          <p:nvPr/>
        </p:nvSpPr>
        <p:spPr bwMode="auto">
          <a:xfrm>
            <a:off x="700088" y="4105275"/>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10" name="AutoShape 10"/>
          <p:cNvSpPr>
            <a:spLocks noChangeArrowheads="1"/>
          </p:cNvSpPr>
          <p:nvPr/>
        </p:nvSpPr>
        <p:spPr bwMode="auto">
          <a:xfrm>
            <a:off x="484188" y="3673475"/>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11" name="AutoShape 11"/>
          <p:cNvSpPr>
            <a:spLocks noChangeArrowheads="1"/>
          </p:cNvSpPr>
          <p:nvPr/>
        </p:nvSpPr>
        <p:spPr bwMode="auto">
          <a:xfrm>
            <a:off x="1347788" y="3673475"/>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12" name="AutoShape 12"/>
          <p:cNvSpPr>
            <a:spLocks noChangeArrowheads="1"/>
          </p:cNvSpPr>
          <p:nvPr/>
        </p:nvSpPr>
        <p:spPr bwMode="auto">
          <a:xfrm>
            <a:off x="1492250" y="4033838"/>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13" name="AutoShape 13"/>
          <p:cNvSpPr>
            <a:spLocks noChangeArrowheads="1"/>
          </p:cNvSpPr>
          <p:nvPr/>
        </p:nvSpPr>
        <p:spPr bwMode="auto">
          <a:xfrm>
            <a:off x="1276350" y="4538663"/>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p>
        </p:txBody>
      </p:sp>
      <p:sp>
        <p:nvSpPr>
          <p:cNvPr id="76814" name="AutoShape 14"/>
          <p:cNvSpPr>
            <a:spLocks noChangeArrowheads="1"/>
          </p:cNvSpPr>
          <p:nvPr/>
        </p:nvSpPr>
        <p:spPr bwMode="auto">
          <a:xfrm>
            <a:off x="627063" y="4681538"/>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p>
        </p:txBody>
      </p:sp>
      <p:sp>
        <p:nvSpPr>
          <p:cNvPr id="76815" name="AutoShape 15"/>
          <p:cNvSpPr>
            <a:spLocks noChangeArrowheads="1"/>
          </p:cNvSpPr>
          <p:nvPr/>
        </p:nvSpPr>
        <p:spPr bwMode="auto">
          <a:xfrm>
            <a:off x="2932113" y="5113338"/>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p>
        </p:txBody>
      </p:sp>
      <p:sp>
        <p:nvSpPr>
          <p:cNvPr id="76816" name="AutoShape 16"/>
          <p:cNvSpPr>
            <a:spLocks noChangeArrowheads="1"/>
          </p:cNvSpPr>
          <p:nvPr/>
        </p:nvSpPr>
        <p:spPr bwMode="auto">
          <a:xfrm>
            <a:off x="2932113" y="4752975"/>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p>
        </p:txBody>
      </p:sp>
      <p:sp>
        <p:nvSpPr>
          <p:cNvPr id="76817" name="AutoShape 17"/>
          <p:cNvSpPr>
            <a:spLocks noChangeArrowheads="1"/>
          </p:cNvSpPr>
          <p:nvPr/>
        </p:nvSpPr>
        <p:spPr bwMode="auto">
          <a:xfrm>
            <a:off x="2932113" y="4392613"/>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p>
        </p:txBody>
      </p:sp>
      <p:sp>
        <p:nvSpPr>
          <p:cNvPr id="76818" name="AutoShape 18"/>
          <p:cNvSpPr>
            <a:spLocks noChangeArrowheads="1"/>
          </p:cNvSpPr>
          <p:nvPr/>
        </p:nvSpPr>
        <p:spPr bwMode="auto">
          <a:xfrm>
            <a:off x="2932113" y="4032250"/>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p>
        </p:txBody>
      </p:sp>
      <p:sp>
        <p:nvSpPr>
          <p:cNvPr id="76819" name="AutoShape 19"/>
          <p:cNvSpPr>
            <a:spLocks noChangeArrowheads="1"/>
          </p:cNvSpPr>
          <p:nvPr/>
        </p:nvSpPr>
        <p:spPr bwMode="auto">
          <a:xfrm>
            <a:off x="2932113" y="3671888"/>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p>
        </p:txBody>
      </p:sp>
      <p:sp>
        <p:nvSpPr>
          <p:cNvPr id="76820" name="AutoShape 20"/>
          <p:cNvSpPr>
            <a:spLocks noChangeArrowheads="1"/>
          </p:cNvSpPr>
          <p:nvPr/>
        </p:nvSpPr>
        <p:spPr bwMode="auto">
          <a:xfrm>
            <a:off x="2932113" y="3311525"/>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p>
        </p:txBody>
      </p:sp>
      <p:sp>
        <p:nvSpPr>
          <p:cNvPr id="76821" name="AutoShape 21"/>
          <p:cNvSpPr>
            <a:spLocks noChangeArrowheads="1"/>
          </p:cNvSpPr>
          <p:nvPr/>
        </p:nvSpPr>
        <p:spPr bwMode="auto">
          <a:xfrm>
            <a:off x="5092700" y="5184775"/>
            <a:ext cx="431800" cy="792163"/>
          </a:xfrm>
          <a:prstGeom prst="can">
            <a:avLst>
              <a:gd name="adj" fmla="val 4586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22" name="AutoShape 22"/>
          <p:cNvSpPr>
            <a:spLocks noChangeArrowheads="1"/>
          </p:cNvSpPr>
          <p:nvPr/>
        </p:nvSpPr>
        <p:spPr bwMode="auto">
          <a:xfrm>
            <a:off x="5092700" y="4679950"/>
            <a:ext cx="431800" cy="792163"/>
          </a:xfrm>
          <a:prstGeom prst="can">
            <a:avLst>
              <a:gd name="adj" fmla="val 4586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23" name="AutoShape 23"/>
          <p:cNvSpPr>
            <a:spLocks noChangeArrowheads="1"/>
          </p:cNvSpPr>
          <p:nvPr/>
        </p:nvSpPr>
        <p:spPr bwMode="auto">
          <a:xfrm>
            <a:off x="5092700" y="4175125"/>
            <a:ext cx="431800" cy="792163"/>
          </a:xfrm>
          <a:prstGeom prst="can">
            <a:avLst>
              <a:gd name="adj" fmla="val 4586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24" name="AutoShape 24"/>
          <p:cNvSpPr>
            <a:spLocks noChangeArrowheads="1"/>
          </p:cNvSpPr>
          <p:nvPr/>
        </p:nvSpPr>
        <p:spPr bwMode="auto">
          <a:xfrm>
            <a:off x="5092700" y="3600450"/>
            <a:ext cx="431800" cy="792163"/>
          </a:xfrm>
          <a:prstGeom prst="can">
            <a:avLst>
              <a:gd name="adj" fmla="val 4586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25" name="AutoShape 25"/>
          <p:cNvSpPr>
            <a:spLocks noChangeArrowheads="1"/>
          </p:cNvSpPr>
          <p:nvPr/>
        </p:nvSpPr>
        <p:spPr bwMode="auto">
          <a:xfrm>
            <a:off x="5092700" y="3095625"/>
            <a:ext cx="431800" cy="792163"/>
          </a:xfrm>
          <a:prstGeom prst="can">
            <a:avLst>
              <a:gd name="adj" fmla="val 4586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26" name="AutoShape 26"/>
          <p:cNvSpPr>
            <a:spLocks noChangeArrowheads="1"/>
          </p:cNvSpPr>
          <p:nvPr/>
        </p:nvSpPr>
        <p:spPr bwMode="auto">
          <a:xfrm>
            <a:off x="6100763" y="4105275"/>
            <a:ext cx="431800" cy="792163"/>
          </a:xfrm>
          <a:prstGeom prst="can">
            <a:avLst>
              <a:gd name="adj" fmla="val 4586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27" name="AutoShape 27"/>
          <p:cNvSpPr>
            <a:spLocks noChangeArrowheads="1"/>
          </p:cNvSpPr>
          <p:nvPr/>
        </p:nvSpPr>
        <p:spPr bwMode="auto">
          <a:xfrm>
            <a:off x="6821488" y="4105275"/>
            <a:ext cx="431800" cy="792163"/>
          </a:xfrm>
          <a:prstGeom prst="can">
            <a:avLst>
              <a:gd name="adj" fmla="val 4586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28" name="AutoShape 28"/>
          <p:cNvSpPr>
            <a:spLocks noChangeArrowheads="1"/>
          </p:cNvSpPr>
          <p:nvPr/>
        </p:nvSpPr>
        <p:spPr bwMode="auto">
          <a:xfrm>
            <a:off x="7540625" y="4105275"/>
            <a:ext cx="431800" cy="792163"/>
          </a:xfrm>
          <a:prstGeom prst="can">
            <a:avLst>
              <a:gd name="adj" fmla="val 4586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29" name="AutoShape 29"/>
          <p:cNvSpPr>
            <a:spLocks noChangeArrowheads="1"/>
          </p:cNvSpPr>
          <p:nvPr/>
        </p:nvSpPr>
        <p:spPr bwMode="auto">
          <a:xfrm>
            <a:off x="8261350" y="4105275"/>
            <a:ext cx="431800" cy="792163"/>
          </a:xfrm>
          <a:prstGeom prst="can">
            <a:avLst>
              <a:gd name="adj" fmla="val 4586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30" name="AutoShape 30"/>
          <p:cNvSpPr>
            <a:spLocks noChangeArrowheads="1"/>
          </p:cNvSpPr>
          <p:nvPr/>
        </p:nvSpPr>
        <p:spPr bwMode="auto">
          <a:xfrm>
            <a:off x="6389688" y="4321175"/>
            <a:ext cx="431800" cy="433388"/>
          </a:xfrm>
          <a:prstGeom prst="rightArrow">
            <a:avLst>
              <a:gd name="adj1" fmla="val 50000"/>
              <a:gd name="adj2"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31" name="AutoShape 31"/>
          <p:cNvSpPr>
            <a:spLocks noChangeArrowheads="1"/>
          </p:cNvSpPr>
          <p:nvPr/>
        </p:nvSpPr>
        <p:spPr bwMode="auto">
          <a:xfrm>
            <a:off x="7181850" y="4321175"/>
            <a:ext cx="431800" cy="433388"/>
          </a:xfrm>
          <a:prstGeom prst="rightArrow">
            <a:avLst>
              <a:gd name="adj1" fmla="val 50000"/>
              <a:gd name="adj2"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32" name="AutoShape 32"/>
          <p:cNvSpPr>
            <a:spLocks noChangeArrowheads="1"/>
          </p:cNvSpPr>
          <p:nvPr/>
        </p:nvSpPr>
        <p:spPr bwMode="auto">
          <a:xfrm>
            <a:off x="7900988" y="4321175"/>
            <a:ext cx="431800" cy="433388"/>
          </a:xfrm>
          <a:prstGeom prst="rightArrow">
            <a:avLst>
              <a:gd name="adj1" fmla="val 50000"/>
              <a:gd name="adj2"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6833" name="Text Box 33"/>
          <p:cNvSpPr txBox="1">
            <a:spLocks noChangeArrowheads="1"/>
          </p:cNvSpPr>
          <p:nvPr/>
        </p:nvSpPr>
        <p:spPr bwMode="auto">
          <a:xfrm>
            <a:off x="555625" y="5400675"/>
            <a:ext cx="2089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600" b="1" dirty="0"/>
              <a:t>Learning Blocks</a:t>
            </a:r>
          </a:p>
        </p:txBody>
      </p:sp>
      <p:sp>
        <p:nvSpPr>
          <p:cNvPr id="76834" name="Text Box 34"/>
          <p:cNvSpPr txBox="1">
            <a:spLocks noChangeArrowheads="1"/>
          </p:cNvSpPr>
          <p:nvPr/>
        </p:nvSpPr>
        <p:spPr bwMode="auto">
          <a:xfrm>
            <a:off x="6243638" y="5353050"/>
            <a:ext cx="2089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600" b="1" dirty="0"/>
              <a:t>Learning Skills</a:t>
            </a:r>
          </a:p>
        </p:txBody>
      </p:sp>
    </p:spTree>
    <p:extLst>
      <p:ext uri="{BB962C8B-B14F-4D97-AF65-F5344CB8AC3E}">
        <p14:creationId xmlns:p14="http://schemas.microsoft.com/office/powerpoint/2010/main" val="2414679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fade">
                                      <p:cBhvr>
                                        <p:cTn id="7" dur="2000"/>
                                        <p:tgtEl>
                                          <p:spTgt spid="7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807"/>
                                        </p:tgtEl>
                                        <p:attrNameLst>
                                          <p:attrName>style.visibility</p:attrName>
                                        </p:attrNameLst>
                                      </p:cBhvr>
                                      <p:to>
                                        <p:strVal val="visible"/>
                                      </p:to>
                                    </p:set>
                                    <p:animEffect transition="in" filter="dissolve">
                                      <p:cBhvr>
                                        <p:cTn id="12" dur="2000"/>
                                        <p:tgtEl>
                                          <p:spTgt spid="768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833"/>
                                        </p:tgtEl>
                                        <p:attrNameLst>
                                          <p:attrName>style.visibility</p:attrName>
                                        </p:attrNameLst>
                                      </p:cBhvr>
                                      <p:to>
                                        <p:strVal val="visible"/>
                                      </p:to>
                                    </p:set>
                                    <p:animEffect transition="in" filter="dissolve">
                                      <p:cBhvr>
                                        <p:cTn id="17" dur="500"/>
                                        <p:tgtEl>
                                          <p:spTgt spid="768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6814"/>
                                        </p:tgtEl>
                                        <p:attrNameLst>
                                          <p:attrName>style.visibility</p:attrName>
                                        </p:attrNameLst>
                                      </p:cBhvr>
                                      <p:to>
                                        <p:strVal val="visible"/>
                                      </p:to>
                                    </p:set>
                                    <p:animEffect transition="in" filter="fade">
                                      <p:cBhvr>
                                        <p:cTn id="22" dur="500"/>
                                        <p:tgtEl>
                                          <p:spTgt spid="768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6813"/>
                                        </p:tgtEl>
                                        <p:attrNameLst>
                                          <p:attrName>style.visibility</p:attrName>
                                        </p:attrNameLst>
                                      </p:cBhvr>
                                      <p:to>
                                        <p:strVal val="visible"/>
                                      </p:to>
                                    </p:set>
                                    <p:animEffect transition="in" filter="fade">
                                      <p:cBhvr>
                                        <p:cTn id="27" dur="500"/>
                                        <p:tgtEl>
                                          <p:spTgt spid="768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6809"/>
                                        </p:tgtEl>
                                        <p:attrNameLst>
                                          <p:attrName>style.visibility</p:attrName>
                                        </p:attrNameLst>
                                      </p:cBhvr>
                                      <p:to>
                                        <p:strVal val="visible"/>
                                      </p:to>
                                    </p:set>
                                    <p:animEffect transition="in" filter="fade">
                                      <p:cBhvr>
                                        <p:cTn id="32" dur="500"/>
                                        <p:tgtEl>
                                          <p:spTgt spid="7680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6812"/>
                                        </p:tgtEl>
                                        <p:attrNameLst>
                                          <p:attrName>style.visibility</p:attrName>
                                        </p:attrNameLst>
                                      </p:cBhvr>
                                      <p:to>
                                        <p:strVal val="visible"/>
                                      </p:to>
                                    </p:set>
                                    <p:animEffect transition="in" filter="fade">
                                      <p:cBhvr>
                                        <p:cTn id="37" dur="500"/>
                                        <p:tgtEl>
                                          <p:spTgt spid="768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6811"/>
                                        </p:tgtEl>
                                        <p:attrNameLst>
                                          <p:attrName>style.visibility</p:attrName>
                                        </p:attrNameLst>
                                      </p:cBhvr>
                                      <p:to>
                                        <p:strVal val="visible"/>
                                      </p:to>
                                    </p:set>
                                    <p:animEffect transition="in" filter="fade">
                                      <p:cBhvr>
                                        <p:cTn id="42" dur="500"/>
                                        <p:tgtEl>
                                          <p:spTgt spid="768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6810"/>
                                        </p:tgtEl>
                                        <p:attrNameLst>
                                          <p:attrName>style.visibility</p:attrName>
                                        </p:attrNameLst>
                                      </p:cBhvr>
                                      <p:to>
                                        <p:strVal val="visible"/>
                                      </p:to>
                                    </p:set>
                                    <p:animEffect transition="in" filter="fade">
                                      <p:cBhvr>
                                        <p:cTn id="47" dur="500"/>
                                        <p:tgtEl>
                                          <p:spTgt spid="768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6815"/>
                                        </p:tgtEl>
                                        <p:attrNameLst>
                                          <p:attrName>style.visibility</p:attrName>
                                        </p:attrNameLst>
                                      </p:cBhvr>
                                      <p:to>
                                        <p:strVal val="visible"/>
                                      </p:to>
                                    </p:set>
                                    <p:animEffect transition="in" filter="fade">
                                      <p:cBhvr>
                                        <p:cTn id="52" dur="500"/>
                                        <p:tgtEl>
                                          <p:spTgt spid="768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6816"/>
                                        </p:tgtEl>
                                        <p:attrNameLst>
                                          <p:attrName>style.visibility</p:attrName>
                                        </p:attrNameLst>
                                      </p:cBhvr>
                                      <p:to>
                                        <p:strVal val="visible"/>
                                      </p:to>
                                    </p:set>
                                    <p:animEffect transition="in" filter="fade">
                                      <p:cBhvr>
                                        <p:cTn id="57" dur="2000"/>
                                        <p:tgtEl>
                                          <p:spTgt spid="768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6817"/>
                                        </p:tgtEl>
                                        <p:attrNameLst>
                                          <p:attrName>style.visibility</p:attrName>
                                        </p:attrNameLst>
                                      </p:cBhvr>
                                      <p:to>
                                        <p:strVal val="visible"/>
                                      </p:to>
                                    </p:set>
                                    <p:animEffect transition="in" filter="fade">
                                      <p:cBhvr>
                                        <p:cTn id="62" dur="500"/>
                                        <p:tgtEl>
                                          <p:spTgt spid="768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6818"/>
                                        </p:tgtEl>
                                        <p:attrNameLst>
                                          <p:attrName>style.visibility</p:attrName>
                                        </p:attrNameLst>
                                      </p:cBhvr>
                                      <p:to>
                                        <p:strVal val="visible"/>
                                      </p:to>
                                    </p:set>
                                    <p:animEffect transition="in" filter="fade">
                                      <p:cBhvr>
                                        <p:cTn id="67" dur="500"/>
                                        <p:tgtEl>
                                          <p:spTgt spid="768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6819"/>
                                        </p:tgtEl>
                                        <p:attrNameLst>
                                          <p:attrName>style.visibility</p:attrName>
                                        </p:attrNameLst>
                                      </p:cBhvr>
                                      <p:to>
                                        <p:strVal val="visible"/>
                                      </p:to>
                                    </p:set>
                                    <p:animEffect transition="in" filter="fade">
                                      <p:cBhvr>
                                        <p:cTn id="72" dur="500"/>
                                        <p:tgtEl>
                                          <p:spTgt spid="768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6820"/>
                                        </p:tgtEl>
                                        <p:attrNameLst>
                                          <p:attrName>style.visibility</p:attrName>
                                        </p:attrNameLst>
                                      </p:cBhvr>
                                      <p:to>
                                        <p:strVal val="visible"/>
                                      </p:to>
                                    </p:set>
                                    <p:animEffect transition="in" filter="fade">
                                      <p:cBhvr>
                                        <p:cTn id="77" dur="500"/>
                                        <p:tgtEl>
                                          <p:spTgt spid="7682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76808"/>
                                        </p:tgtEl>
                                        <p:attrNameLst>
                                          <p:attrName>style.visibility</p:attrName>
                                        </p:attrNameLst>
                                      </p:cBhvr>
                                      <p:to>
                                        <p:strVal val="visible"/>
                                      </p:to>
                                    </p:set>
                                    <p:animEffect transition="in" filter="dissolve">
                                      <p:cBhvr>
                                        <p:cTn id="82" dur="500"/>
                                        <p:tgtEl>
                                          <p:spTgt spid="7680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6834"/>
                                        </p:tgtEl>
                                        <p:attrNameLst>
                                          <p:attrName>style.visibility</p:attrName>
                                        </p:attrNameLst>
                                      </p:cBhvr>
                                      <p:to>
                                        <p:strVal val="visible"/>
                                      </p:to>
                                    </p:set>
                                    <p:animEffect transition="in" filter="dissolve">
                                      <p:cBhvr>
                                        <p:cTn id="87" dur="500"/>
                                        <p:tgtEl>
                                          <p:spTgt spid="7683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6821"/>
                                        </p:tgtEl>
                                        <p:attrNameLst>
                                          <p:attrName>style.visibility</p:attrName>
                                        </p:attrNameLst>
                                      </p:cBhvr>
                                      <p:to>
                                        <p:strVal val="visible"/>
                                      </p:to>
                                    </p:set>
                                    <p:animEffect transition="in" filter="fade">
                                      <p:cBhvr>
                                        <p:cTn id="92" dur="500"/>
                                        <p:tgtEl>
                                          <p:spTgt spid="7682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6822"/>
                                        </p:tgtEl>
                                        <p:attrNameLst>
                                          <p:attrName>style.visibility</p:attrName>
                                        </p:attrNameLst>
                                      </p:cBhvr>
                                      <p:to>
                                        <p:strVal val="visible"/>
                                      </p:to>
                                    </p:set>
                                    <p:animEffect transition="in" filter="fade">
                                      <p:cBhvr>
                                        <p:cTn id="97" dur="500"/>
                                        <p:tgtEl>
                                          <p:spTgt spid="7682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6823"/>
                                        </p:tgtEl>
                                        <p:attrNameLst>
                                          <p:attrName>style.visibility</p:attrName>
                                        </p:attrNameLst>
                                      </p:cBhvr>
                                      <p:to>
                                        <p:strVal val="visible"/>
                                      </p:to>
                                    </p:set>
                                    <p:animEffect transition="in" filter="fade">
                                      <p:cBhvr>
                                        <p:cTn id="102" dur="500"/>
                                        <p:tgtEl>
                                          <p:spTgt spid="7682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6824"/>
                                        </p:tgtEl>
                                        <p:attrNameLst>
                                          <p:attrName>style.visibility</p:attrName>
                                        </p:attrNameLst>
                                      </p:cBhvr>
                                      <p:to>
                                        <p:strVal val="visible"/>
                                      </p:to>
                                    </p:set>
                                    <p:animEffect transition="in" filter="fade">
                                      <p:cBhvr>
                                        <p:cTn id="107" dur="500"/>
                                        <p:tgtEl>
                                          <p:spTgt spid="7682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6825"/>
                                        </p:tgtEl>
                                        <p:attrNameLst>
                                          <p:attrName>style.visibility</p:attrName>
                                        </p:attrNameLst>
                                      </p:cBhvr>
                                      <p:to>
                                        <p:strVal val="visible"/>
                                      </p:to>
                                    </p:set>
                                    <p:animEffect transition="in" filter="fade">
                                      <p:cBhvr>
                                        <p:cTn id="112" dur="500"/>
                                        <p:tgtEl>
                                          <p:spTgt spid="7682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76826"/>
                                        </p:tgtEl>
                                        <p:attrNameLst>
                                          <p:attrName>style.visibility</p:attrName>
                                        </p:attrNameLst>
                                      </p:cBhvr>
                                      <p:to>
                                        <p:strVal val="visible"/>
                                      </p:to>
                                    </p:set>
                                    <p:animEffect transition="in" filter="fade">
                                      <p:cBhvr>
                                        <p:cTn id="117" dur="500"/>
                                        <p:tgtEl>
                                          <p:spTgt spid="7682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6830"/>
                                        </p:tgtEl>
                                        <p:attrNameLst>
                                          <p:attrName>style.visibility</p:attrName>
                                        </p:attrNameLst>
                                      </p:cBhvr>
                                      <p:to>
                                        <p:strVal val="visible"/>
                                      </p:to>
                                    </p:set>
                                    <p:animEffect transition="in" filter="fade">
                                      <p:cBhvr>
                                        <p:cTn id="122" dur="2000"/>
                                        <p:tgtEl>
                                          <p:spTgt spid="7683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76827"/>
                                        </p:tgtEl>
                                        <p:attrNameLst>
                                          <p:attrName>style.visibility</p:attrName>
                                        </p:attrNameLst>
                                      </p:cBhvr>
                                      <p:to>
                                        <p:strVal val="visible"/>
                                      </p:to>
                                    </p:set>
                                    <p:animEffect transition="in" filter="fade">
                                      <p:cBhvr>
                                        <p:cTn id="127" dur="500"/>
                                        <p:tgtEl>
                                          <p:spTgt spid="76827"/>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76831"/>
                                        </p:tgtEl>
                                        <p:attrNameLst>
                                          <p:attrName>style.visibility</p:attrName>
                                        </p:attrNameLst>
                                      </p:cBhvr>
                                      <p:to>
                                        <p:strVal val="visible"/>
                                      </p:to>
                                    </p:set>
                                    <p:animEffect transition="in" filter="fade">
                                      <p:cBhvr>
                                        <p:cTn id="132" dur="2000"/>
                                        <p:tgtEl>
                                          <p:spTgt spid="76831"/>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6828"/>
                                        </p:tgtEl>
                                        <p:attrNameLst>
                                          <p:attrName>style.visibility</p:attrName>
                                        </p:attrNameLst>
                                      </p:cBhvr>
                                      <p:to>
                                        <p:strVal val="visible"/>
                                      </p:to>
                                    </p:set>
                                    <p:animEffect transition="in" filter="fade">
                                      <p:cBhvr>
                                        <p:cTn id="137" dur="500"/>
                                        <p:tgtEl>
                                          <p:spTgt spid="76828"/>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76832"/>
                                        </p:tgtEl>
                                        <p:attrNameLst>
                                          <p:attrName>style.visibility</p:attrName>
                                        </p:attrNameLst>
                                      </p:cBhvr>
                                      <p:to>
                                        <p:strVal val="visible"/>
                                      </p:to>
                                    </p:set>
                                    <p:animEffect transition="in" filter="fade">
                                      <p:cBhvr>
                                        <p:cTn id="142" dur="2000"/>
                                        <p:tgtEl>
                                          <p:spTgt spid="76832"/>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76829"/>
                                        </p:tgtEl>
                                        <p:attrNameLst>
                                          <p:attrName>style.visibility</p:attrName>
                                        </p:attrNameLst>
                                      </p:cBhvr>
                                      <p:to>
                                        <p:strVal val="visible"/>
                                      </p:to>
                                    </p:set>
                                    <p:animEffect transition="in" filter="fade">
                                      <p:cBhvr>
                                        <p:cTn id="147" dur="500"/>
                                        <p:tgtEl>
                                          <p:spTgt spid="76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p:bldP spid="76808" grpId="0"/>
      <p:bldP spid="76809" grpId="0" animBg="1"/>
      <p:bldP spid="76810" grpId="0" animBg="1"/>
      <p:bldP spid="76811" grpId="0" animBg="1"/>
      <p:bldP spid="76812" grpId="0" animBg="1"/>
      <p:bldP spid="76813" grpId="0" animBg="1"/>
      <p:bldP spid="76814" grpId="0" animBg="1"/>
      <p:bldP spid="76815" grpId="0" animBg="1"/>
      <p:bldP spid="76816" grpId="0" animBg="1"/>
      <p:bldP spid="76817" grpId="0" animBg="1"/>
      <p:bldP spid="76818" grpId="0" animBg="1"/>
      <p:bldP spid="76819" grpId="0" animBg="1"/>
      <p:bldP spid="76820" grpId="0" animBg="1"/>
      <p:bldP spid="76821" grpId="0" animBg="1"/>
      <p:bldP spid="76822" grpId="0" animBg="1"/>
      <p:bldP spid="76823" grpId="0" animBg="1"/>
      <p:bldP spid="76824" grpId="0" animBg="1"/>
      <p:bldP spid="76825" grpId="0" animBg="1"/>
      <p:bldP spid="76826" grpId="0" animBg="1"/>
      <p:bldP spid="76827" grpId="0" animBg="1"/>
      <p:bldP spid="76828" grpId="0" animBg="1"/>
      <p:bldP spid="76829" grpId="0" animBg="1"/>
      <p:bldP spid="76830" grpId="0" animBg="1"/>
      <p:bldP spid="76831" grpId="0" animBg="1"/>
      <p:bldP spid="76832" grpId="0" animBg="1"/>
      <p:bldP spid="76833" grpId="0"/>
      <p:bldP spid="768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8" name="Group 4"/>
          <p:cNvGrpSpPr>
            <a:grpSpLocks/>
          </p:cNvGrpSpPr>
          <p:nvPr/>
        </p:nvGrpSpPr>
        <p:grpSpPr bwMode="auto">
          <a:xfrm>
            <a:off x="3203575" y="1125538"/>
            <a:ext cx="2808288" cy="1152525"/>
            <a:chOff x="793" y="799"/>
            <a:chExt cx="1769" cy="726"/>
          </a:xfrm>
        </p:grpSpPr>
        <p:sp>
          <p:nvSpPr>
            <p:cNvPr id="77829" name="Rectangle 5"/>
            <p:cNvSpPr>
              <a:spLocks noChangeArrowheads="1"/>
            </p:cNvSpPr>
            <p:nvPr/>
          </p:nvSpPr>
          <p:spPr bwMode="auto">
            <a:xfrm>
              <a:off x="793" y="799"/>
              <a:ext cx="1769" cy="726"/>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endParaRPr lang="de-AT"/>
            </a:p>
          </p:txBody>
        </p:sp>
        <p:sp>
          <p:nvSpPr>
            <p:cNvPr id="77830" name="Text Box 6"/>
            <p:cNvSpPr txBox="1">
              <a:spLocks noChangeArrowheads="1"/>
            </p:cNvSpPr>
            <p:nvPr/>
          </p:nvSpPr>
          <p:spPr bwMode="auto">
            <a:xfrm>
              <a:off x="929" y="933"/>
              <a:ext cx="15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rgbClr val="FFFF00"/>
                  </a:solidFill>
                  <a:effectLst>
                    <a:outerShdw blurRad="38100" dist="38100" dir="2700000" algn="tl">
                      <a:srgbClr val="000000"/>
                    </a:outerShdw>
                  </a:effectLst>
                </a:rPr>
                <a:t>LEARNER</a:t>
              </a:r>
            </a:p>
          </p:txBody>
        </p:sp>
      </p:grpSp>
      <p:sp>
        <p:nvSpPr>
          <p:cNvPr id="77831" name="AutoShape 7"/>
          <p:cNvSpPr>
            <a:spLocks noChangeArrowheads="1"/>
          </p:cNvSpPr>
          <p:nvPr/>
        </p:nvSpPr>
        <p:spPr bwMode="auto">
          <a:xfrm>
            <a:off x="1908175" y="2995613"/>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32" name="AutoShape 8"/>
          <p:cNvSpPr>
            <a:spLocks noChangeArrowheads="1"/>
          </p:cNvSpPr>
          <p:nvPr/>
        </p:nvSpPr>
        <p:spPr bwMode="auto">
          <a:xfrm>
            <a:off x="2700338" y="2924175"/>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33" name="AutoShape 9"/>
          <p:cNvSpPr>
            <a:spLocks noChangeArrowheads="1"/>
          </p:cNvSpPr>
          <p:nvPr/>
        </p:nvSpPr>
        <p:spPr bwMode="auto">
          <a:xfrm>
            <a:off x="3492500" y="2995613"/>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34" name="AutoShape 10"/>
          <p:cNvSpPr>
            <a:spLocks noChangeArrowheads="1"/>
          </p:cNvSpPr>
          <p:nvPr/>
        </p:nvSpPr>
        <p:spPr bwMode="auto">
          <a:xfrm>
            <a:off x="4284663" y="2852738"/>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35" name="AutoShape 11"/>
          <p:cNvSpPr>
            <a:spLocks noChangeArrowheads="1"/>
          </p:cNvSpPr>
          <p:nvPr/>
        </p:nvSpPr>
        <p:spPr bwMode="auto">
          <a:xfrm>
            <a:off x="5076825" y="2924175"/>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36" name="AutoShape 12"/>
          <p:cNvSpPr>
            <a:spLocks noChangeArrowheads="1"/>
          </p:cNvSpPr>
          <p:nvPr/>
        </p:nvSpPr>
        <p:spPr bwMode="auto">
          <a:xfrm>
            <a:off x="5868988" y="2852738"/>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37" name="AutoShape 13"/>
          <p:cNvSpPr>
            <a:spLocks noChangeArrowheads="1"/>
          </p:cNvSpPr>
          <p:nvPr/>
        </p:nvSpPr>
        <p:spPr bwMode="auto">
          <a:xfrm>
            <a:off x="6661150" y="2924175"/>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38" name="AutoShape 14"/>
          <p:cNvSpPr>
            <a:spLocks noChangeArrowheads="1"/>
          </p:cNvSpPr>
          <p:nvPr/>
        </p:nvSpPr>
        <p:spPr bwMode="auto">
          <a:xfrm>
            <a:off x="7453313" y="2852738"/>
            <a:ext cx="647700" cy="504825"/>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39" name="Text Box 15"/>
          <p:cNvSpPr txBox="1">
            <a:spLocks noChangeArrowheads="1"/>
          </p:cNvSpPr>
          <p:nvPr/>
        </p:nvSpPr>
        <p:spPr bwMode="auto">
          <a:xfrm>
            <a:off x="611188" y="2349500"/>
            <a:ext cx="252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sp>
        <p:nvSpPr>
          <p:cNvPr id="77840" name="Text Box 16"/>
          <p:cNvSpPr txBox="1">
            <a:spLocks noChangeArrowheads="1"/>
          </p:cNvSpPr>
          <p:nvPr/>
        </p:nvSpPr>
        <p:spPr bwMode="auto">
          <a:xfrm>
            <a:off x="107950" y="2276475"/>
            <a:ext cx="3240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t>Serial Learner</a:t>
            </a:r>
          </a:p>
        </p:txBody>
      </p:sp>
      <p:sp>
        <p:nvSpPr>
          <p:cNvPr id="77841" name="Text Box 17"/>
          <p:cNvSpPr txBox="1">
            <a:spLocks noChangeArrowheads="1"/>
          </p:cNvSpPr>
          <p:nvPr/>
        </p:nvSpPr>
        <p:spPr bwMode="auto">
          <a:xfrm>
            <a:off x="36513" y="4411663"/>
            <a:ext cx="3240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t>Global Learner</a:t>
            </a:r>
          </a:p>
        </p:txBody>
      </p:sp>
      <p:grpSp>
        <p:nvGrpSpPr>
          <p:cNvPr id="77842" name="Group 18"/>
          <p:cNvGrpSpPr>
            <a:grpSpLocks/>
          </p:cNvGrpSpPr>
          <p:nvPr/>
        </p:nvGrpSpPr>
        <p:grpSpPr bwMode="auto">
          <a:xfrm>
            <a:off x="3492500" y="4365625"/>
            <a:ext cx="2303463" cy="1655763"/>
            <a:chOff x="2200" y="2750"/>
            <a:chExt cx="1451" cy="1043"/>
          </a:xfrm>
        </p:grpSpPr>
        <p:sp>
          <p:nvSpPr>
            <p:cNvPr id="77843" name="AutoShape 19"/>
            <p:cNvSpPr>
              <a:spLocks noChangeArrowheads="1"/>
            </p:cNvSpPr>
            <p:nvPr/>
          </p:nvSpPr>
          <p:spPr bwMode="auto">
            <a:xfrm>
              <a:off x="2245" y="3430"/>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44" name="AutoShape 20"/>
            <p:cNvSpPr>
              <a:spLocks noChangeArrowheads="1"/>
            </p:cNvSpPr>
            <p:nvPr/>
          </p:nvSpPr>
          <p:spPr bwMode="auto">
            <a:xfrm>
              <a:off x="2562" y="3430"/>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45" name="AutoShape 21"/>
            <p:cNvSpPr>
              <a:spLocks noChangeArrowheads="1"/>
            </p:cNvSpPr>
            <p:nvPr/>
          </p:nvSpPr>
          <p:spPr bwMode="auto">
            <a:xfrm>
              <a:off x="2880" y="3430"/>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46" name="AutoShape 22"/>
            <p:cNvSpPr>
              <a:spLocks noChangeArrowheads="1"/>
            </p:cNvSpPr>
            <p:nvPr/>
          </p:nvSpPr>
          <p:spPr bwMode="auto">
            <a:xfrm>
              <a:off x="3198" y="3430"/>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47" name="AutoShape 23"/>
            <p:cNvSpPr>
              <a:spLocks noChangeArrowheads="1"/>
            </p:cNvSpPr>
            <p:nvPr/>
          </p:nvSpPr>
          <p:spPr bwMode="auto">
            <a:xfrm>
              <a:off x="2245" y="3203"/>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48" name="AutoShape 24"/>
            <p:cNvSpPr>
              <a:spLocks noChangeArrowheads="1"/>
            </p:cNvSpPr>
            <p:nvPr/>
          </p:nvSpPr>
          <p:spPr bwMode="auto">
            <a:xfrm>
              <a:off x="2562" y="3203"/>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49" name="AutoShape 25"/>
            <p:cNvSpPr>
              <a:spLocks noChangeArrowheads="1"/>
            </p:cNvSpPr>
            <p:nvPr/>
          </p:nvSpPr>
          <p:spPr bwMode="auto">
            <a:xfrm>
              <a:off x="2880" y="3203"/>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50" name="AutoShape 26"/>
            <p:cNvSpPr>
              <a:spLocks noChangeArrowheads="1"/>
            </p:cNvSpPr>
            <p:nvPr/>
          </p:nvSpPr>
          <p:spPr bwMode="auto">
            <a:xfrm>
              <a:off x="3198" y="3203"/>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51" name="AutoShape 27"/>
            <p:cNvSpPr>
              <a:spLocks noChangeArrowheads="1"/>
            </p:cNvSpPr>
            <p:nvPr/>
          </p:nvSpPr>
          <p:spPr bwMode="auto">
            <a:xfrm>
              <a:off x="2245" y="2976"/>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52" name="AutoShape 28"/>
            <p:cNvSpPr>
              <a:spLocks noChangeArrowheads="1"/>
            </p:cNvSpPr>
            <p:nvPr/>
          </p:nvSpPr>
          <p:spPr bwMode="auto">
            <a:xfrm>
              <a:off x="2562" y="2976"/>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53" name="AutoShape 29"/>
            <p:cNvSpPr>
              <a:spLocks noChangeArrowheads="1"/>
            </p:cNvSpPr>
            <p:nvPr/>
          </p:nvSpPr>
          <p:spPr bwMode="auto">
            <a:xfrm>
              <a:off x="2880" y="2976"/>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54" name="AutoShape 30"/>
            <p:cNvSpPr>
              <a:spLocks noChangeArrowheads="1"/>
            </p:cNvSpPr>
            <p:nvPr/>
          </p:nvSpPr>
          <p:spPr bwMode="auto">
            <a:xfrm>
              <a:off x="3198" y="2976"/>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55" name="AutoShape 31"/>
            <p:cNvSpPr>
              <a:spLocks noChangeArrowheads="1"/>
            </p:cNvSpPr>
            <p:nvPr/>
          </p:nvSpPr>
          <p:spPr bwMode="auto">
            <a:xfrm>
              <a:off x="2245" y="2750"/>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56" name="AutoShape 32"/>
            <p:cNvSpPr>
              <a:spLocks noChangeArrowheads="1"/>
            </p:cNvSpPr>
            <p:nvPr/>
          </p:nvSpPr>
          <p:spPr bwMode="auto">
            <a:xfrm>
              <a:off x="2562" y="2750"/>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57" name="AutoShape 33"/>
            <p:cNvSpPr>
              <a:spLocks noChangeArrowheads="1"/>
            </p:cNvSpPr>
            <p:nvPr/>
          </p:nvSpPr>
          <p:spPr bwMode="auto">
            <a:xfrm>
              <a:off x="2880" y="2750"/>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58" name="AutoShape 34"/>
            <p:cNvSpPr>
              <a:spLocks noChangeArrowheads="1"/>
            </p:cNvSpPr>
            <p:nvPr/>
          </p:nvSpPr>
          <p:spPr bwMode="auto">
            <a:xfrm>
              <a:off x="3198" y="2750"/>
              <a:ext cx="408" cy="31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859" name="Rectangle 35"/>
            <p:cNvSpPr>
              <a:spLocks noChangeArrowheads="1"/>
            </p:cNvSpPr>
            <p:nvPr/>
          </p:nvSpPr>
          <p:spPr bwMode="auto">
            <a:xfrm>
              <a:off x="2200" y="2750"/>
              <a:ext cx="1451" cy="1043"/>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spTree>
    <p:extLst>
      <p:ext uri="{BB962C8B-B14F-4D97-AF65-F5344CB8AC3E}">
        <p14:creationId xmlns:p14="http://schemas.microsoft.com/office/powerpoint/2010/main" val="1535804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fade">
                                      <p:cBhvr>
                                        <p:cTn id="7" dur="2000"/>
                                        <p:tgtEl>
                                          <p:spTgt spid="77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40"/>
                                        </p:tgtEl>
                                        <p:attrNameLst>
                                          <p:attrName>style.visibility</p:attrName>
                                        </p:attrNameLst>
                                      </p:cBhvr>
                                      <p:to>
                                        <p:strVal val="visible"/>
                                      </p:to>
                                    </p:set>
                                    <p:animEffect transition="in" filter="dissolve">
                                      <p:cBhvr>
                                        <p:cTn id="12" dur="500"/>
                                        <p:tgtEl>
                                          <p:spTgt spid="778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831"/>
                                        </p:tgtEl>
                                        <p:attrNameLst>
                                          <p:attrName>style.visibility</p:attrName>
                                        </p:attrNameLst>
                                      </p:cBhvr>
                                      <p:to>
                                        <p:strVal val="visible"/>
                                      </p:to>
                                    </p:set>
                                    <p:animEffect transition="in" filter="fade">
                                      <p:cBhvr>
                                        <p:cTn id="17" dur="500"/>
                                        <p:tgtEl>
                                          <p:spTgt spid="778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7832"/>
                                        </p:tgtEl>
                                        <p:attrNameLst>
                                          <p:attrName>style.visibility</p:attrName>
                                        </p:attrNameLst>
                                      </p:cBhvr>
                                      <p:to>
                                        <p:strVal val="visible"/>
                                      </p:to>
                                    </p:set>
                                    <p:animEffect transition="in" filter="fade">
                                      <p:cBhvr>
                                        <p:cTn id="22" dur="500"/>
                                        <p:tgtEl>
                                          <p:spTgt spid="778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7833"/>
                                        </p:tgtEl>
                                        <p:attrNameLst>
                                          <p:attrName>style.visibility</p:attrName>
                                        </p:attrNameLst>
                                      </p:cBhvr>
                                      <p:to>
                                        <p:strVal val="visible"/>
                                      </p:to>
                                    </p:set>
                                    <p:animEffect transition="in" filter="fade">
                                      <p:cBhvr>
                                        <p:cTn id="27" dur="500"/>
                                        <p:tgtEl>
                                          <p:spTgt spid="778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834"/>
                                        </p:tgtEl>
                                        <p:attrNameLst>
                                          <p:attrName>style.visibility</p:attrName>
                                        </p:attrNameLst>
                                      </p:cBhvr>
                                      <p:to>
                                        <p:strVal val="visible"/>
                                      </p:to>
                                    </p:set>
                                    <p:animEffect transition="in" filter="fade">
                                      <p:cBhvr>
                                        <p:cTn id="32" dur="500"/>
                                        <p:tgtEl>
                                          <p:spTgt spid="778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7835"/>
                                        </p:tgtEl>
                                        <p:attrNameLst>
                                          <p:attrName>style.visibility</p:attrName>
                                        </p:attrNameLst>
                                      </p:cBhvr>
                                      <p:to>
                                        <p:strVal val="visible"/>
                                      </p:to>
                                    </p:set>
                                    <p:animEffect transition="in" filter="dissolve">
                                      <p:cBhvr>
                                        <p:cTn id="37" dur="500"/>
                                        <p:tgtEl>
                                          <p:spTgt spid="778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7836"/>
                                        </p:tgtEl>
                                        <p:attrNameLst>
                                          <p:attrName>style.visibility</p:attrName>
                                        </p:attrNameLst>
                                      </p:cBhvr>
                                      <p:to>
                                        <p:strVal val="visible"/>
                                      </p:to>
                                    </p:set>
                                    <p:animEffect transition="in" filter="fade">
                                      <p:cBhvr>
                                        <p:cTn id="42" dur="500"/>
                                        <p:tgtEl>
                                          <p:spTgt spid="7783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837"/>
                                        </p:tgtEl>
                                        <p:attrNameLst>
                                          <p:attrName>style.visibility</p:attrName>
                                        </p:attrNameLst>
                                      </p:cBhvr>
                                      <p:to>
                                        <p:strVal val="visible"/>
                                      </p:to>
                                    </p:set>
                                    <p:animEffect transition="in" filter="fade">
                                      <p:cBhvr>
                                        <p:cTn id="47" dur="500"/>
                                        <p:tgtEl>
                                          <p:spTgt spid="7783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7838"/>
                                        </p:tgtEl>
                                        <p:attrNameLst>
                                          <p:attrName>style.visibility</p:attrName>
                                        </p:attrNameLst>
                                      </p:cBhvr>
                                      <p:to>
                                        <p:strVal val="visible"/>
                                      </p:to>
                                    </p:set>
                                    <p:animEffect transition="in" filter="fade">
                                      <p:cBhvr>
                                        <p:cTn id="52" dur="500"/>
                                        <p:tgtEl>
                                          <p:spTgt spid="778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7841"/>
                                        </p:tgtEl>
                                        <p:attrNameLst>
                                          <p:attrName>style.visibility</p:attrName>
                                        </p:attrNameLst>
                                      </p:cBhvr>
                                      <p:to>
                                        <p:strVal val="visible"/>
                                      </p:to>
                                    </p:set>
                                    <p:animEffect transition="in" filter="dissolve">
                                      <p:cBhvr>
                                        <p:cTn id="57" dur="500"/>
                                        <p:tgtEl>
                                          <p:spTgt spid="7784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77842"/>
                                        </p:tgtEl>
                                        <p:attrNameLst>
                                          <p:attrName>style.visibility</p:attrName>
                                        </p:attrNameLst>
                                      </p:cBhvr>
                                      <p:to>
                                        <p:strVal val="visible"/>
                                      </p:to>
                                    </p:set>
                                    <p:animEffect transition="in" filter="fade">
                                      <p:cBhvr>
                                        <p:cTn id="62" dur="500"/>
                                        <p:tgtEl>
                                          <p:spTgt spid="77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nimBg="1"/>
      <p:bldP spid="77832" grpId="0" animBg="1"/>
      <p:bldP spid="77833" grpId="0" animBg="1"/>
      <p:bldP spid="77834" grpId="0" animBg="1"/>
      <p:bldP spid="77835" grpId="0" animBg="1"/>
      <p:bldP spid="77836" grpId="0" animBg="1"/>
      <p:bldP spid="77837" grpId="0" animBg="1"/>
      <p:bldP spid="77838" grpId="0" animBg="1"/>
      <p:bldP spid="77840" grpId="0"/>
      <p:bldP spid="778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4"/>
          <p:cNvSpPr txBox="1">
            <a:spLocks noChangeArrowheads="1"/>
          </p:cNvSpPr>
          <p:nvPr/>
        </p:nvSpPr>
        <p:spPr bwMode="auto">
          <a:xfrm>
            <a:off x="425450" y="1196975"/>
            <a:ext cx="813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t>Learning is not a ‘linear’ but a ‘thickening’ process</a:t>
            </a:r>
          </a:p>
        </p:txBody>
      </p:sp>
      <p:grpSp>
        <p:nvGrpSpPr>
          <p:cNvPr id="78853" name="Group 5"/>
          <p:cNvGrpSpPr>
            <a:grpSpLocks/>
          </p:cNvGrpSpPr>
          <p:nvPr/>
        </p:nvGrpSpPr>
        <p:grpSpPr bwMode="auto">
          <a:xfrm>
            <a:off x="1187450" y="1879600"/>
            <a:ext cx="6624638" cy="3743325"/>
            <a:chOff x="748" y="1344"/>
            <a:chExt cx="4173" cy="2358"/>
          </a:xfrm>
        </p:grpSpPr>
        <p:sp>
          <p:nvSpPr>
            <p:cNvPr id="78854" name="Line 6"/>
            <p:cNvSpPr>
              <a:spLocks noChangeShapeType="1"/>
            </p:cNvSpPr>
            <p:nvPr/>
          </p:nvSpPr>
          <p:spPr bwMode="auto">
            <a:xfrm>
              <a:off x="1066"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55" name="Line 7"/>
            <p:cNvSpPr>
              <a:spLocks noChangeShapeType="1"/>
            </p:cNvSpPr>
            <p:nvPr/>
          </p:nvSpPr>
          <p:spPr bwMode="auto">
            <a:xfrm>
              <a:off x="1519"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56" name="Line 8"/>
            <p:cNvSpPr>
              <a:spLocks noChangeShapeType="1"/>
            </p:cNvSpPr>
            <p:nvPr/>
          </p:nvSpPr>
          <p:spPr bwMode="auto">
            <a:xfrm>
              <a:off x="1972"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57" name="Line 9"/>
            <p:cNvSpPr>
              <a:spLocks noChangeShapeType="1"/>
            </p:cNvSpPr>
            <p:nvPr/>
          </p:nvSpPr>
          <p:spPr bwMode="auto">
            <a:xfrm>
              <a:off x="2425"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58" name="Line 10"/>
            <p:cNvSpPr>
              <a:spLocks noChangeShapeType="1"/>
            </p:cNvSpPr>
            <p:nvPr/>
          </p:nvSpPr>
          <p:spPr bwMode="auto">
            <a:xfrm>
              <a:off x="2878"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59" name="Line 11"/>
            <p:cNvSpPr>
              <a:spLocks noChangeShapeType="1"/>
            </p:cNvSpPr>
            <p:nvPr/>
          </p:nvSpPr>
          <p:spPr bwMode="auto">
            <a:xfrm>
              <a:off x="3331"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60" name="Line 12"/>
            <p:cNvSpPr>
              <a:spLocks noChangeShapeType="1"/>
            </p:cNvSpPr>
            <p:nvPr/>
          </p:nvSpPr>
          <p:spPr bwMode="auto">
            <a:xfrm>
              <a:off x="3784"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61" name="Line 13"/>
            <p:cNvSpPr>
              <a:spLocks noChangeShapeType="1"/>
            </p:cNvSpPr>
            <p:nvPr/>
          </p:nvSpPr>
          <p:spPr bwMode="auto">
            <a:xfrm>
              <a:off x="4237"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62" name="Line 14"/>
            <p:cNvSpPr>
              <a:spLocks noChangeShapeType="1"/>
            </p:cNvSpPr>
            <p:nvPr/>
          </p:nvSpPr>
          <p:spPr bwMode="auto">
            <a:xfrm>
              <a:off x="4690"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63" name="Line 15"/>
            <p:cNvSpPr>
              <a:spLocks noChangeShapeType="1"/>
            </p:cNvSpPr>
            <p:nvPr/>
          </p:nvSpPr>
          <p:spPr bwMode="auto">
            <a:xfrm rot="5400000" flipH="1">
              <a:off x="2835" y="-381"/>
              <a:ext cx="0" cy="4173"/>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64" name="Line 16"/>
            <p:cNvSpPr>
              <a:spLocks noChangeShapeType="1"/>
            </p:cNvSpPr>
            <p:nvPr/>
          </p:nvSpPr>
          <p:spPr bwMode="auto">
            <a:xfrm rot="5400000" flipH="1">
              <a:off x="2835" y="73"/>
              <a:ext cx="0" cy="4173"/>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65" name="Line 17"/>
            <p:cNvSpPr>
              <a:spLocks noChangeShapeType="1"/>
            </p:cNvSpPr>
            <p:nvPr/>
          </p:nvSpPr>
          <p:spPr bwMode="auto">
            <a:xfrm rot="5400000" flipH="1">
              <a:off x="2835" y="527"/>
              <a:ext cx="0" cy="4173"/>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66" name="Line 18"/>
            <p:cNvSpPr>
              <a:spLocks noChangeShapeType="1"/>
            </p:cNvSpPr>
            <p:nvPr/>
          </p:nvSpPr>
          <p:spPr bwMode="auto">
            <a:xfrm rot="5400000" flipH="1">
              <a:off x="2835" y="981"/>
              <a:ext cx="0" cy="4173"/>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67" name="Line 19"/>
            <p:cNvSpPr>
              <a:spLocks noChangeShapeType="1"/>
            </p:cNvSpPr>
            <p:nvPr/>
          </p:nvSpPr>
          <p:spPr bwMode="auto">
            <a:xfrm rot="5400000" flipH="1">
              <a:off x="2835" y="1435"/>
              <a:ext cx="0" cy="4173"/>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78868" name="Group 20"/>
          <p:cNvGrpSpPr>
            <a:grpSpLocks/>
          </p:cNvGrpSpPr>
          <p:nvPr/>
        </p:nvGrpSpPr>
        <p:grpSpPr bwMode="auto">
          <a:xfrm>
            <a:off x="1258888" y="1879600"/>
            <a:ext cx="6624637" cy="3743325"/>
            <a:chOff x="748" y="1344"/>
            <a:chExt cx="4173" cy="2358"/>
          </a:xfrm>
        </p:grpSpPr>
        <p:sp>
          <p:nvSpPr>
            <p:cNvPr id="78869" name="Line 21"/>
            <p:cNvSpPr>
              <a:spLocks noChangeShapeType="1"/>
            </p:cNvSpPr>
            <p:nvPr/>
          </p:nvSpPr>
          <p:spPr bwMode="auto">
            <a:xfrm rot="5400000" flipH="1">
              <a:off x="2835" y="-562"/>
              <a:ext cx="0" cy="4173"/>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70" name="Line 22"/>
            <p:cNvSpPr>
              <a:spLocks noChangeShapeType="1"/>
            </p:cNvSpPr>
            <p:nvPr/>
          </p:nvSpPr>
          <p:spPr bwMode="auto">
            <a:xfrm rot="5400000" flipH="1">
              <a:off x="2835" y="-154"/>
              <a:ext cx="0" cy="4173"/>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71" name="Line 23"/>
            <p:cNvSpPr>
              <a:spLocks noChangeShapeType="1"/>
            </p:cNvSpPr>
            <p:nvPr/>
          </p:nvSpPr>
          <p:spPr bwMode="auto">
            <a:xfrm rot="5400000" flipH="1">
              <a:off x="2835" y="300"/>
              <a:ext cx="0" cy="4173"/>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72" name="Line 24"/>
            <p:cNvSpPr>
              <a:spLocks noChangeShapeType="1"/>
            </p:cNvSpPr>
            <p:nvPr/>
          </p:nvSpPr>
          <p:spPr bwMode="auto">
            <a:xfrm rot="5400000" flipH="1">
              <a:off x="2835" y="754"/>
              <a:ext cx="0" cy="4173"/>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73" name="Line 25"/>
            <p:cNvSpPr>
              <a:spLocks noChangeShapeType="1"/>
            </p:cNvSpPr>
            <p:nvPr/>
          </p:nvSpPr>
          <p:spPr bwMode="auto">
            <a:xfrm rot="5400000" flipH="1">
              <a:off x="2835" y="1208"/>
              <a:ext cx="0" cy="4173"/>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74" name="Line 26"/>
            <p:cNvSpPr>
              <a:spLocks noChangeShapeType="1"/>
            </p:cNvSpPr>
            <p:nvPr/>
          </p:nvSpPr>
          <p:spPr bwMode="auto">
            <a:xfrm>
              <a:off x="839"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75" name="Line 27"/>
            <p:cNvSpPr>
              <a:spLocks noChangeShapeType="1"/>
            </p:cNvSpPr>
            <p:nvPr/>
          </p:nvSpPr>
          <p:spPr bwMode="auto">
            <a:xfrm>
              <a:off x="1292"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76" name="Line 28"/>
            <p:cNvSpPr>
              <a:spLocks noChangeShapeType="1"/>
            </p:cNvSpPr>
            <p:nvPr/>
          </p:nvSpPr>
          <p:spPr bwMode="auto">
            <a:xfrm>
              <a:off x="1745"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77" name="Line 29"/>
            <p:cNvSpPr>
              <a:spLocks noChangeShapeType="1"/>
            </p:cNvSpPr>
            <p:nvPr/>
          </p:nvSpPr>
          <p:spPr bwMode="auto">
            <a:xfrm>
              <a:off x="2198"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78" name="Line 30"/>
            <p:cNvSpPr>
              <a:spLocks noChangeShapeType="1"/>
            </p:cNvSpPr>
            <p:nvPr/>
          </p:nvSpPr>
          <p:spPr bwMode="auto">
            <a:xfrm>
              <a:off x="2651"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79" name="Line 31"/>
            <p:cNvSpPr>
              <a:spLocks noChangeShapeType="1"/>
            </p:cNvSpPr>
            <p:nvPr/>
          </p:nvSpPr>
          <p:spPr bwMode="auto">
            <a:xfrm>
              <a:off x="3104"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80" name="Line 32"/>
            <p:cNvSpPr>
              <a:spLocks noChangeShapeType="1"/>
            </p:cNvSpPr>
            <p:nvPr/>
          </p:nvSpPr>
          <p:spPr bwMode="auto">
            <a:xfrm>
              <a:off x="3557"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81" name="Line 33"/>
            <p:cNvSpPr>
              <a:spLocks noChangeShapeType="1"/>
            </p:cNvSpPr>
            <p:nvPr/>
          </p:nvSpPr>
          <p:spPr bwMode="auto">
            <a:xfrm>
              <a:off x="4010"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82" name="Line 34"/>
            <p:cNvSpPr>
              <a:spLocks noChangeShapeType="1"/>
            </p:cNvSpPr>
            <p:nvPr/>
          </p:nvSpPr>
          <p:spPr bwMode="auto">
            <a:xfrm>
              <a:off x="4463"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83" name="Line 35"/>
            <p:cNvSpPr>
              <a:spLocks noChangeShapeType="1"/>
            </p:cNvSpPr>
            <p:nvPr/>
          </p:nvSpPr>
          <p:spPr bwMode="auto">
            <a:xfrm>
              <a:off x="4876"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78884" name="Group 36"/>
          <p:cNvGrpSpPr>
            <a:grpSpLocks/>
          </p:cNvGrpSpPr>
          <p:nvPr/>
        </p:nvGrpSpPr>
        <p:grpSpPr bwMode="auto">
          <a:xfrm>
            <a:off x="1258888" y="1952625"/>
            <a:ext cx="6624637" cy="3743325"/>
            <a:chOff x="838" y="-2693"/>
            <a:chExt cx="4173" cy="2358"/>
          </a:xfrm>
        </p:grpSpPr>
        <p:grpSp>
          <p:nvGrpSpPr>
            <p:cNvPr id="78885" name="Group 37"/>
            <p:cNvGrpSpPr>
              <a:grpSpLocks/>
            </p:cNvGrpSpPr>
            <p:nvPr/>
          </p:nvGrpSpPr>
          <p:grpSpPr bwMode="auto">
            <a:xfrm>
              <a:off x="997" y="-2693"/>
              <a:ext cx="3855" cy="2358"/>
              <a:chOff x="930" y="1344"/>
              <a:chExt cx="3855" cy="2358"/>
            </a:xfrm>
          </p:grpSpPr>
          <p:sp>
            <p:nvSpPr>
              <p:cNvPr id="78886" name="Line 38"/>
              <p:cNvSpPr>
                <a:spLocks noChangeShapeType="1"/>
              </p:cNvSpPr>
              <p:nvPr/>
            </p:nvSpPr>
            <p:spPr bwMode="auto">
              <a:xfrm>
                <a:off x="930"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87" name="Line 39"/>
              <p:cNvSpPr>
                <a:spLocks noChangeShapeType="1"/>
              </p:cNvSpPr>
              <p:nvPr/>
            </p:nvSpPr>
            <p:spPr bwMode="auto">
              <a:xfrm>
                <a:off x="1202"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88" name="Line 40"/>
              <p:cNvSpPr>
                <a:spLocks noChangeShapeType="1"/>
              </p:cNvSpPr>
              <p:nvPr/>
            </p:nvSpPr>
            <p:spPr bwMode="auto">
              <a:xfrm>
                <a:off x="1429"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89" name="Line 41"/>
              <p:cNvSpPr>
                <a:spLocks noChangeShapeType="1"/>
              </p:cNvSpPr>
              <p:nvPr/>
            </p:nvSpPr>
            <p:spPr bwMode="auto">
              <a:xfrm>
                <a:off x="1655"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90" name="Line 42"/>
              <p:cNvSpPr>
                <a:spLocks noChangeShapeType="1"/>
              </p:cNvSpPr>
              <p:nvPr/>
            </p:nvSpPr>
            <p:spPr bwMode="auto">
              <a:xfrm>
                <a:off x="1881"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91" name="Line 43"/>
              <p:cNvSpPr>
                <a:spLocks noChangeShapeType="1"/>
              </p:cNvSpPr>
              <p:nvPr/>
            </p:nvSpPr>
            <p:spPr bwMode="auto">
              <a:xfrm>
                <a:off x="2107"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92" name="Line 44"/>
              <p:cNvSpPr>
                <a:spLocks noChangeShapeType="1"/>
              </p:cNvSpPr>
              <p:nvPr/>
            </p:nvSpPr>
            <p:spPr bwMode="auto">
              <a:xfrm>
                <a:off x="2333"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93" name="Line 45"/>
              <p:cNvSpPr>
                <a:spLocks noChangeShapeType="1"/>
              </p:cNvSpPr>
              <p:nvPr/>
            </p:nvSpPr>
            <p:spPr bwMode="auto">
              <a:xfrm>
                <a:off x="2559"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94" name="Line 46"/>
              <p:cNvSpPr>
                <a:spLocks noChangeShapeType="1"/>
              </p:cNvSpPr>
              <p:nvPr/>
            </p:nvSpPr>
            <p:spPr bwMode="auto">
              <a:xfrm>
                <a:off x="2785"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95" name="Line 47"/>
              <p:cNvSpPr>
                <a:spLocks noChangeShapeType="1"/>
              </p:cNvSpPr>
              <p:nvPr/>
            </p:nvSpPr>
            <p:spPr bwMode="auto">
              <a:xfrm>
                <a:off x="3011"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96" name="Line 48"/>
              <p:cNvSpPr>
                <a:spLocks noChangeShapeType="1"/>
              </p:cNvSpPr>
              <p:nvPr/>
            </p:nvSpPr>
            <p:spPr bwMode="auto">
              <a:xfrm>
                <a:off x="3237"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97" name="Line 49"/>
              <p:cNvSpPr>
                <a:spLocks noChangeShapeType="1"/>
              </p:cNvSpPr>
              <p:nvPr/>
            </p:nvSpPr>
            <p:spPr bwMode="auto">
              <a:xfrm>
                <a:off x="3463"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98" name="Line 50"/>
              <p:cNvSpPr>
                <a:spLocks noChangeShapeType="1"/>
              </p:cNvSpPr>
              <p:nvPr/>
            </p:nvSpPr>
            <p:spPr bwMode="auto">
              <a:xfrm>
                <a:off x="3689"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899" name="Line 51"/>
              <p:cNvSpPr>
                <a:spLocks noChangeShapeType="1"/>
              </p:cNvSpPr>
              <p:nvPr/>
            </p:nvSpPr>
            <p:spPr bwMode="auto">
              <a:xfrm>
                <a:off x="3915"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00" name="Line 52"/>
              <p:cNvSpPr>
                <a:spLocks noChangeShapeType="1"/>
              </p:cNvSpPr>
              <p:nvPr/>
            </p:nvSpPr>
            <p:spPr bwMode="auto">
              <a:xfrm>
                <a:off x="4141"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01" name="Line 53"/>
              <p:cNvSpPr>
                <a:spLocks noChangeShapeType="1"/>
              </p:cNvSpPr>
              <p:nvPr/>
            </p:nvSpPr>
            <p:spPr bwMode="auto">
              <a:xfrm>
                <a:off x="4367"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02" name="Line 54"/>
              <p:cNvSpPr>
                <a:spLocks noChangeShapeType="1"/>
              </p:cNvSpPr>
              <p:nvPr/>
            </p:nvSpPr>
            <p:spPr bwMode="auto">
              <a:xfrm>
                <a:off x="4593"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03" name="Line 55"/>
              <p:cNvSpPr>
                <a:spLocks noChangeShapeType="1"/>
              </p:cNvSpPr>
              <p:nvPr/>
            </p:nvSpPr>
            <p:spPr bwMode="auto">
              <a:xfrm>
                <a:off x="4785" y="1344"/>
                <a:ext cx="0" cy="2358"/>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78904" name="Group 56"/>
            <p:cNvGrpSpPr>
              <a:grpSpLocks/>
            </p:cNvGrpSpPr>
            <p:nvPr/>
          </p:nvGrpSpPr>
          <p:grpSpPr bwMode="auto">
            <a:xfrm>
              <a:off x="838" y="-2604"/>
              <a:ext cx="4173" cy="2224"/>
              <a:chOff x="748" y="1434"/>
              <a:chExt cx="4173" cy="2224"/>
            </a:xfrm>
          </p:grpSpPr>
          <p:sp>
            <p:nvSpPr>
              <p:cNvPr id="78905" name="Line 57"/>
              <p:cNvSpPr>
                <a:spLocks noChangeShapeType="1"/>
              </p:cNvSpPr>
              <p:nvPr/>
            </p:nvSpPr>
            <p:spPr bwMode="auto">
              <a:xfrm>
                <a:off x="748" y="1434"/>
                <a:ext cx="4173"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06" name="Line 58"/>
              <p:cNvSpPr>
                <a:spLocks noChangeShapeType="1"/>
              </p:cNvSpPr>
              <p:nvPr/>
            </p:nvSpPr>
            <p:spPr bwMode="auto">
              <a:xfrm>
                <a:off x="748" y="1616"/>
                <a:ext cx="4173"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07" name="Line 59"/>
              <p:cNvSpPr>
                <a:spLocks noChangeShapeType="1"/>
              </p:cNvSpPr>
              <p:nvPr/>
            </p:nvSpPr>
            <p:spPr bwMode="auto">
              <a:xfrm>
                <a:off x="748" y="1842"/>
                <a:ext cx="4173"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08" name="Line 60"/>
              <p:cNvSpPr>
                <a:spLocks noChangeShapeType="1"/>
              </p:cNvSpPr>
              <p:nvPr/>
            </p:nvSpPr>
            <p:spPr bwMode="auto">
              <a:xfrm>
                <a:off x="748" y="2069"/>
                <a:ext cx="4173"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09" name="Line 61"/>
              <p:cNvSpPr>
                <a:spLocks noChangeShapeType="1"/>
              </p:cNvSpPr>
              <p:nvPr/>
            </p:nvSpPr>
            <p:spPr bwMode="auto">
              <a:xfrm>
                <a:off x="748" y="2296"/>
                <a:ext cx="4173"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10" name="Line 62"/>
              <p:cNvSpPr>
                <a:spLocks noChangeShapeType="1"/>
              </p:cNvSpPr>
              <p:nvPr/>
            </p:nvSpPr>
            <p:spPr bwMode="auto">
              <a:xfrm>
                <a:off x="748" y="2523"/>
                <a:ext cx="4173"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11" name="Line 63"/>
              <p:cNvSpPr>
                <a:spLocks noChangeShapeType="1"/>
              </p:cNvSpPr>
              <p:nvPr/>
            </p:nvSpPr>
            <p:spPr bwMode="auto">
              <a:xfrm>
                <a:off x="748" y="2750"/>
                <a:ext cx="4173"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12" name="Line 64"/>
              <p:cNvSpPr>
                <a:spLocks noChangeShapeType="1"/>
              </p:cNvSpPr>
              <p:nvPr/>
            </p:nvSpPr>
            <p:spPr bwMode="auto">
              <a:xfrm>
                <a:off x="748" y="2977"/>
                <a:ext cx="4173"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13" name="Line 65"/>
              <p:cNvSpPr>
                <a:spLocks noChangeShapeType="1"/>
              </p:cNvSpPr>
              <p:nvPr/>
            </p:nvSpPr>
            <p:spPr bwMode="auto">
              <a:xfrm>
                <a:off x="748" y="3204"/>
                <a:ext cx="4173"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14" name="Line 66"/>
              <p:cNvSpPr>
                <a:spLocks noChangeShapeType="1"/>
              </p:cNvSpPr>
              <p:nvPr/>
            </p:nvSpPr>
            <p:spPr bwMode="auto">
              <a:xfrm>
                <a:off x="748" y="3431"/>
                <a:ext cx="4173"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8915" name="Line 67"/>
              <p:cNvSpPr>
                <a:spLocks noChangeShapeType="1"/>
              </p:cNvSpPr>
              <p:nvPr/>
            </p:nvSpPr>
            <p:spPr bwMode="auto">
              <a:xfrm>
                <a:off x="748" y="3658"/>
                <a:ext cx="4173"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Tree>
    <p:extLst>
      <p:ext uri="{BB962C8B-B14F-4D97-AF65-F5344CB8AC3E}">
        <p14:creationId xmlns:p14="http://schemas.microsoft.com/office/powerpoint/2010/main" val="709140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dissolve">
                                      <p:cBhvr>
                                        <p:cTn id="7" dur="500"/>
                                        <p:tgtEl>
                                          <p:spTgt spid="78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8853"/>
                                        </p:tgtEl>
                                        <p:attrNameLst>
                                          <p:attrName>style.visibility</p:attrName>
                                        </p:attrNameLst>
                                      </p:cBhvr>
                                      <p:to>
                                        <p:strVal val="visible"/>
                                      </p:to>
                                    </p:set>
                                    <p:animEffect transition="in" filter="fade">
                                      <p:cBhvr>
                                        <p:cTn id="12" dur="2000"/>
                                        <p:tgtEl>
                                          <p:spTgt spid="78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8868"/>
                                        </p:tgtEl>
                                        <p:attrNameLst>
                                          <p:attrName>style.visibility</p:attrName>
                                        </p:attrNameLst>
                                      </p:cBhvr>
                                      <p:to>
                                        <p:strVal val="visible"/>
                                      </p:to>
                                    </p:set>
                                    <p:animEffect transition="in" filter="fade">
                                      <p:cBhvr>
                                        <p:cTn id="17" dur="2000"/>
                                        <p:tgtEl>
                                          <p:spTgt spid="788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8884"/>
                                        </p:tgtEl>
                                        <p:attrNameLst>
                                          <p:attrName>style.visibility</p:attrName>
                                        </p:attrNameLst>
                                      </p:cBhvr>
                                      <p:to>
                                        <p:strVal val="visible"/>
                                      </p:to>
                                    </p:set>
                                    <p:animEffect transition="in" filter="fade">
                                      <p:cBhvr>
                                        <p:cTn id="22" dur="2000"/>
                                        <p:tgtEl>
                                          <p:spTgt spid="78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descr="lac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766877"/>
            <a:ext cx="4292600" cy="5082548"/>
          </a:xfrm>
          <a:prstGeom prst="rect">
            <a:avLst/>
          </a:prstGeom>
          <a:noFill/>
          <a:extLst>
            <a:ext uri="{909E8E84-426E-40DD-AFC4-6F175D3DCCD1}">
              <a14:hiddenFill xmlns:a14="http://schemas.microsoft.com/office/drawing/2010/main">
                <a:solidFill>
                  <a:srgbClr val="FFFFFF"/>
                </a:solidFill>
              </a14:hiddenFill>
            </a:ext>
          </a:extLst>
        </p:spPr>
      </p:pic>
      <p:sp>
        <p:nvSpPr>
          <p:cNvPr id="171013" name="Text Box 5"/>
          <p:cNvSpPr txBox="1">
            <a:spLocks noChangeArrowheads="1"/>
          </p:cNvSpPr>
          <p:nvPr/>
        </p:nvSpPr>
        <p:spPr bwMode="auto">
          <a:xfrm>
            <a:off x="0" y="731838"/>
            <a:ext cx="3962400" cy="22256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algn="ctr" eaLnBrk="0" hangingPunct="0">
              <a:spcBef>
                <a:spcPct val="50000"/>
              </a:spcBef>
            </a:pPr>
            <a:r>
              <a:rPr lang="en-GB" sz="2000" b="1">
                <a:solidFill>
                  <a:srgbClr val="44209E"/>
                </a:solidFill>
                <a:effectLst>
                  <a:outerShdw blurRad="38100" dist="38100" dir="2700000" algn="tl">
                    <a:srgbClr val="000000"/>
                  </a:outerShdw>
                </a:effectLst>
              </a:rPr>
              <a:t>Content and Language Integrated Learning (CLIL)</a:t>
            </a:r>
          </a:p>
          <a:p>
            <a:pPr algn="ctr" eaLnBrk="0" hangingPunct="0">
              <a:spcBef>
                <a:spcPct val="50000"/>
              </a:spcBef>
            </a:pPr>
            <a:r>
              <a:rPr lang="en-GB" sz="2000" b="1">
                <a:solidFill>
                  <a:srgbClr val="44209E"/>
                </a:solidFill>
                <a:effectLst>
                  <a:outerShdw blurRad="38100" dist="38100" dir="2700000" algn="tl">
                    <a:srgbClr val="000000"/>
                  </a:outerShdw>
                </a:effectLst>
              </a:rPr>
              <a:t>Language Across the Curriculum </a:t>
            </a:r>
            <a:r>
              <a:rPr lang="de-AT" sz="2000" b="1">
                <a:solidFill>
                  <a:srgbClr val="44209E"/>
                </a:solidFill>
                <a:effectLst>
                  <a:outerShdw blurRad="38100" dist="38100" dir="2700000" algn="tl">
                    <a:srgbClr val="000000"/>
                  </a:outerShdw>
                </a:effectLst>
              </a:rPr>
              <a:t>(LAC)</a:t>
            </a:r>
          </a:p>
          <a:p>
            <a:pPr algn="ctr" eaLnBrk="0" hangingPunct="0">
              <a:spcBef>
                <a:spcPct val="50000"/>
              </a:spcBef>
            </a:pPr>
            <a:r>
              <a:rPr lang="de-AT" sz="2000" b="1">
                <a:solidFill>
                  <a:srgbClr val="44209E"/>
                </a:solidFill>
                <a:effectLst>
                  <a:outerShdw blurRad="38100" dist="38100" dir="2700000" algn="tl">
                    <a:srgbClr val="000000"/>
                  </a:outerShdw>
                </a:effectLst>
              </a:rPr>
              <a:t>Dual Language Programme (DLP)</a:t>
            </a:r>
            <a:endParaRPr lang="en-GB" sz="2000">
              <a:solidFill>
                <a:srgbClr val="44209E"/>
              </a:solidFill>
              <a:latin typeface="Times New Roman" pitchFamily="18" charset="0"/>
            </a:endParaRPr>
          </a:p>
        </p:txBody>
      </p:sp>
      <p:sp>
        <p:nvSpPr>
          <p:cNvPr id="171014" name="Text Box 6"/>
          <p:cNvSpPr txBox="1">
            <a:spLocks noChangeArrowheads="1"/>
          </p:cNvSpPr>
          <p:nvPr/>
        </p:nvSpPr>
        <p:spPr bwMode="auto">
          <a:xfrm>
            <a:off x="55563" y="3090863"/>
            <a:ext cx="39624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GB" sz="2400" b="1">
                <a:effectLst>
                  <a:outerShdw blurRad="38100" dist="38100" dir="2700000" algn="tl">
                    <a:srgbClr val="000000"/>
                  </a:outerShdw>
                </a:effectLst>
              </a:rPr>
              <a:t>1) Economic</a:t>
            </a:r>
            <a:r>
              <a:rPr lang="de-AT" sz="2400" b="1">
                <a:effectLst>
                  <a:outerShdw blurRad="38100" dist="38100" dir="2700000" algn="tl">
                    <a:srgbClr val="000000"/>
                  </a:outerShdw>
                </a:effectLst>
              </a:rPr>
              <a:t>(</a:t>
            </a:r>
            <a:r>
              <a:rPr lang="en-GB" sz="2400" b="1">
                <a:effectLst>
                  <a:outerShdw blurRad="38100" dist="38100" dir="2700000" algn="tl">
                    <a:srgbClr val="000000"/>
                  </a:outerShdw>
                </a:effectLst>
              </a:rPr>
              <a:t>al) reason</a:t>
            </a:r>
            <a:endParaRPr lang="en-GB" sz="2400">
              <a:latin typeface="Times New Roman" pitchFamily="18" charset="0"/>
            </a:endParaRPr>
          </a:p>
        </p:txBody>
      </p:sp>
      <p:sp>
        <p:nvSpPr>
          <p:cNvPr id="171015" name="Text Box 7"/>
          <p:cNvSpPr txBox="1">
            <a:spLocks noChangeArrowheads="1"/>
          </p:cNvSpPr>
          <p:nvPr/>
        </p:nvSpPr>
        <p:spPr bwMode="auto">
          <a:xfrm>
            <a:off x="76200" y="3827463"/>
            <a:ext cx="39624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GB" sz="2400" b="1">
                <a:effectLst>
                  <a:outerShdw blurRad="38100" dist="38100" dir="2700000" algn="tl">
                    <a:srgbClr val="000000"/>
                  </a:outerShdw>
                </a:effectLst>
              </a:rPr>
              <a:t>2) Political reason</a:t>
            </a:r>
            <a:endParaRPr lang="en-GB" sz="2400">
              <a:latin typeface="Times New Roman" pitchFamily="18" charset="0"/>
            </a:endParaRPr>
          </a:p>
        </p:txBody>
      </p:sp>
      <p:sp>
        <p:nvSpPr>
          <p:cNvPr id="171016" name="Text Box 8"/>
          <p:cNvSpPr txBox="1">
            <a:spLocks noChangeArrowheads="1"/>
          </p:cNvSpPr>
          <p:nvPr/>
        </p:nvSpPr>
        <p:spPr bwMode="auto">
          <a:xfrm>
            <a:off x="76200" y="4678363"/>
            <a:ext cx="39624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GB" sz="2400" b="1">
                <a:effectLst>
                  <a:outerShdw blurRad="38100" dist="38100" dir="2700000" algn="tl">
                    <a:srgbClr val="000000"/>
                  </a:outerShdw>
                </a:effectLst>
              </a:rPr>
              <a:t>3) Pedagogical reason</a:t>
            </a:r>
            <a:endParaRPr lang="en-GB" sz="2400">
              <a:latin typeface="Times New Roman" pitchFamily="18" charset="0"/>
            </a:endParaRPr>
          </a:p>
        </p:txBody>
      </p:sp>
      <p:sp>
        <p:nvSpPr>
          <p:cNvPr id="171017" name="Text Box 9"/>
          <p:cNvSpPr txBox="1">
            <a:spLocks noChangeArrowheads="1"/>
          </p:cNvSpPr>
          <p:nvPr/>
        </p:nvSpPr>
        <p:spPr bwMode="auto">
          <a:xfrm>
            <a:off x="4648200" y="5581651"/>
            <a:ext cx="3962400" cy="4572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GB" sz="2400" b="1" dirty="0">
                <a:solidFill>
                  <a:srgbClr val="44209E"/>
                </a:solidFill>
                <a:effectLst>
                  <a:outerShdw blurRad="38100" dist="38100" dir="2700000" algn="tl">
                    <a:srgbClr val="000000"/>
                  </a:outerShdw>
                </a:effectLst>
              </a:rPr>
              <a:t>1) Economic(al) reason</a:t>
            </a:r>
            <a:endParaRPr lang="en-GB" sz="2400" dirty="0">
              <a:solidFill>
                <a:srgbClr val="44209E"/>
              </a:solidFill>
              <a:latin typeface="Times New Roman" pitchFamily="18" charset="0"/>
            </a:endParaRPr>
          </a:p>
        </p:txBody>
      </p:sp>
      <p:sp>
        <p:nvSpPr>
          <p:cNvPr id="171018" name="Text Box 10"/>
          <p:cNvSpPr txBox="1">
            <a:spLocks noChangeArrowheads="1"/>
          </p:cNvSpPr>
          <p:nvPr/>
        </p:nvSpPr>
        <p:spPr bwMode="auto">
          <a:xfrm>
            <a:off x="76200" y="5453063"/>
            <a:ext cx="39624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GB" sz="2400" b="1">
                <a:effectLst>
                  <a:outerShdw blurRad="38100" dist="38100" dir="2700000" algn="tl">
                    <a:srgbClr val="000000"/>
                  </a:outerShdw>
                </a:effectLst>
              </a:rPr>
              <a:t>4) Intercultural reason</a:t>
            </a:r>
            <a:endParaRPr lang="en-GB" sz="2400">
              <a:latin typeface="Times New Roman" pitchFamily="18" charset="0"/>
            </a:endParaRPr>
          </a:p>
        </p:txBody>
      </p:sp>
    </p:spTree>
    <p:extLst>
      <p:ext uri="{BB962C8B-B14F-4D97-AF65-F5344CB8AC3E}">
        <p14:creationId xmlns:p14="http://schemas.microsoft.com/office/powerpoint/2010/main" val="4221806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0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10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10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71012"/>
                                        </p:tgtEl>
                                        <p:attrNameLst>
                                          <p:attrName>style.visibility</p:attrName>
                                        </p:attrNameLst>
                                      </p:cBhvr>
                                      <p:to>
                                        <p:strVal val="visible"/>
                                      </p:to>
                                    </p:set>
                                    <p:animEffect transition="in" filter="dissolve">
                                      <p:cBhvr>
                                        <p:cTn id="31" dur="500"/>
                                        <p:tgtEl>
                                          <p:spTgt spid="171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animBg="1"/>
      <p:bldP spid="171014" grpId="0"/>
      <p:bldP spid="171015" grpId="0"/>
      <p:bldP spid="171016" grpId="0"/>
      <p:bldP spid="171017" grpId="0" animBg="1"/>
      <p:bldP spid="1710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2"/>
          <p:cNvGrpSpPr>
            <a:grpSpLocks/>
          </p:cNvGrpSpPr>
          <p:nvPr/>
        </p:nvGrpSpPr>
        <p:grpSpPr bwMode="auto">
          <a:xfrm>
            <a:off x="1258888" y="1268413"/>
            <a:ext cx="2808287" cy="1152525"/>
            <a:chOff x="793" y="799"/>
            <a:chExt cx="1769" cy="726"/>
          </a:xfrm>
        </p:grpSpPr>
        <p:sp>
          <p:nvSpPr>
            <p:cNvPr id="89091" name="Rectangle 3"/>
            <p:cNvSpPr>
              <a:spLocks noChangeArrowheads="1"/>
            </p:cNvSpPr>
            <p:nvPr/>
          </p:nvSpPr>
          <p:spPr bwMode="auto">
            <a:xfrm>
              <a:off x="793" y="799"/>
              <a:ext cx="1769" cy="726"/>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endParaRPr lang="de-AT"/>
            </a:p>
          </p:txBody>
        </p:sp>
        <p:sp>
          <p:nvSpPr>
            <p:cNvPr id="89092" name="Text Box 4"/>
            <p:cNvSpPr txBox="1">
              <a:spLocks noChangeArrowheads="1"/>
            </p:cNvSpPr>
            <p:nvPr/>
          </p:nvSpPr>
          <p:spPr bwMode="auto">
            <a:xfrm>
              <a:off x="929" y="933"/>
              <a:ext cx="1588"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GB" sz="3200" b="1">
                  <a:solidFill>
                    <a:srgbClr val="FFFF00"/>
                  </a:solidFill>
                  <a:effectLst>
                    <a:outerShdw blurRad="38100" dist="38100" dir="2700000" algn="tl">
                      <a:srgbClr val="000000"/>
                    </a:outerShdw>
                  </a:effectLst>
                </a:rPr>
                <a:t>LEARNING</a:t>
              </a:r>
            </a:p>
          </p:txBody>
        </p:sp>
      </p:grpSp>
      <p:grpSp>
        <p:nvGrpSpPr>
          <p:cNvPr id="89093" name="Group 5"/>
          <p:cNvGrpSpPr>
            <a:grpSpLocks/>
          </p:cNvGrpSpPr>
          <p:nvPr/>
        </p:nvGrpSpPr>
        <p:grpSpPr bwMode="auto">
          <a:xfrm>
            <a:off x="5364163" y="1268413"/>
            <a:ext cx="2808287" cy="1152525"/>
            <a:chOff x="793" y="799"/>
            <a:chExt cx="1769" cy="726"/>
          </a:xfrm>
        </p:grpSpPr>
        <p:sp>
          <p:nvSpPr>
            <p:cNvPr id="89094" name="Rectangle 6"/>
            <p:cNvSpPr>
              <a:spLocks noChangeArrowheads="1"/>
            </p:cNvSpPr>
            <p:nvPr/>
          </p:nvSpPr>
          <p:spPr bwMode="auto">
            <a:xfrm>
              <a:off x="793" y="799"/>
              <a:ext cx="1769" cy="726"/>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endParaRPr lang="de-AT"/>
            </a:p>
          </p:txBody>
        </p:sp>
        <p:sp>
          <p:nvSpPr>
            <p:cNvPr id="89095" name="Text Box 7"/>
            <p:cNvSpPr txBox="1">
              <a:spLocks noChangeArrowheads="1"/>
            </p:cNvSpPr>
            <p:nvPr/>
          </p:nvSpPr>
          <p:spPr bwMode="auto">
            <a:xfrm>
              <a:off x="929" y="933"/>
              <a:ext cx="15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rgbClr val="FFFF00"/>
                  </a:solidFill>
                  <a:effectLst>
                    <a:outerShdw blurRad="38100" dist="38100" dir="2700000" algn="tl">
                      <a:srgbClr val="000000"/>
                    </a:outerShdw>
                  </a:effectLst>
                </a:rPr>
                <a:t>LEARNER</a:t>
              </a:r>
            </a:p>
          </p:txBody>
        </p:sp>
      </p:grpSp>
      <p:grpSp>
        <p:nvGrpSpPr>
          <p:cNvPr id="89096" name="Group 8"/>
          <p:cNvGrpSpPr>
            <a:grpSpLocks/>
          </p:cNvGrpSpPr>
          <p:nvPr/>
        </p:nvGrpSpPr>
        <p:grpSpPr bwMode="auto">
          <a:xfrm>
            <a:off x="3132138" y="4738688"/>
            <a:ext cx="2808287" cy="1152525"/>
            <a:chOff x="793" y="799"/>
            <a:chExt cx="1769" cy="726"/>
          </a:xfrm>
        </p:grpSpPr>
        <p:sp>
          <p:nvSpPr>
            <p:cNvPr id="89097" name="Rectangle 9"/>
            <p:cNvSpPr>
              <a:spLocks noChangeArrowheads="1"/>
            </p:cNvSpPr>
            <p:nvPr/>
          </p:nvSpPr>
          <p:spPr bwMode="auto">
            <a:xfrm>
              <a:off x="793" y="799"/>
              <a:ext cx="1769" cy="726"/>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endParaRPr lang="de-AT"/>
            </a:p>
          </p:txBody>
        </p:sp>
        <p:sp>
          <p:nvSpPr>
            <p:cNvPr id="89098" name="Text Box 10"/>
            <p:cNvSpPr txBox="1">
              <a:spLocks noChangeArrowheads="1"/>
            </p:cNvSpPr>
            <p:nvPr/>
          </p:nvSpPr>
          <p:spPr bwMode="auto">
            <a:xfrm>
              <a:off x="929" y="933"/>
              <a:ext cx="15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solidFill>
                    <a:srgbClr val="FFFF00"/>
                  </a:solidFill>
                  <a:effectLst>
                    <a:outerShdw blurRad="38100" dist="38100" dir="2700000" algn="tl">
                      <a:srgbClr val="000000"/>
                    </a:outerShdw>
                  </a:effectLst>
                </a:rPr>
                <a:t>TEACHING</a:t>
              </a:r>
            </a:p>
          </p:txBody>
        </p:sp>
      </p:grpSp>
      <p:sp>
        <p:nvSpPr>
          <p:cNvPr id="89099" name="Text Box 11"/>
          <p:cNvSpPr txBox="1">
            <a:spLocks noChangeArrowheads="1"/>
          </p:cNvSpPr>
          <p:nvPr/>
        </p:nvSpPr>
        <p:spPr bwMode="auto">
          <a:xfrm>
            <a:off x="969963" y="2684463"/>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t>Content?</a:t>
            </a:r>
          </a:p>
        </p:txBody>
      </p:sp>
      <p:sp>
        <p:nvSpPr>
          <p:cNvPr id="89100" name="Text Box 12"/>
          <p:cNvSpPr txBox="1">
            <a:spLocks noChangeArrowheads="1"/>
          </p:cNvSpPr>
          <p:nvPr/>
        </p:nvSpPr>
        <p:spPr bwMode="auto">
          <a:xfrm>
            <a:off x="2482850" y="2684463"/>
            <a:ext cx="201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t>Skills?</a:t>
            </a:r>
          </a:p>
        </p:txBody>
      </p:sp>
      <p:sp>
        <p:nvSpPr>
          <p:cNvPr id="89101" name="Text Box 13"/>
          <p:cNvSpPr txBox="1">
            <a:spLocks noChangeArrowheads="1"/>
          </p:cNvSpPr>
          <p:nvPr/>
        </p:nvSpPr>
        <p:spPr bwMode="auto">
          <a:xfrm>
            <a:off x="4932363" y="2708275"/>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t>Serial?</a:t>
            </a:r>
          </a:p>
        </p:txBody>
      </p:sp>
      <p:sp>
        <p:nvSpPr>
          <p:cNvPr id="89102" name="Text Box 14"/>
          <p:cNvSpPr txBox="1">
            <a:spLocks noChangeArrowheads="1"/>
          </p:cNvSpPr>
          <p:nvPr/>
        </p:nvSpPr>
        <p:spPr bwMode="auto">
          <a:xfrm>
            <a:off x="6586538" y="2684463"/>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t>Global?</a:t>
            </a:r>
          </a:p>
        </p:txBody>
      </p:sp>
      <p:grpSp>
        <p:nvGrpSpPr>
          <p:cNvPr id="89103" name="Group 15"/>
          <p:cNvGrpSpPr>
            <a:grpSpLocks/>
          </p:cNvGrpSpPr>
          <p:nvPr/>
        </p:nvGrpSpPr>
        <p:grpSpPr bwMode="auto">
          <a:xfrm>
            <a:off x="2266950" y="3113088"/>
            <a:ext cx="5040313" cy="1152525"/>
            <a:chOff x="1383" y="2024"/>
            <a:chExt cx="3175" cy="726"/>
          </a:xfrm>
        </p:grpSpPr>
        <p:sp>
          <p:nvSpPr>
            <p:cNvPr id="89104" name="Line 16"/>
            <p:cNvSpPr>
              <a:spLocks noChangeShapeType="1"/>
            </p:cNvSpPr>
            <p:nvPr/>
          </p:nvSpPr>
          <p:spPr bwMode="auto">
            <a:xfrm>
              <a:off x="1383" y="2024"/>
              <a:ext cx="635" cy="726"/>
            </a:xfrm>
            <a:prstGeom prst="line">
              <a:avLst/>
            </a:prstGeom>
            <a:noFill/>
            <a:ln w="5715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89105" name="Line 17"/>
            <p:cNvSpPr>
              <a:spLocks noChangeShapeType="1"/>
            </p:cNvSpPr>
            <p:nvPr/>
          </p:nvSpPr>
          <p:spPr bwMode="auto">
            <a:xfrm rot="1235273">
              <a:off x="2109" y="2114"/>
              <a:ext cx="544" cy="545"/>
            </a:xfrm>
            <a:prstGeom prst="line">
              <a:avLst/>
            </a:prstGeom>
            <a:noFill/>
            <a:ln w="5715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89106" name="Line 18"/>
            <p:cNvSpPr>
              <a:spLocks noChangeShapeType="1"/>
            </p:cNvSpPr>
            <p:nvPr/>
          </p:nvSpPr>
          <p:spPr bwMode="auto">
            <a:xfrm rot="20364727" flipH="1">
              <a:off x="3152" y="2114"/>
              <a:ext cx="544" cy="545"/>
            </a:xfrm>
            <a:prstGeom prst="line">
              <a:avLst/>
            </a:prstGeom>
            <a:noFill/>
            <a:ln w="5715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89107" name="Line 19"/>
            <p:cNvSpPr>
              <a:spLocks noChangeShapeType="1"/>
            </p:cNvSpPr>
            <p:nvPr/>
          </p:nvSpPr>
          <p:spPr bwMode="auto">
            <a:xfrm flipH="1">
              <a:off x="3923" y="2024"/>
              <a:ext cx="635" cy="726"/>
            </a:xfrm>
            <a:prstGeom prst="line">
              <a:avLst/>
            </a:prstGeom>
            <a:noFill/>
            <a:ln w="5715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89108" name="Oval 20"/>
          <p:cNvSpPr>
            <a:spLocks noChangeArrowheads="1"/>
          </p:cNvSpPr>
          <p:nvPr/>
        </p:nvSpPr>
        <p:spPr bwMode="auto">
          <a:xfrm>
            <a:off x="2001838" y="4221163"/>
            <a:ext cx="5080000" cy="2119312"/>
          </a:xfrm>
          <a:prstGeom prst="ellipse">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89109" name="Text Box 21"/>
          <p:cNvSpPr txBox="1">
            <a:spLocks noChangeArrowheads="1"/>
          </p:cNvSpPr>
          <p:nvPr/>
        </p:nvSpPr>
        <p:spPr bwMode="auto">
          <a:xfrm rot="1728324">
            <a:off x="5314950" y="3305175"/>
            <a:ext cx="14795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0" b="1">
                <a:solidFill>
                  <a:srgbClr val="FF3300"/>
                </a:solidFill>
                <a:effectLst>
                  <a:outerShdw blurRad="38100" dist="38100" dir="2700000" algn="tl">
                    <a:srgbClr val="000000"/>
                  </a:outerShdw>
                </a:effectLst>
              </a:rPr>
              <a:t>?</a:t>
            </a:r>
          </a:p>
        </p:txBody>
      </p:sp>
    </p:spTree>
    <p:extLst>
      <p:ext uri="{BB962C8B-B14F-4D97-AF65-F5344CB8AC3E}">
        <p14:creationId xmlns:p14="http://schemas.microsoft.com/office/powerpoint/2010/main" val="120229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9093"/>
                                        </p:tgtEl>
                                        <p:attrNameLst>
                                          <p:attrName>style.visibility</p:attrName>
                                        </p:attrNameLst>
                                      </p:cBhvr>
                                      <p:to>
                                        <p:strVal val="visible"/>
                                      </p:to>
                                    </p:set>
                                    <p:animEffect transition="in" filter="fade">
                                      <p:cBhvr>
                                        <p:cTn id="12" dur="2000"/>
                                        <p:tgtEl>
                                          <p:spTgt spid="890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9096"/>
                                        </p:tgtEl>
                                        <p:attrNameLst>
                                          <p:attrName>style.visibility</p:attrName>
                                        </p:attrNameLst>
                                      </p:cBhvr>
                                      <p:to>
                                        <p:strVal val="visible"/>
                                      </p:to>
                                    </p:set>
                                    <p:animEffect transition="in" filter="fade">
                                      <p:cBhvr>
                                        <p:cTn id="17" dur="2000"/>
                                        <p:tgtEl>
                                          <p:spTgt spid="890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099"/>
                                        </p:tgtEl>
                                        <p:attrNameLst>
                                          <p:attrName>style.visibility</p:attrName>
                                        </p:attrNameLst>
                                      </p:cBhvr>
                                      <p:to>
                                        <p:strVal val="visible"/>
                                      </p:to>
                                    </p:set>
                                    <p:animEffect transition="in" filter="dissolve">
                                      <p:cBhvr>
                                        <p:cTn id="22" dur="2000"/>
                                        <p:tgtEl>
                                          <p:spTgt spid="890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9100"/>
                                        </p:tgtEl>
                                        <p:attrNameLst>
                                          <p:attrName>style.visibility</p:attrName>
                                        </p:attrNameLst>
                                      </p:cBhvr>
                                      <p:to>
                                        <p:strVal val="visible"/>
                                      </p:to>
                                    </p:set>
                                    <p:animEffect transition="in" filter="dissolve">
                                      <p:cBhvr>
                                        <p:cTn id="27" dur="2000"/>
                                        <p:tgtEl>
                                          <p:spTgt spid="891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9101"/>
                                        </p:tgtEl>
                                        <p:attrNameLst>
                                          <p:attrName>style.visibility</p:attrName>
                                        </p:attrNameLst>
                                      </p:cBhvr>
                                      <p:to>
                                        <p:strVal val="visible"/>
                                      </p:to>
                                    </p:set>
                                    <p:animEffect transition="in" filter="dissolve">
                                      <p:cBhvr>
                                        <p:cTn id="32" dur="2000"/>
                                        <p:tgtEl>
                                          <p:spTgt spid="891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9102"/>
                                        </p:tgtEl>
                                        <p:attrNameLst>
                                          <p:attrName>style.visibility</p:attrName>
                                        </p:attrNameLst>
                                      </p:cBhvr>
                                      <p:to>
                                        <p:strVal val="visible"/>
                                      </p:to>
                                    </p:set>
                                    <p:animEffect transition="in" filter="dissolve">
                                      <p:cBhvr>
                                        <p:cTn id="37" dur="2000"/>
                                        <p:tgtEl>
                                          <p:spTgt spid="891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89103"/>
                                        </p:tgtEl>
                                        <p:attrNameLst>
                                          <p:attrName>style.visibility</p:attrName>
                                        </p:attrNameLst>
                                      </p:cBhvr>
                                      <p:to>
                                        <p:strVal val="visible"/>
                                      </p:to>
                                    </p:set>
                                    <p:animEffect transition="in" filter="fade">
                                      <p:cBhvr>
                                        <p:cTn id="42" dur="2000"/>
                                        <p:tgtEl>
                                          <p:spTgt spid="8910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89108"/>
                                        </p:tgtEl>
                                        <p:attrNameLst>
                                          <p:attrName>style.visibility</p:attrName>
                                        </p:attrNameLst>
                                      </p:cBhvr>
                                      <p:to>
                                        <p:strVal val="visible"/>
                                      </p:to>
                                    </p:set>
                                    <p:animEffect transition="in" filter="fade">
                                      <p:cBhvr>
                                        <p:cTn id="47" dur="2000"/>
                                        <p:tgtEl>
                                          <p:spTgt spid="89108"/>
                                        </p:tgtEl>
                                      </p:cBhvr>
                                    </p:animEffect>
                                    <p:anim calcmode="lin" valueType="num">
                                      <p:cBhvr>
                                        <p:cTn id="48" dur="2000" fill="hold"/>
                                        <p:tgtEl>
                                          <p:spTgt spid="89108"/>
                                        </p:tgtEl>
                                        <p:attrNameLst>
                                          <p:attrName>style.rotation</p:attrName>
                                        </p:attrNameLst>
                                      </p:cBhvr>
                                      <p:tavLst>
                                        <p:tav tm="0">
                                          <p:val>
                                            <p:fltVal val="720"/>
                                          </p:val>
                                        </p:tav>
                                        <p:tav tm="100000">
                                          <p:val>
                                            <p:fltVal val="0"/>
                                          </p:val>
                                        </p:tav>
                                      </p:tavLst>
                                    </p:anim>
                                    <p:anim calcmode="lin" valueType="num">
                                      <p:cBhvr>
                                        <p:cTn id="49" dur="2000" fill="hold"/>
                                        <p:tgtEl>
                                          <p:spTgt spid="89108"/>
                                        </p:tgtEl>
                                        <p:attrNameLst>
                                          <p:attrName>ppt_h</p:attrName>
                                        </p:attrNameLst>
                                      </p:cBhvr>
                                      <p:tavLst>
                                        <p:tav tm="0">
                                          <p:val>
                                            <p:fltVal val="0"/>
                                          </p:val>
                                        </p:tav>
                                        <p:tav tm="100000">
                                          <p:val>
                                            <p:strVal val="#ppt_h"/>
                                          </p:val>
                                        </p:tav>
                                      </p:tavLst>
                                    </p:anim>
                                    <p:anim calcmode="lin" valueType="num">
                                      <p:cBhvr>
                                        <p:cTn id="50" dur="2000" fill="hold"/>
                                        <p:tgtEl>
                                          <p:spTgt spid="89108"/>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1" nodeType="clickEffect">
                                  <p:stCondLst>
                                    <p:cond delay="0"/>
                                  </p:stCondLst>
                                  <p:childTnLst>
                                    <p:set>
                                      <p:cBhvr>
                                        <p:cTn id="54" dur="1" fill="hold">
                                          <p:stCondLst>
                                            <p:cond delay="0"/>
                                          </p:stCondLst>
                                        </p:cTn>
                                        <p:tgtEl>
                                          <p:spTgt spid="89108"/>
                                        </p:tgtEl>
                                        <p:attrNameLst>
                                          <p:attrName>style.visibility</p:attrName>
                                        </p:attrNameLst>
                                      </p:cBhvr>
                                      <p:to>
                                        <p:strVal val="visible"/>
                                      </p:to>
                                    </p:set>
                                    <p:anim calcmode="lin" valueType="num">
                                      <p:cBhvr>
                                        <p:cTn id="55" dur="500" decel="50000" fill="hold">
                                          <p:stCondLst>
                                            <p:cond delay="0"/>
                                          </p:stCondLst>
                                        </p:cTn>
                                        <p:tgtEl>
                                          <p:spTgt spid="89108"/>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89108"/>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89108"/>
                                        </p:tgtEl>
                                        <p:attrNameLst>
                                          <p:attrName>ppt_w</p:attrName>
                                        </p:attrNameLst>
                                      </p:cBhvr>
                                      <p:tavLst>
                                        <p:tav tm="0">
                                          <p:val>
                                            <p:strVal val="#ppt_w*.05"/>
                                          </p:val>
                                        </p:tav>
                                        <p:tav tm="100000">
                                          <p:val>
                                            <p:strVal val="#ppt_w"/>
                                          </p:val>
                                        </p:tav>
                                      </p:tavLst>
                                    </p:anim>
                                    <p:anim calcmode="lin" valueType="num">
                                      <p:cBhvr>
                                        <p:cTn id="58" dur="1000" fill="hold"/>
                                        <p:tgtEl>
                                          <p:spTgt spid="89108"/>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89108"/>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89108"/>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89108"/>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8910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89109"/>
                                        </p:tgtEl>
                                        <p:attrNameLst>
                                          <p:attrName>style.visibility</p:attrName>
                                        </p:attrNameLst>
                                      </p:cBhvr>
                                      <p:to>
                                        <p:strVal val="visible"/>
                                      </p:to>
                                    </p:set>
                                    <p:anim calcmode="lin" valueType="num">
                                      <p:cBhvr>
                                        <p:cTn id="67" dur="500" decel="50000" fill="hold">
                                          <p:stCondLst>
                                            <p:cond delay="0"/>
                                          </p:stCondLst>
                                        </p:cTn>
                                        <p:tgtEl>
                                          <p:spTgt spid="8910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8910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89109"/>
                                        </p:tgtEl>
                                        <p:attrNameLst>
                                          <p:attrName>ppt_w</p:attrName>
                                        </p:attrNameLst>
                                      </p:cBhvr>
                                      <p:tavLst>
                                        <p:tav tm="0">
                                          <p:val>
                                            <p:strVal val="#ppt_w*.05"/>
                                          </p:val>
                                        </p:tav>
                                        <p:tav tm="100000">
                                          <p:val>
                                            <p:strVal val="#ppt_w"/>
                                          </p:val>
                                        </p:tav>
                                      </p:tavLst>
                                    </p:anim>
                                    <p:anim calcmode="lin" valueType="num">
                                      <p:cBhvr>
                                        <p:cTn id="70" dur="1000" fill="hold"/>
                                        <p:tgtEl>
                                          <p:spTgt spid="8910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8910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8910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8910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89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9" grpId="0"/>
      <p:bldP spid="89100" grpId="0"/>
      <p:bldP spid="89101" grpId="0"/>
      <p:bldP spid="89102" grpId="0"/>
      <p:bldP spid="89108" grpId="0" animBg="1"/>
      <p:bldP spid="89108" grpId="1" animBg="1"/>
      <p:bldP spid="8910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6" name="Group 4"/>
          <p:cNvGrpSpPr>
            <a:grpSpLocks/>
          </p:cNvGrpSpPr>
          <p:nvPr/>
        </p:nvGrpSpPr>
        <p:grpSpPr bwMode="auto">
          <a:xfrm>
            <a:off x="3146425" y="823912"/>
            <a:ext cx="2808288" cy="1152525"/>
            <a:chOff x="793" y="799"/>
            <a:chExt cx="1769" cy="726"/>
          </a:xfrm>
        </p:grpSpPr>
        <p:sp>
          <p:nvSpPr>
            <p:cNvPr id="90117" name="Rectangle 5"/>
            <p:cNvSpPr>
              <a:spLocks noChangeArrowheads="1"/>
            </p:cNvSpPr>
            <p:nvPr/>
          </p:nvSpPr>
          <p:spPr bwMode="auto">
            <a:xfrm>
              <a:off x="793" y="799"/>
              <a:ext cx="1769" cy="726"/>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endParaRPr lang="de-AT"/>
            </a:p>
          </p:txBody>
        </p:sp>
        <p:sp>
          <p:nvSpPr>
            <p:cNvPr id="90118" name="Text Box 6"/>
            <p:cNvSpPr txBox="1">
              <a:spLocks noChangeArrowheads="1"/>
            </p:cNvSpPr>
            <p:nvPr/>
          </p:nvSpPr>
          <p:spPr bwMode="auto">
            <a:xfrm>
              <a:off x="893" y="825"/>
              <a:ext cx="1588"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dirty="0" smtClean="0">
                  <a:solidFill>
                    <a:srgbClr val="FFFF00"/>
                  </a:solidFill>
                  <a:effectLst>
                    <a:outerShdw blurRad="38100" dist="38100" dir="2700000" algn="tl">
                      <a:srgbClr val="000000"/>
                    </a:outerShdw>
                  </a:effectLst>
                </a:rPr>
                <a:t>(CLIL) TEACHING</a:t>
              </a:r>
              <a:endParaRPr lang="en-GB" sz="3200" b="1" dirty="0">
                <a:solidFill>
                  <a:srgbClr val="FFFF00"/>
                </a:solidFill>
                <a:effectLst>
                  <a:outerShdw blurRad="38100" dist="38100" dir="2700000" algn="tl">
                    <a:srgbClr val="000000"/>
                  </a:outerShdw>
                </a:effectLst>
              </a:endParaRPr>
            </a:p>
          </p:txBody>
        </p:sp>
      </p:grpSp>
      <p:sp>
        <p:nvSpPr>
          <p:cNvPr id="90119" name="Text Box 7"/>
          <p:cNvSpPr txBox="1">
            <a:spLocks noChangeArrowheads="1"/>
          </p:cNvSpPr>
          <p:nvPr/>
        </p:nvSpPr>
        <p:spPr bwMode="auto">
          <a:xfrm>
            <a:off x="960438" y="4089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Values</a:t>
            </a:r>
          </a:p>
        </p:txBody>
      </p:sp>
      <p:sp>
        <p:nvSpPr>
          <p:cNvPr id="90120" name="Text Box 8"/>
          <p:cNvSpPr txBox="1">
            <a:spLocks noChangeArrowheads="1"/>
          </p:cNvSpPr>
          <p:nvPr/>
        </p:nvSpPr>
        <p:spPr bwMode="auto">
          <a:xfrm>
            <a:off x="1014413" y="358775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Attitudes</a:t>
            </a:r>
          </a:p>
        </p:txBody>
      </p:sp>
      <p:sp>
        <p:nvSpPr>
          <p:cNvPr id="90121" name="Text Box 9"/>
          <p:cNvSpPr txBox="1">
            <a:spLocks noChangeArrowheads="1"/>
          </p:cNvSpPr>
          <p:nvPr/>
        </p:nvSpPr>
        <p:spPr bwMode="auto">
          <a:xfrm>
            <a:off x="673100" y="4581525"/>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Competences</a:t>
            </a:r>
          </a:p>
        </p:txBody>
      </p:sp>
      <p:sp>
        <p:nvSpPr>
          <p:cNvPr id="90122" name="Text Box 10"/>
          <p:cNvSpPr txBox="1">
            <a:spLocks noChangeArrowheads="1"/>
          </p:cNvSpPr>
          <p:nvPr/>
        </p:nvSpPr>
        <p:spPr bwMode="auto">
          <a:xfrm>
            <a:off x="746125" y="515461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MY Knowledge</a:t>
            </a:r>
          </a:p>
        </p:txBody>
      </p:sp>
      <p:sp>
        <p:nvSpPr>
          <p:cNvPr id="90123" name="Text Box 11"/>
          <p:cNvSpPr txBox="1">
            <a:spLocks noChangeArrowheads="1"/>
          </p:cNvSpPr>
          <p:nvPr/>
        </p:nvSpPr>
        <p:spPr bwMode="auto">
          <a:xfrm>
            <a:off x="668338" y="2046288"/>
            <a:ext cx="25098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effectLst>
                  <a:outerShdw blurRad="38100" dist="38100" dir="2700000" algn="tl">
                    <a:srgbClr val="000000"/>
                  </a:outerShdw>
                </a:effectLst>
              </a:rPr>
              <a:t>1. KNOWLEDGE and EDUCATION</a:t>
            </a:r>
          </a:p>
        </p:txBody>
      </p:sp>
      <p:sp>
        <p:nvSpPr>
          <p:cNvPr id="90124" name="Text Box 12"/>
          <p:cNvSpPr txBox="1">
            <a:spLocks noChangeArrowheads="1"/>
          </p:cNvSpPr>
          <p:nvPr/>
        </p:nvSpPr>
        <p:spPr bwMode="auto">
          <a:xfrm>
            <a:off x="3141663" y="2033588"/>
            <a:ext cx="2873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effectLst>
                  <a:outerShdw blurRad="38100" dist="38100" dir="2700000" algn="tl">
                    <a:srgbClr val="000000"/>
                  </a:outerShdw>
                </a:effectLst>
              </a:rPr>
              <a:t>2. INTELLIGENCES</a:t>
            </a:r>
          </a:p>
        </p:txBody>
      </p:sp>
      <p:sp>
        <p:nvSpPr>
          <p:cNvPr id="90125" name="Text Box 13"/>
          <p:cNvSpPr txBox="1">
            <a:spLocks noChangeArrowheads="1"/>
          </p:cNvSpPr>
          <p:nvPr/>
        </p:nvSpPr>
        <p:spPr bwMode="auto">
          <a:xfrm>
            <a:off x="2857500" y="2803525"/>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CI</a:t>
            </a:r>
          </a:p>
        </p:txBody>
      </p:sp>
      <p:sp>
        <p:nvSpPr>
          <p:cNvPr id="90126" name="Text Box 14"/>
          <p:cNvSpPr txBox="1">
            <a:spLocks noChangeArrowheads="1"/>
          </p:cNvSpPr>
          <p:nvPr/>
        </p:nvSpPr>
        <p:spPr bwMode="auto">
          <a:xfrm>
            <a:off x="3643313" y="2809875"/>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EI</a:t>
            </a:r>
          </a:p>
        </p:txBody>
      </p:sp>
      <p:sp>
        <p:nvSpPr>
          <p:cNvPr id="90127" name="Text Box 15"/>
          <p:cNvSpPr txBox="1">
            <a:spLocks noChangeArrowheads="1"/>
          </p:cNvSpPr>
          <p:nvPr/>
        </p:nvSpPr>
        <p:spPr bwMode="auto">
          <a:xfrm>
            <a:off x="4400550" y="2816225"/>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MI</a:t>
            </a:r>
          </a:p>
        </p:txBody>
      </p:sp>
      <p:sp>
        <p:nvSpPr>
          <p:cNvPr id="90128" name="Text Box 16"/>
          <p:cNvSpPr txBox="1">
            <a:spLocks noChangeArrowheads="1"/>
          </p:cNvSpPr>
          <p:nvPr/>
        </p:nvSpPr>
        <p:spPr bwMode="auto">
          <a:xfrm>
            <a:off x="6072188" y="2020888"/>
            <a:ext cx="2873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effectLst>
                  <a:outerShdw blurRad="38100" dist="38100" dir="2700000" algn="tl">
                    <a:srgbClr val="000000"/>
                  </a:outerShdw>
                </a:effectLst>
              </a:rPr>
              <a:t>3. COMPETENCES</a:t>
            </a:r>
          </a:p>
        </p:txBody>
      </p:sp>
      <p:sp>
        <p:nvSpPr>
          <p:cNvPr id="90129" name="Text Box 17"/>
          <p:cNvSpPr txBox="1">
            <a:spLocks noChangeArrowheads="1"/>
          </p:cNvSpPr>
          <p:nvPr/>
        </p:nvSpPr>
        <p:spPr bwMode="auto">
          <a:xfrm>
            <a:off x="6511925" y="2776538"/>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Personally</a:t>
            </a:r>
          </a:p>
        </p:txBody>
      </p:sp>
      <p:sp>
        <p:nvSpPr>
          <p:cNvPr id="90131" name="Text Box 19"/>
          <p:cNvSpPr txBox="1">
            <a:spLocks noChangeArrowheads="1"/>
          </p:cNvSpPr>
          <p:nvPr/>
        </p:nvSpPr>
        <p:spPr bwMode="auto">
          <a:xfrm>
            <a:off x="6199188" y="3306763"/>
            <a:ext cx="2630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Inter-personally</a:t>
            </a:r>
          </a:p>
        </p:txBody>
      </p:sp>
      <p:sp>
        <p:nvSpPr>
          <p:cNvPr id="90133" name="Text Box 21"/>
          <p:cNvSpPr txBox="1">
            <a:spLocks noChangeArrowheads="1"/>
          </p:cNvSpPr>
          <p:nvPr/>
        </p:nvSpPr>
        <p:spPr bwMode="auto">
          <a:xfrm>
            <a:off x="6186488" y="3836988"/>
            <a:ext cx="2630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Inter-culturally</a:t>
            </a:r>
          </a:p>
        </p:txBody>
      </p:sp>
      <p:sp>
        <p:nvSpPr>
          <p:cNvPr id="90134" name="Text Box 22"/>
          <p:cNvSpPr txBox="1">
            <a:spLocks noChangeArrowheads="1"/>
          </p:cNvSpPr>
          <p:nvPr/>
        </p:nvSpPr>
        <p:spPr bwMode="auto">
          <a:xfrm>
            <a:off x="6016625" y="4352925"/>
            <a:ext cx="295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Communicatively</a:t>
            </a:r>
          </a:p>
        </p:txBody>
      </p:sp>
      <p:sp>
        <p:nvSpPr>
          <p:cNvPr id="90135" name="Text Box 23"/>
          <p:cNvSpPr txBox="1">
            <a:spLocks noChangeArrowheads="1"/>
          </p:cNvSpPr>
          <p:nvPr/>
        </p:nvSpPr>
        <p:spPr bwMode="auto">
          <a:xfrm>
            <a:off x="6032500" y="4868863"/>
            <a:ext cx="295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Media</a:t>
            </a:r>
          </a:p>
        </p:txBody>
      </p:sp>
      <p:sp>
        <p:nvSpPr>
          <p:cNvPr id="90136" name="Text Box 24"/>
          <p:cNvSpPr txBox="1">
            <a:spLocks noChangeArrowheads="1"/>
          </p:cNvSpPr>
          <p:nvPr/>
        </p:nvSpPr>
        <p:spPr bwMode="auto">
          <a:xfrm>
            <a:off x="3487738" y="3494088"/>
            <a:ext cx="20875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effectLst>
                  <a:outerShdw blurRad="38100" dist="38100" dir="2700000" algn="tl">
                    <a:srgbClr val="000000"/>
                  </a:outerShdw>
                </a:effectLst>
              </a:rPr>
              <a:t>4. LEARNING/</a:t>
            </a:r>
            <a:br>
              <a:rPr lang="en-GB" sz="2400" b="1" dirty="0">
                <a:effectLst>
                  <a:outerShdw blurRad="38100" dist="38100" dir="2700000" algn="tl">
                    <a:srgbClr val="000000"/>
                  </a:outerShdw>
                </a:effectLst>
              </a:rPr>
            </a:br>
            <a:r>
              <a:rPr lang="en-GB" sz="2400" b="1" dirty="0">
                <a:effectLst>
                  <a:outerShdw blurRad="38100" dist="38100" dir="2700000" algn="tl">
                    <a:srgbClr val="000000"/>
                  </a:outerShdw>
                </a:effectLst>
              </a:rPr>
              <a:t>LEARNER</a:t>
            </a:r>
          </a:p>
        </p:txBody>
      </p:sp>
      <p:sp>
        <p:nvSpPr>
          <p:cNvPr id="90137" name="Text Box 25"/>
          <p:cNvSpPr txBox="1">
            <a:spLocks noChangeArrowheads="1"/>
          </p:cNvSpPr>
          <p:nvPr/>
        </p:nvSpPr>
        <p:spPr bwMode="auto">
          <a:xfrm>
            <a:off x="3048000" y="4756150"/>
            <a:ext cx="295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Content/Skills</a:t>
            </a:r>
          </a:p>
        </p:txBody>
      </p:sp>
      <p:sp>
        <p:nvSpPr>
          <p:cNvPr id="90138" name="Text Box 26"/>
          <p:cNvSpPr txBox="1">
            <a:spLocks noChangeArrowheads="1"/>
          </p:cNvSpPr>
          <p:nvPr/>
        </p:nvSpPr>
        <p:spPr bwMode="auto">
          <a:xfrm>
            <a:off x="3049588" y="5172075"/>
            <a:ext cx="295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Serial/Global</a:t>
            </a:r>
          </a:p>
        </p:txBody>
      </p:sp>
      <p:sp>
        <p:nvSpPr>
          <p:cNvPr id="90139" name="Text Box 27"/>
          <p:cNvSpPr txBox="1">
            <a:spLocks noChangeArrowheads="1"/>
          </p:cNvSpPr>
          <p:nvPr/>
        </p:nvSpPr>
        <p:spPr bwMode="auto">
          <a:xfrm>
            <a:off x="2933700" y="5573713"/>
            <a:ext cx="337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solidFill>
                  <a:srgbClr val="FF3300"/>
                </a:solidFill>
                <a:effectLst>
                  <a:outerShdw blurRad="38100" dist="38100" dir="2700000" algn="tl">
                    <a:srgbClr val="000000"/>
                  </a:outerShdw>
                </a:effectLst>
              </a:rPr>
              <a:t>The ‘Thickening’ Process</a:t>
            </a:r>
          </a:p>
        </p:txBody>
      </p:sp>
      <p:sp>
        <p:nvSpPr>
          <p:cNvPr id="90140" name="Text Box 28"/>
          <p:cNvSpPr txBox="1">
            <a:spLocks noChangeArrowheads="1"/>
          </p:cNvSpPr>
          <p:nvPr/>
        </p:nvSpPr>
        <p:spPr bwMode="auto">
          <a:xfrm rot="-2438453">
            <a:off x="-96837" y="2906713"/>
            <a:ext cx="9385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de-DE" sz="3600" b="1" dirty="0">
                <a:solidFill>
                  <a:schemeClr val="tx2"/>
                </a:solidFill>
                <a:latin typeface="Comic Sans MS" pitchFamily="66" charset="0"/>
              </a:rPr>
              <a:t>‚</a:t>
            </a:r>
            <a:r>
              <a:rPr lang="de-DE" sz="6000" b="1" dirty="0">
                <a:solidFill>
                  <a:schemeClr val="tx2"/>
                </a:solidFill>
                <a:latin typeface="Comic Sans MS" pitchFamily="66" charset="0"/>
              </a:rPr>
              <a:t>EUREKA‘ Moments</a:t>
            </a:r>
          </a:p>
        </p:txBody>
      </p:sp>
      <p:sp>
        <p:nvSpPr>
          <p:cNvPr id="90141" name="Text Box 29"/>
          <p:cNvSpPr txBox="1">
            <a:spLocks noChangeArrowheads="1"/>
          </p:cNvSpPr>
          <p:nvPr/>
        </p:nvSpPr>
        <p:spPr bwMode="auto">
          <a:xfrm>
            <a:off x="6446838" y="5310188"/>
            <a:ext cx="20875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dirty="0">
                <a:effectLst>
                  <a:outerShdw blurRad="38100" dist="38100" dir="2700000" algn="tl">
                    <a:srgbClr val="000000"/>
                  </a:outerShdw>
                </a:effectLst>
              </a:rPr>
              <a:t>5. CREATIVITY</a:t>
            </a:r>
          </a:p>
        </p:txBody>
      </p:sp>
    </p:spTree>
    <p:extLst>
      <p:ext uri="{BB962C8B-B14F-4D97-AF65-F5344CB8AC3E}">
        <p14:creationId xmlns:p14="http://schemas.microsoft.com/office/powerpoint/2010/main" val="3322298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fade">
                                      <p:cBhvr>
                                        <p:cTn id="7" dur="2000"/>
                                        <p:tgtEl>
                                          <p:spTgt spid="90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0123">
                                            <p:txEl>
                                              <p:pRg st="0" end="0"/>
                                            </p:txEl>
                                          </p:spTgt>
                                        </p:tgtEl>
                                        <p:attrNameLst>
                                          <p:attrName>style.visibility</p:attrName>
                                        </p:attrNameLst>
                                      </p:cBhvr>
                                      <p:to>
                                        <p:strVal val="visible"/>
                                      </p:to>
                                    </p:set>
                                    <p:animEffect transition="in" filter="dissolve">
                                      <p:cBhvr>
                                        <p:cTn id="12" dur="500"/>
                                        <p:tgtEl>
                                          <p:spTgt spid="90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0120">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0119">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0121">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0122">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90124">
                                            <p:txEl>
                                              <p:pRg st="0" end="0"/>
                                            </p:txEl>
                                          </p:spTgt>
                                        </p:tgtEl>
                                        <p:attrNameLst>
                                          <p:attrName>style.visibility</p:attrName>
                                        </p:attrNameLst>
                                      </p:cBhvr>
                                      <p:to>
                                        <p:strVal val="visible"/>
                                      </p:to>
                                    </p:set>
                                    <p:animEffect transition="in" filter="dissolve">
                                      <p:cBhvr>
                                        <p:cTn id="33" dur="500"/>
                                        <p:tgtEl>
                                          <p:spTgt spid="90124">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90125">
                                            <p:txEl>
                                              <p:pRg st="0" end="0"/>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90126">
                                            <p:txEl>
                                              <p:pRg st="0" end="0"/>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90127">
                                            <p:txEl>
                                              <p:pRg st="0" end="0"/>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90128">
                                            <p:txEl>
                                              <p:pRg st="0" end="0"/>
                                            </p:txEl>
                                          </p:spTgt>
                                        </p:tgtEl>
                                        <p:attrNameLst>
                                          <p:attrName>style.visibility</p:attrName>
                                        </p:attrNameLst>
                                      </p:cBhvr>
                                      <p:to>
                                        <p:strVal val="visible"/>
                                      </p:to>
                                    </p:set>
                                    <p:animEffect transition="in" filter="dissolve">
                                      <p:cBhvr>
                                        <p:cTn id="50" dur="500"/>
                                        <p:tgtEl>
                                          <p:spTgt spid="90128">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90129">
                                            <p:txEl>
                                              <p:pRg st="0" end="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90131">
                                            <p:txEl>
                                              <p:pRg st="0" end="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90133">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90134">
                                            <p:txEl>
                                              <p:pRg st="0" end="0"/>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0135">
                                            <p:txEl>
                                              <p:pRg st="0" end="0"/>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90136">
                                            <p:txEl>
                                              <p:pRg st="0" end="0"/>
                                            </p:txEl>
                                          </p:spTgt>
                                        </p:tgtEl>
                                        <p:attrNameLst>
                                          <p:attrName>style.visibility</p:attrName>
                                        </p:attrNameLst>
                                      </p:cBhvr>
                                      <p:to>
                                        <p:strVal val="visible"/>
                                      </p:to>
                                    </p:set>
                                    <p:animEffect transition="in" filter="dissolve">
                                      <p:cBhvr>
                                        <p:cTn id="75" dur="500"/>
                                        <p:tgtEl>
                                          <p:spTgt spid="90136">
                                            <p:txEl>
                                              <p:pRg st="0" end="0"/>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90137">
                                            <p:txEl>
                                              <p:pRg st="0" end="0"/>
                                            </p:txEl>
                                          </p:spTgt>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0"/>
                                          </p:stCondLst>
                                        </p:cTn>
                                        <p:tgtEl>
                                          <p:spTgt spid="90138">
                                            <p:txEl>
                                              <p:pRg st="0" end="0"/>
                                            </p:txEl>
                                          </p:spTgt>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90139">
                                            <p:txEl>
                                              <p:pRg st="0" end="0"/>
                                            </p:txEl>
                                          </p:spTgt>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nodeType="clickEffect">
                                  <p:stCondLst>
                                    <p:cond delay="0"/>
                                  </p:stCondLst>
                                  <p:childTnLst>
                                    <p:set>
                                      <p:cBhvr>
                                        <p:cTn id="91" dur="1" fill="hold">
                                          <p:stCondLst>
                                            <p:cond delay="0"/>
                                          </p:stCondLst>
                                        </p:cTn>
                                        <p:tgtEl>
                                          <p:spTgt spid="90141">
                                            <p:txEl>
                                              <p:pRg st="0" end="0"/>
                                            </p:txEl>
                                          </p:spTgt>
                                        </p:tgtEl>
                                        <p:attrNameLst>
                                          <p:attrName>style.visibility</p:attrName>
                                        </p:attrNameLst>
                                      </p:cBhvr>
                                      <p:to>
                                        <p:strVal val="visible"/>
                                      </p:to>
                                    </p:set>
                                    <p:animEffect transition="in" filter="dissolve">
                                      <p:cBhvr>
                                        <p:cTn id="92" dur="500"/>
                                        <p:tgtEl>
                                          <p:spTgt spid="90141">
                                            <p:txEl>
                                              <p:pRg st="0" end="0"/>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90140"/>
                                        </p:tgtEl>
                                        <p:attrNameLst>
                                          <p:attrName>style.visibility</p:attrName>
                                        </p:attrNameLst>
                                      </p:cBhvr>
                                      <p:to>
                                        <p:strVal val="visible"/>
                                      </p:to>
                                    </p:set>
                                    <p:animEffect transition="in" filter="dissolve">
                                      <p:cBhvr>
                                        <p:cTn id="97" dur="500"/>
                                        <p:tgtEl>
                                          <p:spTgt spid="90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ChangeArrowheads="1"/>
          </p:cNvSpPr>
          <p:nvPr/>
        </p:nvSpPr>
        <p:spPr bwMode="auto">
          <a:xfrm>
            <a:off x="1905000" y="3812469"/>
            <a:ext cx="527367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buFontTx/>
              <a:buChar char="•"/>
            </a:pPr>
            <a:r>
              <a:rPr lang="en-GB" sz="2800" b="1" dirty="0">
                <a:solidFill>
                  <a:srgbClr val="44209E"/>
                </a:solidFill>
                <a:effectLst>
                  <a:outerShdw blurRad="38100" dist="38100" dir="2700000" algn="tl">
                    <a:srgbClr val="000000"/>
                  </a:outerShdw>
                </a:effectLst>
                <a:latin typeface="Aardvark" pitchFamily="34" charset="0"/>
              </a:rPr>
              <a:t> </a:t>
            </a:r>
            <a:r>
              <a:rPr lang="en-GB" sz="4000" b="1" dirty="0">
                <a:effectLst>
                  <a:outerShdw blurRad="38100" dist="38100" dir="2700000" algn="tl">
                    <a:srgbClr val="000000"/>
                  </a:outerShdw>
                </a:effectLst>
                <a:latin typeface="Comic Sans MS" pitchFamily="66" charset="0"/>
              </a:rPr>
              <a:t>as personal identity</a:t>
            </a:r>
            <a:endParaRPr lang="en-GB" sz="3200" b="1" dirty="0">
              <a:effectLst>
                <a:outerShdw blurRad="38100" dist="38100" dir="2700000" algn="tl">
                  <a:srgbClr val="000000"/>
                </a:outerShdw>
              </a:effectLst>
              <a:latin typeface="Aardvark" pitchFamily="34" charset="0"/>
            </a:endParaRPr>
          </a:p>
        </p:txBody>
      </p:sp>
      <p:grpSp>
        <p:nvGrpSpPr>
          <p:cNvPr id="168965" name="Group 5"/>
          <p:cNvGrpSpPr>
            <a:grpSpLocks/>
          </p:cNvGrpSpPr>
          <p:nvPr/>
        </p:nvGrpSpPr>
        <p:grpSpPr bwMode="auto">
          <a:xfrm>
            <a:off x="1971675" y="1981200"/>
            <a:ext cx="1000125" cy="882650"/>
            <a:chOff x="216" y="245"/>
            <a:chExt cx="758" cy="618"/>
          </a:xfrm>
        </p:grpSpPr>
        <p:grpSp>
          <p:nvGrpSpPr>
            <p:cNvPr id="168966" name="Group 6"/>
            <p:cNvGrpSpPr>
              <a:grpSpLocks/>
            </p:cNvGrpSpPr>
            <p:nvPr/>
          </p:nvGrpSpPr>
          <p:grpSpPr bwMode="auto">
            <a:xfrm>
              <a:off x="216" y="303"/>
              <a:ext cx="232" cy="206"/>
              <a:chOff x="216" y="303"/>
              <a:chExt cx="232" cy="206"/>
            </a:xfrm>
          </p:grpSpPr>
          <p:sp>
            <p:nvSpPr>
              <p:cNvPr id="168967" name="Freeform 7"/>
              <p:cNvSpPr>
                <a:spLocks/>
              </p:cNvSpPr>
              <p:nvPr/>
            </p:nvSpPr>
            <p:spPr bwMode="auto">
              <a:xfrm>
                <a:off x="216" y="303"/>
                <a:ext cx="114" cy="107"/>
              </a:xfrm>
              <a:custGeom>
                <a:avLst/>
                <a:gdLst>
                  <a:gd name="T0" fmla="*/ 113 w 114"/>
                  <a:gd name="T1" fmla="*/ 58 h 107"/>
                  <a:gd name="T2" fmla="*/ 98 w 114"/>
                  <a:gd name="T3" fmla="*/ 52 h 107"/>
                  <a:gd name="T4" fmla="*/ 92 w 114"/>
                  <a:gd name="T5" fmla="*/ 47 h 107"/>
                  <a:gd name="T6" fmla="*/ 88 w 114"/>
                  <a:gd name="T7" fmla="*/ 42 h 107"/>
                  <a:gd name="T8" fmla="*/ 87 w 114"/>
                  <a:gd name="T9" fmla="*/ 36 h 107"/>
                  <a:gd name="T10" fmla="*/ 84 w 114"/>
                  <a:gd name="T11" fmla="*/ 29 h 107"/>
                  <a:gd name="T12" fmla="*/ 79 w 114"/>
                  <a:gd name="T13" fmla="*/ 21 h 107"/>
                  <a:gd name="T14" fmla="*/ 76 w 114"/>
                  <a:gd name="T15" fmla="*/ 16 h 107"/>
                  <a:gd name="T16" fmla="*/ 72 w 114"/>
                  <a:gd name="T17" fmla="*/ 11 h 107"/>
                  <a:gd name="T18" fmla="*/ 68 w 114"/>
                  <a:gd name="T19" fmla="*/ 5 h 107"/>
                  <a:gd name="T20" fmla="*/ 66 w 114"/>
                  <a:gd name="T21" fmla="*/ 2 h 107"/>
                  <a:gd name="T22" fmla="*/ 63 w 114"/>
                  <a:gd name="T23" fmla="*/ 0 h 107"/>
                  <a:gd name="T24" fmla="*/ 59 w 114"/>
                  <a:gd name="T25" fmla="*/ 0 h 107"/>
                  <a:gd name="T26" fmla="*/ 54 w 114"/>
                  <a:gd name="T27" fmla="*/ 2 h 107"/>
                  <a:gd name="T28" fmla="*/ 53 w 114"/>
                  <a:gd name="T29" fmla="*/ 6 h 107"/>
                  <a:gd name="T30" fmla="*/ 52 w 114"/>
                  <a:gd name="T31" fmla="*/ 10 h 107"/>
                  <a:gd name="T32" fmla="*/ 53 w 114"/>
                  <a:gd name="T33" fmla="*/ 14 h 107"/>
                  <a:gd name="T34" fmla="*/ 55 w 114"/>
                  <a:gd name="T35" fmla="*/ 20 h 107"/>
                  <a:gd name="T36" fmla="*/ 56 w 114"/>
                  <a:gd name="T37" fmla="*/ 25 h 107"/>
                  <a:gd name="T38" fmla="*/ 59 w 114"/>
                  <a:gd name="T39" fmla="*/ 32 h 107"/>
                  <a:gd name="T40" fmla="*/ 59 w 114"/>
                  <a:gd name="T41" fmla="*/ 37 h 107"/>
                  <a:gd name="T42" fmla="*/ 50 w 114"/>
                  <a:gd name="T43" fmla="*/ 38 h 107"/>
                  <a:gd name="T44" fmla="*/ 40 w 114"/>
                  <a:gd name="T45" fmla="*/ 34 h 107"/>
                  <a:gd name="T46" fmla="*/ 34 w 114"/>
                  <a:gd name="T47" fmla="*/ 31 h 107"/>
                  <a:gd name="T48" fmla="*/ 26 w 114"/>
                  <a:gd name="T49" fmla="*/ 24 h 107"/>
                  <a:gd name="T50" fmla="*/ 18 w 114"/>
                  <a:gd name="T51" fmla="*/ 19 h 107"/>
                  <a:gd name="T52" fmla="*/ 14 w 114"/>
                  <a:gd name="T53" fmla="*/ 16 h 107"/>
                  <a:gd name="T54" fmla="*/ 7 w 114"/>
                  <a:gd name="T55" fmla="*/ 14 h 107"/>
                  <a:gd name="T56" fmla="*/ 2 w 114"/>
                  <a:gd name="T57" fmla="*/ 14 h 107"/>
                  <a:gd name="T58" fmla="*/ 0 w 114"/>
                  <a:gd name="T59" fmla="*/ 18 h 107"/>
                  <a:gd name="T60" fmla="*/ 0 w 114"/>
                  <a:gd name="T61" fmla="*/ 23 h 107"/>
                  <a:gd name="T62" fmla="*/ 3 w 114"/>
                  <a:gd name="T63" fmla="*/ 26 h 107"/>
                  <a:gd name="T64" fmla="*/ 9 w 114"/>
                  <a:gd name="T65" fmla="*/ 31 h 107"/>
                  <a:gd name="T66" fmla="*/ 18 w 114"/>
                  <a:gd name="T67" fmla="*/ 39 h 107"/>
                  <a:gd name="T68" fmla="*/ 33 w 114"/>
                  <a:gd name="T69" fmla="*/ 52 h 107"/>
                  <a:gd name="T70" fmla="*/ 35 w 114"/>
                  <a:gd name="T71" fmla="*/ 55 h 107"/>
                  <a:gd name="T72" fmla="*/ 32 w 114"/>
                  <a:gd name="T73" fmla="*/ 59 h 107"/>
                  <a:gd name="T74" fmla="*/ 30 w 114"/>
                  <a:gd name="T75" fmla="*/ 64 h 107"/>
                  <a:gd name="T76" fmla="*/ 30 w 114"/>
                  <a:gd name="T77" fmla="*/ 68 h 107"/>
                  <a:gd name="T78" fmla="*/ 32 w 114"/>
                  <a:gd name="T79" fmla="*/ 71 h 107"/>
                  <a:gd name="T80" fmla="*/ 34 w 114"/>
                  <a:gd name="T81" fmla="*/ 74 h 107"/>
                  <a:gd name="T82" fmla="*/ 34 w 114"/>
                  <a:gd name="T83" fmla="*/ 76 h 107"/>
                  <a:gd name="T84" fmla="*/ 33 w 114"/>
                  <a:gd name="T85" fmla="*/ 79 h 107"/>
                  <a:gd name="T86" fmla="*/ 32 w 114"/>
                  <a:gd name="T87" fmla="*/ 82 h 107"/>
                  <a:gd name="T88" fmla="*/ 33 w 114"/>
                  <a:gd name="T89" fmla="*/ 85 h 107"/>
                  <a:gd name="T90" fmla="*/ 37 w 114"/>
                  <a:gd name="T91" fmla="*/ 89 h 107"/>
                  <a:gd name="T92" fmla="*/ 43 w 114"/>
                  <a:gd name="T93" fmla="*/ 92 h 107"/>
                  <a:gd name="T94" fmla="*/ 48 w 114"/>
                  <a:gd name="T95" fmla="*/ 95 h 107"/>
                  <a:gd name="T96" fmla="*/ 58 w 114"/>
                  <a:gd name="T97" fmla="*/ 99 h 107"/>
                  <a:gd name="T98" fmla="*/ 72 w 114"/>
                  <a:gd name="T99" fmla="*/ 100 h 107"/>
                  <a:gd name="T100" fmla="*/ 89 w 114"/>
                  <a:gd name="T101" fmla="*/ 105 h 107"/>
                  <a:gd name="T102" fmla="*/ 96 w 114"/>
                  <a:gd name="T103" fmla="*/ 106 h 107"/>
                  <a:gd name="T104" fmla="*/ 113 w 114"/>
                  <a:gd name="T105" fmla="*/ 5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107">
                    <a:moveTo>
                      <a:pt x="113" y="58"/>
                    </a:moveTo>
                    <a:lnTo>
                      <a:pt x="98" y="52"/>
                    </a:lnTo>
                    <a:lnTo>
                      <a:pt x="92" y="47"/>
                    </a:lnTo>
                    <a:lnTo>
                      <a:pt x="88" y="42"/>
                    </a:lnTo>
                    <a:lnTo>
                      <a:pt x="87" y="36"/>
                    </a:lnTo>
                    <a:lnTo>
                      <a:pt x="84" y="29"/>
                    </a:lnTo>
                    <a:lnTo>
                      <a:pt x="79" y="21"/>
                    </a:lnTo>
                    <a:lnTo>
                      <a:pt x="76" y="16"/>
                    </a:lnTo>
                    <a:lnTo>
                      <a:pt x="72" y="11"/>
                    </a:lnTo>
                    <a:lnTo>
                      <a:pt x="68" y="5"/>
                    </a:lnTo>
                    <a:lnTo>
                      <a:pt x="66" y="2"/>
                    </a:lnTo>
                    <a:lnTo>
                      <a:pt x="63" y="0"/>
                    </a:lnTo>
                    <a:lnTo>
                      <a:pt x="59" y="0"/>
                    </a:lnTo>
                    <a:lnTo>
                      <a:pt x="54" y="2"/>
                    </a:lnTo>
                    <a:lnTo>
                      <a:pt x="53" y="6"/>
                    </a:lnTo>
                    <a:lnTo>
                      <a:pt x="52" y="10"/>
                    </a:lnTo>
                    <a:lnTo>
                      <a:pt x="53" y="14"/>
                    </a:lnTo>
                    <a:lnTo>
                      <a:pt x="55" y="20"/>
                    </a:lnTo>
                    <a:lnTo>
                      <a:pt x="56" y="25"/>
                    </a:lnTo>
                    <a:lnTo>
                      <a:pt x="59" y="32"/>
                    </a:lnTo>
                    <a:lnTo>
                      <a:pt x="59" y="37"/>
                    </a:lnTo>
                    <a:lnTo>
                      <a:pt x="50" y="38"/>
                    </a:lnTo>
                    <a:lnTo>
                      <a:pt x="40" y="34"/>
                    </a:lnTo>
                    <a:lnTo>
                      <a:pt x="34" y="31"/>
                    </a:lnTo>
                    <a:lnTo>
                      <a:pt x="26" y="24"/>
                    </a:lnTo>
                    <a:lnTo>
                      <a:pt x="18" y="19"/>
                    </a:lnTo>
                    <a:lnTo>
                      <a:pt x="14" y="16"/>
                    </a:lnTo>
                    <a:lnTo>
                      <a:pt x="7" y="14"/>
                    </a:lnTo>
                    <a:lnTo>
                      <a:pt x="2" y="14"/>
                    </a:lnTo>
                    <a:lnTo>
                      <a:pt x="0" y="18"/>
                    </a:lnTo>
                    <a:lnTo>
                      <a:pt x="0" y="23"/>
                    </a:lnTo>
                    <a:lnTo>
                      <a:pt x="3" y="26"/>
                    </a:lnTo>
                    <a:lnTo>
                      <a:pt x="9" y="31"/>
                    </a:lnTo>
                    <a:lnTo>
                      <a:pt x="18" y="39"/>
                    </a:lnTo>
                    <a:lnTo>
                      <a:pt x="33" y="52"/>
                    </a:lnTo>
                    <a:lnTo>
                      <a:pt x="35" y="55"/>
                    </a:lnTo>
                    <a:lnTo>
                      <a:pt x="32" y="59"/>
                    </a:lnTo>
                    <a:lnTo>
                      <a:pt x="30" y="64"/>
                    </a:lnTo>
                    <a:lnTo>
                      <a:pt x="30" y="68"/>
                    </a:lnTo>
                    <a:lnTo>
                      <a:pt x="32" y="71"/>
                    </a:lnTo>
                    <a:lnTo>
                      <a:pt x="34" y="74"/>
                    </a:lnTo>
                    <a:lnTo>
                      <a:pt x="34" y="76"/>
                    </a:lnTo>
                    <a:lnTo>
                      <a:pt x="33" y="79"/>
                    </a:lnTo>
                    <a:lnTo>
                      <a:pt x="32" y="82"/>
                    </a:lnTo>
                    <a:lnTo>
                      <a:pt x="33" y="85"/>
                    </a:lnTo>
                    <a:lnTo>
                      <a:pt x="37" y="89"/>
                    </a:lnTo>
                    <a:lnTo>
                      <a:pt x="43" y="92"/>
                    </a:lnTo>
                    <a:lnTo>
                      <a:pt x="48" y="95"/>
                    </a:lnTo>
                    <a:lnTo>
                      <a:pt x="58" y="99"/>
                    </a:lnTo>
                    <a:lnTo>
                      <a:pt x="72" y="100"/>
                    </a:lnTo>
                    <a:lnTo>
                      <a:pt x="89" y="105"/>
                    </a:lnTo>
                    <a:lnTo>
                      <a:pt x="96" y="106"/>
                    </a:lnTo>
                    <a:lnTo>
                      <a:pt x="113" y="58"/>
                    </a:lnTo>
                  </a:path>
                </a:pathLst>
              </a:custGeom>
              <a:solidFill>
                <a:srgbClr val="FFC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8968" name="Freeform 8"/>
              <p:cNvSpPr>
                <a:spLocks/>
              </p:cNvSpPr>
              <p:nvPr/>
            </p:nvSpPr>
            <p:spPr bwMode="auto">
              <a:xfrm>
                <a:off x="275" y="346"/>
                <a:ext cx="62" cy="80"/>
              </a:xfrm>
              <a:custGeom>
                <a:avLst/>
                <a:gdLst>
                  <a:gd name="T0" fmla="*/ 61 w 62"/>
                  <a:gd name="T1" fmla="*/ 12 h 80"/>
                  <a:gd name="T2" fmla="*/ 37 w 62"/>
                  <a:gd name="T3" fmla="*/ 0 h 80"/>
                  <a:gd name="T4" fmla="*/ 33 w 62"/>
                  <a:gd name="T5" fmla="*/ 0 h 80"/>
                  <a:gd name="T6" fmla="*/ 30 w 62"/>
                  <a:gd name="T7" fmla="*/ 2 h 80"/>
                  <a:gd name="T8" fmla="*/ 24 w 62"/>
                  <a:gd name="T9" fmla="*/ 9 h 80"/>
                  <a:gd name="T10" fmla="*/ 14 w 62"/>
                  <a:gd name="T11" fmla="*/ 22 h 80"/>
                  <a:gd name="T12" fmla="*/ 7 w 62"/>
                  <a:gd name="T13" fmla="*/ 34 h 80"/>
                  <a:gd name="T14" fmla="*/ 3 w 62"/>
                  <a:gd name="T15" fmla="*/ 42 h 80"/>
                  <a:gd name="T16" fmla="*/ 1 w 62"/>
                  <a:gd name="T17" fmla="*/ 49 h 80"/>
                  <a:gd name="T18" fmla="*/ 0 w 62"/>
                  <a:gd name="T19" fmla="*/ 55 h 80"/>
                  <a:gd name="T20" fmla="*/ 0 w 62"/>
                  <a:gd name="T21" fmla="*/ 60 h 80"/>
                  <a:gd name="T22" fmla="*/ 0 w 62"/>
                  <a:gd name="T23" fmla="*/ 65 h 80"/>
                  <a:gd name="T24" fmla="*/ 19 w 62"/>
                  <a:gd name="T25" fmla="*/ 79 h 80"/>
                  <a:gd name="T26" fmla="*/ 61 w 62"/>
                  <a:gd name="T2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80">
                    <a:moveTo>
                      <a:pt x="61" y="12"/>
                    </a:moveTo>
                    <a:lnTo>
                      <a:pt x="37" y="0"/>
                    </a:lnTo>
                    <a:lnTo>
                      <a:pt x="33" y="0"/>
                    </a:lnTo>
                    <a:lnTo>
                      <a:pt x="30" y="2"/>
                    </a:lnTo>
                    <a:lnTo>
                      <a:pt x="24" y="9"/>
                    </a:lnTo>
                    <a:lnTo>
                      <a:pt x="14" y="22"/>
                    </a:lnTo>
                    <a:lnTo>
                      <a:pt x="7" y="34"/>
                    </a:lnTo>
                    <a:lnTo>
                      <a:pt x="3" y="42"/>
                    </a:lnTo>
                    <a:lnTo>
                      <a:pt x="1" y="49"/>
                    </a:lnTo>
                    <a:lnTo>
                      <a:pt x="0" y="55"/>
                    </a:lnTo>
                    <a:lnTo>
                      <a:pt x="0" y="60"/>
                    </a:lnTo>
                    <a:lnTo>
                      <a:pt x="0" y="65"/>
                    </a:lnTo>
                    <a:lnTo>
                      <a:pt x="19" y="79"/>
                    </a:lnTo>
                    <a:lnTo>
                      <a:pt x="61" y="12"/>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8969" name="Freeform 9"/>
              <p:cNvSpPr>
                <a:spLocks/>
              </p:cNvSpPr>
              <p:nvPr/>
            </p:nvSpPr>
            <p:spPr bwMode="auto">
              <a:xfrm>
                <a:off x="287" y="351"/>
                <a:ext cx="161" cy="158"/>
              </a:xfrm>
              <a:custGeom>
                <a:avLst/>
                <a:gdLst>
                  <a:gd name="T0" fmla="*/ 160 w 161"/>
                  <a:gd name="T1" fmla="*/ 48 h 158"/>
                  <a:gd name="T2" fmla="*/ 140 w 161"/>
                  <a:gd name="T3" fmla="*/ 43 h 158"/>
                  <a:gd name="T4" fmla="*/ 127 w 161"/>
                  <a:gd name="T5" fmla="*/ 40 h 158"/>
                  <a:gd name="T6" fmla="*/ 118 w 161"/>
                  <a:gd name="T7" fmla="*/ 37 h 158"/>
                  <a:gd name="T8" fmla="*/ 116 w 161"/>
                  <a:gd name="T9" fmla="*/ 30 h 158"/>
                  <a:gd name="T10" fmla="*/ 111 w 161"/>
                  <a:gd name="T11" fmla="*/ 25 h 158"/>
                  <a:gd name="T12" fmla="*/ 105 w 161"/>
                  <a:gd name="T13" fmla="*/ 24 h 158"/>
                  <a:gd name="T14" fmla="*/ 95 w 161"/>
                  <a:gd name="T15" fmla="*/ 24 h 158"/>
                  <a:gd name="T16" fmla="*/ 87 w 161"/>
                  <a:gd name="T17" fmla="*/ 20 h 158"/>
                  <a:gd name="T18" fmla="*/ 87 w 161"/>
                  <a:gd name="T19" fmla="*/ 15 h 158"/>
                  <a:gd name="T20" fmla="*/ 79 w 161"/>
                  <a:gd name="T21" fmla="*/ 7 h 158"/>
                  <a:gd name="T22" fmla="*/ 67 w 161"/>
                  <a:gd name="T23" fmla="*/ 1 h 158"/>
                  <a:gd name="T24" fmla="*/ 59 w 161"/>
                  <a:gd name="T25" fmla="*/ 0 h 158"/>
                  <a:gd name="T26" fmla="*/ 50 w 161"/>
                  <a:gd name="T27" fmla="*/ 0 h 158"/>
                  <a:gd name="T28" fmla="*/ 43 w 161"/>
                  <a:gd name="T29" fmla="*/ 0 h 158"/>
                  <a:gd name="T30" fmla="*/ 32 w 161"/>
                  <a:gd name="T31" fmla="*/ 13 h 158"/>
                  <a:gd name="T32" fmla="*/ 17 w 161"/>
                  <a:gd name="T33" fmla="*/ 35 h 158"/>
                  <a:gd name="T34" fmla="*/ 5 w 161"/>
                  <a:gd name="T35" fmla="*/ 55 h 158"/>
                  <a:gd name="T36" fmla="*/ 2 w 161"/>
                  <a:gd name="T37" fmla="*/ 66 h 158"/>
                  <a:gd name="T38" fmla="*/ 1 w 161"/>
                  <a:gd name="T39" fmla="*/ 78 h 158"/>
                  <a:gd name="T40" fmla="*/ 0 w 161"/>
                  <a:gd name="T41" fmla="*/ 86 h 158"/>
                  <a:gd name="T42" fmla="*/ 2 w 161"/>
                  <a:gd name="T43" fmla="*/ 95 h 158"/>
                  <a:gd name="T44" fmla="*/ 7 w 161"/>
                  <a:gd name="T45" fmla="*/ 104 h 158"/>
                  <a:gd name="T46" fmla="*/ 18 w 161"/>
                  <a:gd name="T47" fmla="*/ 118 h 158"/>
                  <a:gd name="T48" fmla="*/ 24 w 161"/>
                  <a:gd name="T49" fmla="*/ 125 h 158"/>
                  <a:gd name="T50" fmla="*/ 33 w 161"/>
                  <a:gd name="T51" fmla="*/ 128 h 158"/>
                  <a:gd name="T52" fmla="*/ 43 w 161"/>
                  <a:gd name="T53" fmla="*/ 130 h 158"/>
                  <a:gd name="T54" fmla="*/ 49 w 161"/>
                  <a:gd name="T55" fmla="*/ 134 h 158"/>
                  <a:gd name="T56" fmla="*/ 54 w 161"/>
                  <a:gd name="T57" fmla="*/ 139 h 158"/>
                  <a:gd name="T58" fmla="*/ 59 w 161"/>
                  <a:gd name="T59" fmla="*/ 145 h 158"/>
                  <a:gd name="T60" fmla="*/ 68 w 161"/>
                  <a:gd name="T61" fmla="*/ 152 h 158"/>
                  <a:gd name="T62" fmla="*/ 85 w 161"/>
                  <a:gd name="T63" fmla="*/ 156 h 158"/>
                  <a:gd name="T64" fmla="*/ 101 w 161"/>
                  <a:gd name="T65" fmla="*/ 157 h 158"/>
                  <a:gd name="T66" fmla="*/ 160 w 161"/>
                  <a:gd name="T6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158">
                    <a:moveTo>
                      <a:pt x="160" y="48"/>
                    </a:moveTo>
                    <a:lnTo>
                      <a:pt x="140" y="43"/>
                    </a:lnTo>
                    <a:lnTo>
                      <a:pt x="127" y="40"/>
                    </a:lnTo>
                    <a:lnTo>
                      <a:pt x="118" y="37"/>
                    </a:lnTo>
                    <a:lnTo>
                      <a:pt x="116" y="30"/>
                    </a:lnTo>
                    <a:lnTo>
                      <a:pt x="111" y="25"/>
                    </a:lnTo>
                    <a:lnTo>
                      <a:pt x="105" y="24"/>
                    </a:lnTo>
                    <a:lnTo>
                      <a:pt x="95" y="24"/>
                    </a:lnTo>
                    <a:lnTo>
                      <a:pt x="87" y="20"/>
                    </a:lnTo>
                    <a:lnTo>
                      <a:pt x="87" y="15"/>
                    </a:lnTo>
                    <a:lnTo>
                      <a:pt x="79" y="7"/>
                    </a:lnTo>
                    <a:lnTo>
                      <a:pt x="67" y="1"/>
                    </a:lnTo>
                    <a:lnTo>
                      <a:pt x="59" y="0"/>
                    </a:lnTo>
                    <a:lnTo>
                      <a:pt x="50" y="0"/>
                    </a:lnTo>
                    <a:lnTo>
                      <a:pt x="43" y="0"/>
                    </a:lnTo>
                    <a:lnTo>
                      <a:pt x="32" y="13"/>
                    </a:lnTo>
                    <a:lnTo>
                      <a:pt x="17" y="35"/>
                    </a:lnTo>
                    <a:lnTo>
                      <a:pt x="5" y="55"/>
                    </a:lnTo>
                    <a:lnTo>
                      <a:pt x="2" y="66"/>
                    </a:lnTo>
                    <a:lnTo>
                      <a:pt x="1" y="78"/>
                    </a:lnTo>
                    <a:lnTo>
                      <a:pt x="0" y="86"/>
                    </a:lnTo>
                    <a:lnTo>
                      <a:pt x="2" y="95"/>
                    </a:lnTo>
                    <a:lnTo>
                      <a:pt x="7" y="104"/>
                    </a:lnTo>
                    <a:lnTo>
                      <a:pt x="18" y="118"/>
                    </a:lnTo>
                    <a:lnTo>
                      <a:pt x="24" y="125"/>
                    </a:lnTo>
                    <a:lnTo>
                      <a:pt x="33" y="128"/>
                    </a:lnTo>
                    <a:lnTo>
                      <a:pt x="43" y="130"/>
                    </a:lnTo>
                    <a:lnTo>
                      <a:pt x="49" y="134"/>
                    </a:lnTo>
                    <a:lnTo>
                      <a:pt x="54" y="139"/>
                    </a:lnTo>
                    <a:lnTo>
                      <a:pt x="59" y="145"/>
                    </a:lnTo>
                    <a:lnTo>
                      <a:pt x="68" y="152"/>
                    </a:lnTo>
                    <a:lnTo>
                      <a:pt x="85" y="156"/>
                    </a:lnTo>
                    <a:lnTo>
                      <a:pt x="101" y="157"/>
                    </a:lnTo>
                    <a:lnTo>
                      <a:pt x="160" y="48"/>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8970" name="Group 10"/>
            <p:cNvGrpSpPr>
              <a:grpSpLocks/>
            </p:cNvGrpSpPr>
            <p:nvPr/>
          </p:nvGrpSpPr>
          <p:grpSpPr bwMode="auto">
            <a:xfrm>
              <a:off x="493" y="245"/>
              <a:ext cx="227" cy="188"/>
              <a:chOff x="493" y="245"/>
              <a:chExt cx="227" cy="188"/>
            </a:xfrm>
          </p:grpSpPr>
          <p:sp>
            <p:nvSpPr>
              <p:cNvPr id="168971" name="Freeform 11"/>
              <p:cNvSpPr>
                <a:spLocks/>
              </p:cNvSpPr>
              <p:nvPr/>
            </p:nvSpPr>
            <p:spPr bwMode="auto">
              <a:xfrm>
                <a:off x="504" y="245"/>
                <a:ext cx="216" cy="188"/>
              </a:xfrm>
              <a:custGeom>
                <a:avLst/>
                <a:gdLst>
                  <a:gd name="T0" fmla="*/ 203 w 216"/>
                  <a:gd name="T1" fmla="*/ 167 h 188"/>
                  <a:gd name="T2" fmla="*/ 214 w 216"/>
                  <a:gd name="T3" fmla="*/ 157 h 188"/>
                  <a:gd name="T4" fmla="*/ 214 w 216"/>
                  <a:gd name="T5" fmla="*/ 136 h 188"/>
                  <a:gd name="T6" fmla="*/ 203 w 216"/>
                  <a:gd name="T7" fmla="*/ 118 h 188"/>
                  <a:gd name="T8" fmla="*/ 190 w 216"/>
                  <a:gd name="T9" fmla="*/ 110 h 188"/>
                  <a:gd name="T10" fmla="*/ 184 w 216"/>
                  <a:gd name="T11" fmla="*/ 97 h 188"/>
                  <a:gd name="T12" fmla="*/ 177 w 216"/>
                  <a:gd name="T13" fmla="*/ 93 h 188"/>
                  <a:gd name="T14" fmla="*/ 156 w 216"/>
                  <a:gd name="T15" fmla="*/ 84 h 188"/>
                  <a:gd name="T16" fmla="*/ 169 w 216"/>
                  <a:gd name="T17" fmla="*/ 77 h 188"/>
                  <a:gd name="T18" fmla="*/ 172 w 216"/>
                  <a:gd name="T19" fmla="*/ 72 h 188"/>
                  <a:gd name="T20" fmla="*/ 172 w 216"/>
                  <a:gd name="T21" fmla="*/ 66 h 188"/>
                  <a:gd name="T22" fmla="*/ 161 w 216"/>
                  <a:gd name="T23" fmla="*/ 58 h 188"/>
                  <a:gd name="T24" fmla="*/ 174 w 216"/>
                  <a:gd name="T25" fmla="*/ 56 h 188"/>
                  <a:gd name="T26" fmla="*/ 190 w 216"/>
                  <a:gd name="T27" fmla="*/ 48 h 188"/>
                  <a:gd name="T28" fmla="*/ 196 w 216"/>
                  <a:gd name="T29" fmla="*/ 31 h 188"/>
                  <a:gd name="T30" fmla="*/ 191 w 216"/>
                  <a:gd name="T31" fmla="*/ 21 h 188"/>
                  <a:gd name="T32" fmla="*/ 179 w 216"/>
                  <a:gd name="T33" fmla="*/ 12 h 188"/>
                  <a:gd name="T34" fmla="*/ 155 w 216"/>
                  <a:gd name="T35" fmla="*/ 9 h 188"/>
                  <a:gd name="T36" fmla="*/ 125 w 216"/>
                  <a:gd name="T37" fmla="*/ 12 h 188"/>
                  <a:gd name="T38" fmla="*/ 106 w 216"/>
                  <a:gd name="T39" fmla="*/ 12 h 188"/>
                  <a:gd name="T40" fmla="*/ 79 w 216"/>
                  <a:gd name="T41" fmla="*/ 3 h 188"/>
                  <a:gd name="T42" fmla="*/ 54 w 216"/>
                  <a:gd name="T43" fmla="*/ 0 h 188"/>
                  <a:gd name="T44" fmla="*/ 31 w 216"/>
                  <a:gd name="T45" fmla="*/ 6 h 188"/>
                  <a:gd name="T46" fmla="*/ 16 w 216"/>
                  <a:gd name="T47" fmla="*/ 18 h 188"/>
                  <a:gd name="T48" fmla="*/ 5 w 216"/>
                  <a:gd name="T49" fmla="*/ 33 h 188"/>
                  <a:gd name="T50" fmla="*/ 0 w 216"/>
                  <a:gd name="T51" fmla="*/ 51 h 188"/>
                  <a:gd name="T52" fmla="*/ 5 w 216"/>
                  <a:gd name="T53" fmla="*/ 83 h 188"/>
                  <a:gd name="T54" fmla="*/ 31 w 216"/>
                  <a:gd name="T55" fmla="*/ 101 h 188"/>
                  <a:gd name="T56" fmla="*/ 43 w 216"/>
                  <a:gd name="T57" fmla="*/ 116 h 188"/>
                  <a:gd name="T58" fmla="*/ 42 w 216"/>
                  <a:gd name="T59" fmla="*/ 154 h 188"/>
                  <a:gd name="T60" fmla="*/ 150 w 216"/>
                  <a:gd name="T61" fmla="*/ 187 h 188"/>
                  <a:gd name="T62" fmla="*/ 165 w 216"/>
                  <a:gd name="T63" fmla="*/ 166 h 188"/>
                  <a:gd name="T64" fmla="*/ 194 w 216"/>
                  <a:gd name="T65" fmla="*/ 1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188">
                    <a:moveTo>
                      <a:pt x="194" y="168"/>
                    </a:moveTo>
                    <a:lnTo>
                      <a:pt x="203" y="167"/>
                    </a:lnTo>
                    <a:lnTo>
                      <a:pt x="209" y="163"/>
                    </a:lnTo>
                    <a:lnTo>
                      <a:pt x="214" y="157"/>
                    </a:lnTo>
                    <a:lnTo>
                      <a:pt x="215" y="148"/>
                    </a:lnTo>
                    <a:lnTo>
                      <a:pt x="214" y="136"/>
                    </a:lnTo>
                    <a:lnTo>
                      <a:pt x="208" y="125"/>
                    </a:lnTo>
                    <a:lnTo>
                      <a:pt x="203" y="118"/>
                    </a:lnTo>
                    <a:lnTo>
                      <a:pt x="195" y="113"/>
                    </a:lnTo>
                    <a:lnTo>
                      <a:pt x="190" y="110"/>
                    </a:lnTo>
                    <a:lnTo>
                      <a:pt x="187" y="105"/>
                    </a:lnTo>
                    <a:lnTo>
                      <a:pt x="184" y="97"/>
                    </a:lnTo>
                    <a:lnTo>
                      <a:pt x="181" y="94"/>
                    </a:lnTo>
                    <a:lnTo>
                      <a:pt x="177" y="93"/>
                    </a:lnTo>
                    <a:lnTo>
                      <a:pt x="165" y="90"/>
                    </a:lnTo>
                    <a:lnTo>
                      <a:pt x="156" y="84"/>
                    </a:lnTo>
                    <a:lnTo>
                      <a:pt x="150" y="81"/>
                    </a:lnTo>
                    <a:lnTo>
                      <a:pt x="169" y="77"/>
                    </a:lnTo>
                    <a:lnTo>
                      <a:pt x="171" y="74"/>
                    </a:lnTo>
                    <a:lnTo>
                      <a:pt x="172" y="72"/>
                    </a:lnTo>
                    <a:lnTo>
                      <a:pt x="173" y="68"/>
                    </a:lnTo>
                    <a:lnTo>
                      <a:pt x="172" y="66"/>
                    </a:lnTo>
                    <a:lnTo>
                      <a:pt x="166" y="62"/>
                    </a:lnTo>
                    <a:lnTo>
                      <a:pt x="161" y="58"/>
                    </a:lnTo>
                    <a:lnTo>
                      <a:pt x="167" y="58"/>
                    </a:lnTo>
                    <a:lnTo>
                      <a:pt x="174" y="56"/>
                    </a:lnTo>
                    <a:lnTo>
                      <a:pt x="183" y="53"/>
                    </a:lnTo>
                    <a:lnTo>
                      <a:pt x="190" y="48"/>
                    </a:lnTo>
                    <a:lnTo>
                      <a:pt x="194" y="41"/>
                    </a:lnTo>
                    <a:lnTo>
                      <a:pt x="196" y="31"/>
                    </a:lnTo>
                    <a:lnTo>
                      <a:pt x="194" y="25"/>
                    </a:lnTo>
                    <a:lnTo>
                      <a:pt x="191" y="21"/>
                    </a:lnTo>
                    <a:lnTo>
                      <a:pt x="186" y="16"/>
                    </a:lnTo>
                    <a:lnTo>
                      <a:pt x="179" y="12"/>
                    </a:lnTo>
                    <a:lnTo>
                      <a:pt x="167" y="10"/>
                    </a:lnTo>
                    <a:lnTo>
                      <a:pt x="155" y="9"/>
                    </a:lnTo>
                    <a:lnTo>
                      <a:pt x="137" y="9"/>
                    </a:lnTo>
                    <a:lnTo>
                      <a:pt x="125" y="12"/>
                    </a:lnTo>
                    <a:lnTo>
                      <a:pt x="114" y="15"/>
                    </a:lnTo>
                    <a:lnTo>
                      <a:pt x="106" y="12"/>
                    </a:lnTo>
                    <a:lnTo>
                      <a:pt x="90" y="9"/>
                    </a:lnTo>
                    <a:lnTo>
                      <a:pt x="79" y="3"/>
                    </a:lnTo>
                    <a:lnTo>
                      <a:pt x="67" y="0"/>
                    </a:lnTo>
                    <a:lnTo>
                      <a:pt x="54" y="0"/>
                    </a:lnTo>
                    <a:lnTo>
                      <a:pt x="42" y="2"/>
                    </a:lnTo>
                    <a:lnTo>
                      <a:pt x="31" y="6"/>
                    </a:lnTo>
                    <a:lnTo>
                      <a:pt x="23" y="11"/>
                    </a:lnTo>
                    <a:lnTo>
                      <a:pt x="16" y="18"/>
                    </a:lnTo>
                    <a:lnTo>
                      <a:pt x="9" y="25"/>
                    </a:lnTo>
                    <a:lnTo>
                      <a:pt x="5" y="33"/>
                    </a:lnTo>
                    <a:lnTo>
                      <a:pt x="3" y="40"/>
                    </a:lnTo>
                    <a:lnTo>
                      <a:pt x="0" y="51"/>
                    </a:lnTo>
                    <a:lnTo>
                      <a:pt x="0" y="67"/>
                    </a:lnTo>
                    <a:lnTo>
                      <a:pt x="5" y="83"/>
                    </a:lnTo>
                    <a:lnTo>
                      <a:pt x="14" y="95"/>
                    </a:lnTo>
                    <a:lnTo>
                      <a:pt x="31" y="101"/>
                    </a:lnTo>
                    <a:lnTo>
                      <a:pt x="38" y="108"/>
                    </a:lnTo>
                    <a:lnTo>
                      <a:pt x="43" y="116"/>
                    </a:lnTo>
                    <a:lnTo>
                      <a:pt x="43" y="128"/>
                    </a:lnTo>
                    <a:lnTo>
                      <a:pt x="42" y="154"/>
                    </a:lnTo>
                    <a:lnTo>
                      <a:pt x="45" y="186"/>
                    </a:lnTo>
                    <a:lnTo>
                      <a:pt x="150" y="187"/>
                    </a:lnTo>
                    <a:lnTo>
                      <a:pt x="155" y="171"/>
                    </a:lnTo>
                    <a:lnTo>
                      <a:pt x="165" y="166"/>
                    </a:lnTo>
                    <a:lnTo>
                      <a:pt x="183" y="167"/>
                    </a:lnTo>
                    <a:lnTo>
                      <a:pt x="194" y="168"/>
                    </a:lnTo>
                  </a:path>
                </a:pathLst>
              </a:custGeom>
              <a:solidFill>
                <a:srgbClr val="FFC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8972" name="Freeform 12"/>
              <p:cNvSpPr>
                <a:spLocks/>
              </p:cNvSpPr>
              <p:nvPr/>
            </p:nvSpPr>
            <p:spPr bwMode="auto">
              <a:xfrm>
                <a:off x="609" y="268"/>
                <a:ext cx="26" cy="12"/>
              </a:xfrm>
              <a:custGeom>
                <a:avLst/>
                <a:gdLst>
                  <a:gd name="T0" fmla="*/ 17 w 26"/>
                  <a:gd name="T1" fmla="*/ 2 h 12"/>
                  <a:gd name="T2" fmla="*/ 11 w 26"/>
                  <a:gd name="T3" fmla="*/ 5 h 12"/>
                  <a:gd name="T4" fmla="*/ 0 w 26"/>
                  <a:gd name="T5" fmla="*/ 0 h 12"/>
                  <a:gd name="T6" fmla="*/ 12 w 26"/>
                  <a:gd name="T7" fmla="*/ 11 h 12"/>
                  <a:gd name="T8" fmla="*/ 17 w 26"/>
                  <a:gd name="T9" fmla="*/ 10 h 12"/>
                  <a:gd name="T10" fmla="*/ 23 w 26"/>
                  <a:gd name="T11" fmla="*/ 7 h 12"/>
                  <a:gd name="T12" fmla="*/ 25 w 26"/>
                  <a:gd name="T13" fmla="*/ 4 h 12"/>
                  <a:gd name="T14" fmla="*/ 23 w 26"/>
                  <a:gd name="T15" fmla="*/ 2 h 12"/>
                  <a:gd name="T16" fmla="*/ 20 w 26"/>
                  <a:gd name="T17" fmla="*/ 1 h 12"/>
                  <a:gd name="T18" fmla="*/ 17 w 26"/>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2">
                    <a:moveTo>
                      <a:pt x="17" y="2"/>
                    </a:moveTo>
                    <a:lnTo>
                      <a:pt x="11" y="5"/>
                    </a:lnTo>
                    <a:lnTo>
                      <a:pt x="0" y="0"/>
                    </a:lnTo>
                    <a:lnTo>
                      <a:pt x="12" y="11"/>
                    </a:lnTo>
                    <a:lnTo>
                      <a:pt x="17" y="10"/>
                    </a:lnTo>
                    <a:lnTo>
                      <a:pt x="23" y="7"/>
                    </a:lnTo>
                    <a:lnTo>
                      <a:pt x="25" y="4"/>
                    </a:lnTo>
                    <a:lnTo>
                      <a:pt x="23" y="2"/>
                    </a:lnTo>
                    <a:lnTo>
                      <a:pt x="20" y="1"/>
                    </a:lnTo>
                    <a:lnTo>
                      <a:pt x="17" y="2"/>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8973" name="Freeform 13"/>
              <p:cNvSpPr>
                <a:spLocks/>
              </p:cNvSpPr>
              <p:nvPr/>
            </p:nvSpPr>
            <p:spPr bwMode="auto">
              <a:xfrm>
                <a:off x="647" y="314"/>
                <a:ext cx="8" cy="24"/>
              </a:xfrm>
              <a:custGeom>
                <a:avLst/>
                <a:gdLst>
                  <a:gd name="T0" fmla="*/ 2 w 8"/>
                  <a:gd name="T1" fmla="*/ 0 h 24"/>
                  <a:gd name="T2" fmla="*/ 3 w 8"/>
                  <a:gd name="T3" fmla="*/ 2 h 24"/>
                  <a:gd name="T4" fmla="*/ 5 w 8"/>
                  <a:gd name="T5" fmla="*/ 4 h 24"/>
                  <a:gd name="T6" fmla="*/ 6 w 8"/>
                  <a:gd name="T7" fmla="*/ 6 h 24"/>
                  <a:gd name="T8" fmla="*/ 7 w 8"/>
                  <a:gd name="T9" fmla="*/ 8 h 24"/>
                  <a:gd name="T10" fmla="*/ 7 w 8"/>
                  <a:gd name="T11" fmla="*/ 12 h 24"/>
                  <a:gd name="T12" fmla="*/ 6 w 8"/>
                  <a:gd name="T13" fmla="*/ 14 h 24"/>
                  <a:gd name="T14" fmla="*/ 6 w 8"/>
                  <a:gd name="T15" fmla="*/ 17 h 24"/>
                  <a:gd name="T16" fmla="*/ 4 w 8"/>
                  <a:gd name="T17" fmla="*/ 19 h 24"/>
                  <a:gd name="T18" fmla="*/ 3 w 8"/>
                  <a:gd name="T19" fmla="*/ 21 h 24"/>
                  <a:gd name="T20" fmla="*/ 2 w 8"/>
                  <a:gd name="T21" fmla="*/ 22 h 24"/>
                  <a:gd name="T22" fmla="*/ 0 w 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4">
                    <a:moveTo>
                      <a:pt x="2" y="0"/>
                    </a:moveTo>
                    <a:lnTo>
                      <a:pt x="3" y="2"/>
                    </a:lnTo>
                    <a:lnTo>
                      <a:pt x="5" y="4"/>
                    </a:lnTo>
                    <a:lnTo>
                      <a:pt x="6" y="6"/>
                    </a:lnTo>
                    <a:lnTo>
                      <a:pt x="7" y="8"/>
                    </a:lnTo>
                    <a:lnTo>
                      <a:pt x="7" y="12"/>
                    </a:lnTo>
                    <a:lnTo>
                      <a:pt x="6" y="14"/>
                    </a:lnTo>
                    <a:lnTo>
                      <a:pt x="6" y="17"/>
                    </a:lnTo>
                    <a:lnTo>
                      <a:pt x="4" y="19"/>
                    </a:lnTo>
                    <a:lnTo>
                      <a:pt x="3" y="21"/>
                    </a:lnTo>
                    <a:lnTo>
                      <a:pt x="2" y="22"/>
                    </a:lnTo>
                    <a:lnTo>
                      <a:pt x="0"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8974" name="Freeform 14"/>
              <p:cNvSpPr>
                <a:spLocks/>
              </p:cNvSpPr>
              <p:nvPr/>
            </p:nvSpPr>
            <p:spPr bwMode="auto">
              <a:xfrm>
                <a:off x="493" y="264"/>
                <a:ext cx="125" cy="99"/>
              </a:xfrm>
              <a:custGeom>
                <a:avLst/>
                <a:gdLst>
                  <a:gd name="T0" fmla="*/ 121 w 125"/>
                  <a:gd name="T1" fmla="*/ 25 h 99"/>
                  <a:gd name="T2" fmla="*/ 123 w 125"/>
                  <a:gd name="T3" fmla="*/ 31 h 99"/>
                  <a:gd name="T4" fmla="*/ 124 w 125"/>
                  <a:gd name="T5" fmla="*/ 35 h 99"/>
                  <a:gd name="T6" fmla="*/ 117 w 125"/>
                  <a:gd name="T7" fmla="*/ 39 h 99"/>
                  <a:gd name="T8" fmla="*/ 112 w 125"/>
                  <a:gd name="T9" fmla="*/ 40 h 99"/>
                  <a:gd name="T10" fmla="*/ 106 w 125"/>
                  <a:gd name="T11" fmla="*/ 38 h 99"/>
                  <a:gd name="T12" fmla="*/ 101 w 125"/>
                  <a:gd name="T13" fmla="*/ 38 h 99"/>
                  <a:gd name="T14" fmla="*/ 95 w 125"/>
                  <a:gd name="T15" fmla="*/ 38 h 99"/>
                  <a:gd name="T16" fmla="*/ 90 w 125"/>
                  <a:gd name="T17" fmla="*/ 40 h 99"/>
                  <a:gd name="T18" fmla="*/ 87 w 125"/>
                  <a:gd name="T19" fmla="*/ 42 h 99"/>
                  <a:gd name="T20" fmla="*/ 85 w 125"/>
                  <a:gd name="T21" fmla="*/ 46 h 99"/>
                  <a:gd name="T22" fmla="*/ 84 w 125"/>
                  <a:gd name="T23" fmla="*/ 51 h 99"/>
                  <a:gd name="T24" fmla="*/ 84 w 125"/>
                  <a:gd name="T25" fmla="*/ 58 h 99"/>
                  <a:gd name="T26" fmla="*/ 86 w 125"/>
                  <a:gd name="T27" fmla="*/ 66 h 99"/>
                  <a:gd name="T28" fmla="*/ 91 w 125"/>
                  <a:gd name="T29" fmla="*/ 74 h 99"/>
                  <a:gd name="T30" fmla="*/ 96 w 125"/>
                  <a:gd name="T31" fmla="*/ 79 h 99"/>
                  <a:gd name="T32" fmla="*/ 99 w 125"/>
                  <a:gd name="T33" fmla="*/ 83 h 99"/>
                  <a:gd name="T34" fmla="*/ 104 w 125"/>
                  <a:gd name="T35" fmla="*/ 85 h 99"/>
                  <a:gd name="T36" fmla="*/ 107 w 125"/>
                  <a:gd name="T37" fmla="*/ 89 h 99"/>
                  <a:gd name="T38" fmla="*/ 109 w 125"/>
                  <a:gd name="T39" fmla="*/ 89 h 99"/>
                  <a:gd name="T40" fmla="*/ 102 w 125"/>
                  <a:gd name="T41" fmla="*/ 91 h 99"/>
                  <a:gd name="T42" fmla="*/ 90 w 125"/>
                  <a:gd name="T43" fmla="*/ 93 h 99"/>
                  <a:gd name="T44" fmla="*/ 75 w 125"/>
                  <a:gd name="T45" fmla="*/ 95 h 99"/>
                  <a:gd name="T46" fmla="*/ 61 w 125"/>
                  <a:gd name="T47" fmla="*/ 95 h 99"/>
                  <a:gd name="T48" fmla="*/ 49 w 125"/>
                  <a:gd name="T49" fmla="*/ 97 h 99"/>
                  <a:gd name="T50" fmla="*/ 42 w 125"/>
                  <a:gd name="T51" fmla="*/ 98 h 99"/>
                  <a:gd name="T52" fmla="*/ 37 w 125"/>
                  <a:gd name="T53" fmla="*/ 98 h 99"/>
                  <a:gd name="T54" fmla="*/ 31 w 125"/>
                  <a:gd name="T55" fmla="*/ 97 h 99"/>
                  <a:gd name="T56" fmla="*/ 25 w 125"/>
                  <a:gd name="T57" fmla="*/ 93 h 99"/>
                  <a:gd name="T58" fmla="*/ 18 w 125"/>
                  <a:gd name="T59" fmla="*/ 85 h 99"/>
                  <a:gd name="T60" fmla="*/ 11 w 125"/>
                  <a:gd name="T61" fmla="*/ 76 h 99"/>
                  <a:gd name="T62" fmla="*/ 4 w 125"/>
                  <a:gd name="T63" fmla="*/ 67 h 99"/>
                  <a:gd name="T64" fmla="*/ 1 w 125"/>
                  <a:gd name="T65" fmla="*/ 60 h 99"/>
                  <a:gd name="T66" fmla="*/ 0 w 125"/>
                  <a:gd name="T67" fmla="*/ 54 h 99"/>
                  <a:gd name="T68" fmla="*/ 0 w 125"/>
                  <a:gd name="T69" fmla="*/ 47 h 99"/>
                  <a:gd name="T70" fmla="*/ 4 w 125"/>
                  <a:gd name="T71" fmla="*/ 40 h 99"/>
                  <a:gd name="T72" fmla="*/ 7 w 125"/>
                  <a:gd name="T73" fmla="*/ 33 h 99"/>
                  <a:gd name="T74" fmla="*/ 11 w 125"/>
                  <a:gd name="T75" fmla="*/ 28 h 99"/>
                  <a:gd name="T76" fmla="*/ 12 w 125"/>
                  <a:gd name="T77" fmla="*/ 26 h 99"/>
                  <a:gd name="T78" fmla="*/ 18 w 125"/>
                  <a:gd name="T79" fmla="*/ 27 h 99"/>
                  <a:gd name="T80" fmla="*/ 24 w 125"/>
                  <a:gd name="T81" fmla="*/ 31 h 99"/>
                  <a:gd name="T82" fmla="*/ 29 w 125"/>
                  <a:gd name="T83" fmla="*/ 34 h 99"/>
                  <a:gd name="T84" fmla="*/ 31 w 125"/>
                  <a:gd name="T85" fmla="*/ 34 h 99"/>
                  <a:gd name="T86" fmla="*/ 35 w 125"/>
                  <a:gd name="T87" fmla="*/ 33 h 99"/>
                  <a:gd name="T88" fmla="*/ 39 w 125"/>
                  <a:gd name="T89" fmla="*/ 30 h 99"/>
                  <a:gd name="T90" fmla="*/ 42 w 125"/>
                  <a:gd name="T91" fmla="*/ 28 h 99"/>
                  <a:gd name="T92" fmla="*/ 47 w 125"/>
                  <a:gd name="T93" fmla="*/ 22 h 99"/>
                  <a:gd name="T94" fmla="*/ 52 w 125"/>
                  <a:gd name="T95" fmla="*/ 14 h 99"/>
                  <a:gd name="T96" fmla="*/ 57 w 125"/>
                  <a:gd name="T97" fmla="*/ 9 h 99"/>
                  <a:gd name="T98" fmla="*/ 64 w 125"/>
                  <a:gd name="T99" fmla="*/ 3 h 99"/>
                  <a:gd name="T100" fmla="*/ 70 w 125"/>
                  <a:gd name="T101" fmla="*/ 0 h 99"/>
                  <a:gd name="T102" fmla="*/ 76 w 125"/>
                  <a:gd name="T103" fmla="*/ 0 h 99"/>
                  <a:gd name="T104" fmla="*/ 80 w 125"/>
                  <a:gd name="T105" fmla="*/ 0 h 99"/>
                  <a:gd name="T106" fmla="*/ 85 w 125"/>
                  <a:gd name="T107" fmla="*/ 1 h 99"/>
                  <a:gd name="T108" fmla="*/ 92 w 125"/>
                  <a:gd name="T109" fmla="*/ 4 h 99"/>
                  <a:gd name="T110" fmla="*/ 95 w 125"/>
                  <a:gd name="T111" fmla="*/ 7 h 99"/>
                  <a:gd name="T112" fmla="*/ 101 w 125"/>
                  <a:gd name="T113" fmla="*/ 11 h 99"/>
                  <a:gd name="T114" fmla="*/ 105 w 125"/>
                  <a:gd name="T115" fmla="*/ 15 h 99"/>
                  <a:gd name="T116" fmla="*/ 110 w 125"/>
                  <a:gd name="T117" fmla="*/ 19 h 99"/>
                  <a:gd name="T118" fmla="*/ 116 w 125"/>
                  <a:gd name="T119" fmla="*/ 23 h 99"/>
                  <a:gd name="T120" fmla="*/ 121 w 125"/>
                  <a:gd name="T121" fmla="*/ 2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99">
                    <a:moveTo>
                      <a:pt x="121" y="25"/>
                    </a:moveTo>
                    <a:lnTo>
                      <a:pt x="123" y="31"/>
                    </a:lnTo>
                    <a:lnTo>
                      <a:pt x="124" y="35"/>
                    </a:lnTo>
                    <a:lnTo>
                      <a:pt x="117" y="39"/>
                    </a:lnTo>
                    <a:lnTo>
                      <a:pt x="112" y="40"/>
                    </a:lnTo>
                    <a:lnTo>
                      <a:pt x="106" y="38"/>
                    </a:lnTo>
                    <a:lnTo>
                      <a:pt x="101" y="38"/>
                    </a:lnTo>
                    <a:lnTo>
                      <a:pt x="95" y="38"/>
                    </a:lnTo>
                    <a:lnTo>
                      <a:pt x="90" y="40"/>
                    </a:lnTo>
                    <a:lnTo>
                      <a:pt x="87" y="42"/>
                    </a:lnTo>
                    <a:lnTo>
                      <a:pt x="85" y="46"/>
                    </a:lnTo>
                    <a:lnTo>
                      <a:pt x="84" y="51"/>
                    </a:lnTo>
                    <a:lnTo>
                      <a:pt x="84" y="58"/>
                    </a:lnTo>
                    <a:lnTo>
                      <a:pt x="86" y="66"/>
                    </a:lnTo>
                    <a:lnTo>
                      <a:pt x="91" y="74"/>
                    </a:lnTo>
                    <a:lnTo>
                      <a:pt x="96" y="79"/>
                    </a:lnTo>
                    <a:lnTo>
                      <a:pt x="99" y="83"/>
                    </a:lnTo>
                    <a:lnTo>
                      <a:pt x="104" y="85"/>
                    </a:lnTo>
                    <a:lnTo>
                      <a:pt x="107" y="89"/>
                    </a:lnTo>
                    <a:lnTo>
                      <a:pt x="109" y="89"/>
                    </a:lnTo>
                    <a:lnTo>
                      <a:pt x="102" y="91"/>
                    </a:lnTo>
                    <a:lnTo>
                      <a:pt x="90" y="93"/>
                    </a:lnTo>
                    <a:lnTo>
                      <a:pt x="75" y="95"/>
                    </a:lnTo>
                    <a:lnTo>
                      <a:pt x="61" y="95"/>
                    </a:lnTo>
                    <a:lnTo>
                      <a:pt x="49" y="97"/>
                    </a:lnTo>
                    <a:lnTo>
                      <a:pt x="42" y="98"/>
                    </a:lnTo>
                    <a:lnTo>
                      <a:pt x="37" y="98"/>
                    </a:lnTo>
                    <a:lnTo>
                      <a:pt x="31" y="97"/>
                    </a:lnTo>
                    <a:lnTo>
                      <a:pt x="25" y="93"/>
                    </a:lnTo>
                    <a:lnTo>
                      <a:pt x="18" y="85"/>
                    </a:lnTo>
                    <a:lnTo>
                      <a:pt x="11" y="76"/>
                    </a:lnTo>
                    <a:lnTo>
                      <a:pt x="4" y="67"/>
                    </a:lnTo>
                    <a:lnTo>
                      <a:pt x="1" y="60"/>
                    </a:lnTo>
                    <a:lnTo>
                      <a:pt x="0" y="54"/>
                    </a:lnTo>
                    <a:lnTo>
                      <a:pt x="0" y="47"/>
                    </a:lnTo>
                    <a:lnTo>
                      <a:pt x="4" y="40"/>
                    </a:lnTo>
                    <a:lnTo>
                      <a:pt x="7" y="33"/>
                    </a:lnTo>
                    <a:lnTo>
                      <a:pt x="11" y="28"/>
                    </a:lnTo>
                    <a:lnTo>
                      <a:pt x="12" y="26"/>
                    </a:lnTo>
                    <a:lnTo>
                      <a:pt x="18" y="27"/>
                    </a:lnTo>
                    <a:lnTo>
                      <a:pt x="24" y="31"/>
                    </a:lnTo>
                    <a:lnTo>
                      <a:pt x="29" y="34"/>
                    </a:lnTo>
                    <a:lnTo>
                      <a:pt x="31" y="34"/>
                    </a:lnTo>
                    <a:lnTo>
                      <a:pt x="35" y="33"/>
                    </a:lnTo>
                    <a:lnTo>
                      <a:pt x="39" y="30"/>
                    </a:lnTo>
                    <a:lnTo>
                      <a:pt x="42" y="28"/>
                    </a:lnTo>
                    <a:lnTo>
                      <a:pt x="47" y="22"/>
                    </a:lnTo>
                    <a:lnTo>
                      <a:pt x="52" y="14"/>
                    </a:lnTo>
                    <a:lnTo>
                      <a:pt x="57" y="9"/>
                    </a:lnTo>
                    <a:lnTo>
                      <a:pt x="64" y="3"/>
                    </a:lnTo>
                    <a:lnTo>
                      <a:pt x="70" y="0"/>
                    </a:lnTo>
                    <a:lnTo>
                      <a:pt x="76" y="0"/>
                    </a:lnTo>
                    <a:lnTo>
                      <a:pt x="80" y="0"/>
                    </a:lnTo>
                    <a:lnTo>
                      <a:pt x="85" y="1"/>
                    </a:lnTo>
                    <a:lnTo>
                      <a:pt x="92" y="4"/>
                    </a:lnTo>
                    <a:lnTo>
                      <a:pt x="95" y="7"/>
                    </a:lnTo>
                    <a:lnTo>
                      <a:pt x="101" y="11"/>
                    </a:lnTo>
                    <a:lnTo>
                      <a:pt x="105" y="15"/>
                    </a:lnTo>
                    <a:lnTo>
                      <a:pt x="110" y="19"/>
                    </a:lnTo>
                    <a:lnTo>
                      <a:pt x="116" y="23"/>
                    </a:lnTo>
                    <a:lnTo>
                      <a:pt x="121" y="25"/>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68975" name="Freeform 15"/>
            <p:cNvSpPr>
              <a:spLocks/>
            </p:cNvSpPr>
            <p:nvPr/>
          </p:nvSpPr>
          <p:spPr bwMode="auto">
            <a:xfrm>
              <a:off x="491" y="367"/>
              <a:ext cx="136" cy="42"/>
            </a:xfrm>
            <a:custGeom>
              <a:avLst/>
              <a:gdLst>
                <a:gd name="T0" fmla="*/ 135 w 136"/>
                <a:gd name="T1" fmla="*/ 41 h 42"/>
                <a:gd name="T2" fmla="*/ 128 w 136"/>
                <a:gd name="T3" fmla="*/ 31 h 42"/>
                <a:gd name="T4" fmla="*/ 121 w 136"/>
                <a:gd name="T5" fmla="*/ 21 h 42"/>
                <a:gd name="T6" fmla="*/ 113 w 136"/>
                <a:gd name="T7" fmla="*/ 14 h 42"/>
                <a:gd name="T8" fmla="*/ 99 w 136"/>
                <a:gd name="T9" fmla="*/ 6 h 42"/>
                <a:gd name="T10" fmla="*/ 81 w 136"/>
                <a:gd name="T11" fmla="*/ 2 h 42"/>
                <a:gd name="T12" fmla="*/ 60 w 136"/>
                <a:gd name="T13" fmla="*/ 0 h 42"/>
                <a:gd name="T14" fmla="*/ 43 w 136"/>
                <a:gd name="T15" fmla="*/ 0 h 42"/>
                <a:gd name="T16" fmla="*/ 23 w 136"/>
                <a:gd name="T17" fmla="*/ 0 h 42"/>
                <a:gd name="T18" fmla="*/ 11 w 136"/>
                <a:gd name="T19" fmla="*/ 1 h 42"/>
                <a:gd name="T20" fmla="*/ 9 w 136"/>
                <a:gd name="T21" fmla="*/ 4 h 42"/>
                <a:gd name="T22" fmla="*/ 3 w 136"/>
                <a:gd name="T23" fmla="*/ 18 h 42"/>
                <a:gd name="T24" fmla="*/ 0 w 136"/>
                <a:gd name="T25" fmla="*/ 28 h 42"/>
                <a:gd name="T26" fmla="*/ 135 w 136"/>
                <a:gd name="T2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42">
                  <a:moveTo>
                    <a:pt x="135" y="41"/>
                  </a:moveTo>
                  <a:lnTo>
                    <a:pt x="128" y="31"/>
                  </a:lnTo>
                  <a:lnTo>
                    <a:pt x="121" y="21"/>
                  </a:lnTo>
                  <a:lnTo>
                    <a:pt x="113" y="14"/>
                  </a:lnTo>
                  <a:lnTo>
                    <a:pt x="99" y="6"/>
                  </a:lnTo>
                  <a:lnTo>
                    <a:pt x="81" y="2"/>
                  </a:lnTo>
                  <a:lnTo>
                    <a:pt x="60" y="0"/>
                  </a:lnTo>
                  <a:lnTo>
                    <a:pt x="43" y="0"/>
                  </a:lnTo>
                  <a:lnTo>
                    <a:pt x="23" y="0"/>
                  </a:lnTo>
                  <a:lnTo>
                    <a:pt x="11" y="1"/>
                  </a:lnTo>
                  <a:lnTo>
                    <a:pt x="9" y="4"/>
                  </a:lnTo>
                  <a:lnTo>
                    <a:pt x="3" y="18"/>
                  </a:lnTo>
                  <a:lnTo>
                    <a:pt x="0" y="28"/>
                  </a:lnTo>
                  <a:lnTo>
                    <a:pt x="135" y="4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68976" name="Group 16"/>
            <p:cNvGrpSpPr>
              <a:grpSpLocks/>
            </p:cNvGrpSpPr>
            <p:nvPr/>
          </p:nvGrpSpPr>
          <p:grpSpPr bwMode="auto">
            <a:xfrm>
              <a:off x="350" y="568"/>
              <a:ext cx="406" cy="295"/>
              <a:chOff x="350" y="568"/>
              <a:chExt cx="406" cy="295"/>
            </a:xfrm>
          </p:grpSpPr>
          <p:grpSp>
            <p:nvGrpSpPr>
              <p:cNvPr id="168977" name="Group 17"/>
              <p:cNvGrpSpPr>
                <a:grpSpLocks/>
              </p:cNvGrpSpPr>
              <p:nvPr/>
            </p:nvGrpSpPr>
            <p:grpSpPr bwMode="auto">
              <a:xfrm>
                <a:off x="391" y="774"/>
                <a:ext cx="365" cy="89"/>
                <a:chOff x="391" y="774"/>
                <a:chExt cx="365" cy="89"/>
              </a:xfrm>
            </p:grpSpPr>
            <p:sp>
              <p:nvSpPr>
                <p:cNvPr id="168978" name="Freeform 18"/>
                <p:cNvSpPr>
                  <a:spLocks/>
                </p:cNvSpPr>
                <p:nvPr/>
              </p:nvSpPr>
              <p:spPr bwMode="auto">
                <a:xfrm>
                  <a:off x="391" y="774"/>
                  <a:ext cx="261" cy="73"/>
                </a:xfrm>
                <a:custGeom>
                  <a:avLst/>
                  <a:gdLst>
                    <a:gd name="T0" fmla="*/ 212 w 261"/>
                    <a:gd name="T1" fmla="*/ 9 h 73"/>
                    <a:gd name="T2" fmla="*/ 230 w 261"/>
                    <a:gd name="T3" fmla="*/ 18 h 73"/>
                    <a:gd name="T4" fmla="*/ 242 w 261"/>
                    <a:gd name="T5" fmla="*/ 23 h 73"/>
                    <a:gd name="T6" fmla="*/ 250 w 261"/>
                    <a:gd name="T7" fmla="*/ 29 h 73"/>
                    <a:gd name="T8" fmla="*/ 257 w 261"/>
                    <a:gd name="T9" fmla="*/ 35 h 73"/>
                    <a:gd name="T10" fmla="*/ 260 w 261"/>
                    <a:gd name="T11" fmla="*/ 40 h 73"/>
                    <a:gd name="T12" fmla="*/ 259 w 261"/>
                    <a:gd name="T13" fmla="*/ 49 h 73"/>
                    <a:gd name="T14" fmla="*/ 255 w 261"/>
                    <a:gd name="T15" fmla="*/ 55 h 73"/>
                    <a:gd name="T16" fmla="*/ 250 w 261"/>
                    <a:gd name="T17" fmla="*/ 59 h 73"/>
                    <a:gd name="T18" fmla="*/ 243 w 261"/>
                    <a:gd name="T19" fmla="*/ 63 h 73"/>
                    <a:gd name="T20" fmla="*/ 229 w 261"/>
                    <a:gd name="T21" fmla="*/ 64 h 73"/>
                    <a:gd name="T22" fmla="*/ 205 w 261"/>
                    <a:gd name="T23" fmla="*/ 65 h 73"/>
                    <a:gd name="T24" fmla="*/ 166 w 261"/>
                    <a:gd name="T25" fmla="*/ 61 h 73"/>
                    <a:gd name="T26" fmla="*/ 124 w 261"/>
                    <a:gd name="T27" fmla="*/ 53 h 73"/>
                    <a:gd name="T28" fmla="*/ 96 w 261"/>
                    <a:gd name="T29" fmla="*/ 50 h 73"/>
                    <a:gd name="T30" fmla="*/ 81 w 261"/>
                    <a:gd name="T31" fmla="*/ 48 h 73"/>
                    <a:gd name="T32" fmla="*/ 82 w 261"/>
                    <a:gd name="T33" fmla="*/ 69 h 73"/>
                    <a:gd name="T34" fmla="*/ 64 w 261"/>
                    <a:gd name="T35" fmla="*/ 72 h 73"/>
                    <a:gd name="T36" fmla="*/ 32 w 261"/>
                    <a:gd name="T37" fmla="*/ 72 h 73"/>
                    <a:gd name="T38" fmla="*/ 19 w 261"/>
                    <a:gd name="T39" fmla="*/ 72 h 73"/>
                    <a:gd name="T40" fmla="*/ 12 w 261"/>
                    <a:gd name="T41" fmla="*/ 69 h 73"/>
                    <a:gd name="T42" fmla="*/ 8 w 261"/>
                    <a:gd name="T43" fmla="*/ 65 h 73"/>
                    <a:gd name="T44" fmla="*/ 0 w 261"/>
                    <a:gd name="T45" fmla="*/ 59 h 73"/>
                    <a:gd name="T46" fmla="*/ 0 w 261"/>
                    <a:gd name="T47" fmla="*/ 54 h 73"/>
                    <a:gd name="T48" fmla="*/ 0 w 261"/>
                    <a:gd name="T49" fmla="*/ 27 h 73"/>
                    <a:gd name="T50" fmla="*/ 1 w 261"/>
                    <a:gd name="T51" fmla="*/ 14 h 73"/>
                    <a:gd name="T52" fmla="*/ 7 w 261"/>
                    <a:gd name="T53" fmla="*/ 2 h 73"/>
                    <a:gd name="T54" fmla="*/ 37 w 261"/>
                    <a:gd name="T55" fmla="*/ 9 h 73"/>
                    <a:gd name="T56" fmla="*/ 73 w 261"/>
                    <a:gd name="T57" fmla="*/ 9 h 73"/>
                    <a:gd name="T58" fmla="*/ 93 w 261"/>
                    <a:gd name="T59" fmla="*/ 7 h 73"/>
                    <a:gd name="T60" fmla="*/ 104 w 261"/>
                    <a:gd name="T61" fmla="*/ 0 h 73"/>
                    <a:gd name="T62" fmla="*/ 126 w 261"/>
                    <a:gd name="T63" fmla="*/ 0 h 73"/>
                    <a:gd name="T64" fmla="*/ 174 w 261"/>
                    <a:gd name="T65" fmla="*/ 3 h 73"/>
                    <a:gd name="T66" fmla="*/ 212 w 261"/>
                    <a:gd name="T67"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 h="73">
                      <a:moveTo>
                        <a:pt x="212" y="9"/>
                      </a:moveTo>
                      <a:lnTo>
                        <a:pt x="230" y="18"/>
                      </a:lnTo>
                      <a:lnTo>
                        <a:pt x="242" y="23"/>
                      </a:lnTo>
                      <a:lnTo>
                        <a:pt x="250" y="29"/>
                      </a:lnTo>
                      <a:lnTo>
                        <a:pt x="257" y="35"/>
                      </a:lnTo>
                      <a:lnTo>
                        <a:pt x="260" y="40"/>
                      </a:lnTo>
                      <a:lnTo>
                        <a:pt x="259" y="49"/>
                      </a:lnTo>
                      <a:lnTo>
                        <a:pt x="255" y="55"/>
                      </a:lnTo>
                      <a:lnTo>
                        <a:pt x="250" y="59"/>
                      </a:lnTo>
                      <a:lnTo>
                        <a:pt x="243" y="63"/>
                      </a:lnTo>
                      <a:lnTo>
                        <a:pt x="229" y="64"/>
                      </a:lnTo>
                      <a:lnTo>
                        <a:pt x="205" y="65"/>
                      </a:lnTo>
                      <a:lnTo>
                        <a:pt x="166" y="61"/>
                      </a:lnTo>
                      <a:lnTo>
                        <a:pt x="124" y="53"/>
                      </a:lnTo>
                      <a:lnTo>
                        <a:pt x="96" y="50"/>
                      </a:lnTo>
                      <a:lnTo>
                        <a:pt x="81" y="48"/>
                      </a:lnTo>
                      <a:lnTo>
                        <a:pt x="82" y="69"/>
                      </a:lnTo>
                      <a:lnTo>
                        <a:pt x="64" y="72"/>
                      </a:lnTo>
                      <a:lnTo>
                        <a:pt x="32" y="72"/>
                      </a:lnTo>
                      <a:lnTo>
                        <a:pt x="19" y="72"/>
                      </a:lnTo>
                      <a:lnTo>
                        <a:pt x="12" y="69"/>
                      </a:lnTo>
                      <a:lnTo>
                        <a:pt x="8" y="65"/>
                      </a:lnTo>
                      <a:lnTo>
                        <a:pt x="0" y="59"/>
                      </a:lnTo>
                      <a:lnTo>
                        <a:pt x="0" y="54"/>
                      </a:lnTo>
                      <a:lnTo>
                        <a:pt x="0" y="27"/>
                      </a:lnTo>
                      <a:lnTo>
                        <a:pt x="1" y="14"/>
                      </a:lnTo>
                      <a:lnTo>
                        <a:pt x="7" y="2"/>
                      </a:lnTo>
                      <a:lnTo>
                        <a:pt x="37" y="9"/>
                      </a:lnTo>
                      <a:lnTo>
                        <a:pt x="73" y="9"/>
                      </a:lnTo>
                      <a:lnTo>
                        <a:pt x="93" y="7"/>
                      </a:lnTo>
                      <a:lnTo>
                        <a:pt x="104" y="0"/>
                      </a:lnTo>
                      <a:lnTo>
                        <a:pt x="126" y="0"/>
                      </a:lnTo>
                      <a:lnTo>
                        <a:pt x="174" y="3"/>
                      </a:lnTo>
                      <a:lnTo>
                        <a:pt x="212" y="9"/>
                      </a:lnTo>
                    </a:path>
                  </a:pathLst>
                </a:custGeom>
                <a:solidFill>
                  <a:srgbClr val="603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8979" name="Freeform 19"/>
                <p:cNvSpPr>
                  <a:spLocks/>
                </p:cNvSpPr>
                <p:nvPr/>
              </p:nvSpPr>
              <p:spPr bwMode="auto">
                <a:xfrm>
                  <a:off x="495" y="789"/>
                  <a:ext cx="261" cy="74"/>
                </a:xfrm>
                <a:custGeom>
                  <a:avLst/>
                  <a:gdLst>
                    <a:gd name="T0" fmla="*/ 213 w 261"/>
                    <a:gd name="T1" fmla="*/ 10 h 74"/>
                    <a:gd name="T2" fmla="*/ 230 w 261"/>
                    <a:gd name="T3" fmla="*/ 19 h 74"/>
                    <a:gd name="T4" fmla="*/ 242 w 261"/>
                    <a:gd name="T5" fmla="*/ 24 h 74"/>
                    <a:gd name="T6" fmla="*/ 251 w 261"/>
                    <a:gd name="T7" fmla="*/ 30 h 74"/>
                    <a:gd name="T8" fmla="*/ 258 w 261"/>
                    <a:gd name="T9" fmla="*/ 35 h 74"/>
                    <a:gd name="T10" fmla="*/ 260 w 261"/>
                    <a:gd name="T11" fmla="*/ 40 h 74"/>
                    <a:gd name="T12" fmla="*/ 259 w 261"/>
                    <a:gd name="T13" fmla="*/ 50 h 74"/>
                    <a:gd name="T14" fmla="*/ 256 w 261"/>
                    <a:gd name="T15" fmla="*/ 56 h 74"/>
                    <a:gd name="T16" fmla="*/ 251 w 261"/>
                    <a:gd name="T17" fmla="*/ 60 h 74"/>
                    <a:gd name="T18" fmla="*/ 244 w 261"/>
                    <a:gd name="T19" fmla="*/ 64 h 74"/>
                    <a:gd name="T20" fmla="*/ 229 w 261"/>
                    <a:gd name="T21" fmla="*/ 64 h 74"/>
                    <a:gd name="T22" fmla="*/ 205 w 261"/>
                    <a:gd name="T23" fmla="*/ 65 h 74"/>
                    <a:gd name="T24" fmla="*/ 166 w 261"/>
                    <a:gd name="T25" fmla="*/ 62 h 74"/>
                    <a:gd name="T26" fmla="*/ 125 w 261"/>
                    <a:gd name="T27" fmla="*/ 54 h 74"/>
                    <a:gd name="T28" fmla="*/ 96 w 261"/>
                    <a:gd name="T29" fmla="*/ 51 h 74"/>
                    <a:gd name="T30" fmla="*/ 81 w 261"/>
                    <a:gd name="T31" fmla="*/ 48 h 74"/>
                    <a:gd name="T32" fmla="*/ 82 w 261"/>
                    <a:gd name="T33" fmla="*/ 70 h 74"/>
                    <a:gd name="T34" fmla="*/ 64 w 261"/>
                    <a:gd name="T35" fmla="*/ 73 h 74"/>
                    <a:gd name="T36" fmla="*/ 32 w 261"/>
                    <a:gd name="T37" fmla="*/ 73 h 74"/>
                    <a:gd name="T38" fmla="*/ 19 w 261"/>
                    <a:gd name="T39" fmla="*/ 73 h 74"/>
                    <a:gd name="T40" fmla="*/ 12 w 261"/>
                    <a:gd name="T41" fmla="*/ 70 h 74"/>
                    <a:gd name="T42" fmla="*/ 9 w 261"/>
                    <a:gd name="T43" fmla="*/ 65 h 74"/>
                    <a:gd name="T44" fmla="*/ 1 w 261"/>
                    <a:gd name="T45" fmla="*/ 60 h 74"/>
                    <a:gd name="T46" fmla="*/ 0 w 261"/>
                    <a:gd name="T47" fmla="*/ 55 h 74"/>
                    <a:gd name="T48" fmla="*/ 0 w 261"/>
                    <a:gd name="T49" fmla="*/ 27 h 74"/>
                    <a:gd name="T50" fmla="*/ 2 w 261"/>
                    <a:gd name="T51" fmla="*/ 14 h 74"/>
                    <a:gd name="T52" fmla="*/ 8 w 261"/>
                    <a:gd name="T53" fmla="*/ 2 h 74"/>
                    <a:gd name="T54" fmla="*/ 37 w 261"/>
                    <a:gd name="T55" fmla="*/ 9 h 74"/>
                    <a:gd name="T56" fmla="*/ 74 w 261"/>
                    <a:gd name="T57" fmla="*/ 9 h 74"/>
                    <a:gd name="T58" fmla="*/ 94 w 261"/>
                    <a:gd name="T59" fmla="*/ 7 h 74"/>
                    <a:gd name="T60" fmla="*/ 105 w 261"/>
                    <a:gd name="T61" fmla="*/ 0 h 74"/>
                    <a:gd name="T62" fmla="*/ 127 w 261"/>
                    <a:gd name="T63" fmla="*/ 0 h 74"/>
                    <a:gd name="T64" fmla="*/ 175 w 261"/>
                    <a:gd name="T65" fmla="*/ 4 h 74"/>
                    <a:gd name="T66" fmla="*/ 213 w 261"/>
                    <a:gd name="T6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 h="74">
                      <a:moveTo>
                        <a:pt x="213" y="10"/>
                      </a:moveTo>
                      <a:lnTo>
                        <a:pt x="230" y="19"/>
                      </a:lnTo>
                      <a:lnTo>
                        <a:pt x="242" y="24"/>
                      </a:lnTo>
                      <a:lnTo>
                        <a:pt x="251" y="30"/>
                      </a:lnTo>
                      <a:lnTo>
                        <a:pt x="258" y="35"/>
                      </a:lnTo>
                      <a:lnTo>
                        <a:pt x="260" y="40"/>
                      </a:lnTo>
                      <a:lnTo>
                        <a:pt x="259" y="50"/>
                      </a:lnTo>
                      <a:lnTo>
                        <a:pt x="256" y="56"/>
                      </a:lnTo>
                      <a:lnTo>
                        <a:pt x="251" y="60"/>
                      </a:lnTo>
                      <a:lnTo>
                        <a:pt x="244" y="64"/>
                      </a:lnTo>
                      <a:lnTo>
                        <a:pt x="229" y="64"/>
                      </a:lnTo>
                      <a:lnTo>
                        <a:pt x="205" y="65"/>
                      </a:lnTo>
                      <a:lnTo>
                        <a:pt x="166" y="62"/>
                      </a:lnTo>
                      <a:lnTo>
                        <a:pt x="125" y="54"/>
                      </a:lnTo>
                      <a:lnTo>
                        <a:pt x="96" y="51"/>
                      </a:lnTo>
                      <a:lnTo>
                        <a:pt x="81" y="48"/>
                      </a:lnTo>
                      <a:lnTo>
                        <a:pt x="82" y="70"/>
                      </a:lnTo>
                      <a:lnTo>
                        <a:pt x="64" y="73"/>
                      </a:lnTo>
                      <a:lnTo>
                        <a:pt x="32" y="73"/>
                      </a:lnTo>
                      <a:lnTo>
                        <a:pt x="19" y="73"/>
                      </a:lnTo>
                      <a:lnTo>
                        <a:pt x="12" y="70"/>
                      </a:lnTo>
                      <a:lnTo>
                        <a:pt x="9" y="65"/>
                      </a:lnTo>
                      <a:lnTo>
                        <a:pt x="1" y="60"/>
                      </a:lnTo>
                      <a:lnTo>
                        <a:pt x="0" y="55"/>
                      </a:lnTo>
                      <a:lnTo>
                        <a:pt x="0" y="27"/>
                      </a:lnTo>
                      <a:lnTo>
                        <a:pt x="2" y="14"/>
                      </a:lnTo>
                      <a:lnTo>
                        <a:pt x="8" y="2"/>
                      </a:lnTo>
                      <a:lnTo>
                        <a:pt x="37" y="9"/>
                      </a:lnTo>
                      <a:lnTo>
                        <a:pt x="74" y="9"/>
                      </a:lnTo>
                      <a:lnTo>
                        <a:pt x="94" y="7"/>
                      </a:lnTo>
                      <a:lnTo>
                        <a:pt x="105" y="0"/>
                      </a:lnTo>
                      <a:lnTo>
                        <a:pt x="127" y="0"/>
                      </a:lnTo>
                      <a:lnTo>
                        <a:pt x="175" y="4"/>
                      </a:lnTo>
                      <a:lnTo>
                        <a:pt x="213" y="10"/>
                      </a:lnTo>
                    </a:path>
                  </a:pathLst>
                </a:custGeom>
                <a:solidFill>
                  <a:srgbClr val="603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8980" name="Group 20"/>
              <p:cNvGrpSpPr>
                <a:grpSpLocks/>
              </p:cNvGrpSpPr>
              <p:nvPr/>
            </p:nvGrpSpPr>
            <p:grpSpPr bwMode="auto">
              <a:xfrm>
                <a:off x="350" y="568"/>
                <a:ext cx="387" cy="266"/>
                <a:chOff x="350" y="568"/>
                <a:chExt cx="387" cy="266"/>
              </a:xfrm>
            </p:grpSpPr>
            <p:sp>
              <p:nvSpPr>
                <p:cNvPr id="168981" name="Freeform 21"/>
                <p:cNvSpPr>
                  <a:spLocks/>
                </p:cNvSpPr>
                <p:nvPr/>
              </p:nvSpPr>
              <p:spPr bwMode="auto">
                <a:xfrm>
                  <a:off x="350" y="568"/>
                  <a:ext cx="387" cy="266"/>
                </a:xfrm>
                <a:custGeom>
                  <a:avLst/>
                  <a:gdLst>
                    <a:gd name="T0" fmla="*/ 372 w 387"/>
                    <a:gd name="T1" fmla="*/ 83 h 266"/>
                    <a:gd name="T2" fmla="*/ 367 w 387"/>
                    <a:gd name="T3" fmla="*/ 107 h 266"/>
                    <a:gd name="T4" fmla="*/ 362 w 387"/>
                    <a:gd name="T5" fmla="*/ 131 h 266"/>
                    <a:gd name="T6" fmla="*/ 363 w 387"/>
                    <a:gd name="T7" fmla="*/ 146 h 266"/>
                    <a:gd name="T8" fmla="*/ 357 w 387"/>
                    <a:gd name="T9" fmla="*/ 161 h 266"/>
                    <a:gd name="T10" fmla="*/ 355 w 387"/>
                    <a:gd name="T11" fmla="*/ 168 h 266"/>
                    <a:gd name="T12" fmla="*/ 359 w 387"/>
                    <a:gd name="T13" fmla="*/ 181 h 266"/>
                    <a:gd name="T14" fmla="*/ 359 w 387"/>
                    <a:gd name="T15" fmla="*/ 186 h 266"/>
                    <a:gd name="T16" fmla="*/ 349 w 387"/>
                    <a:gd name="T17" fmla="*/ 194 h 266"/>
                    <a:gd name="T18" fmla="*/ 341 w 387"/>
                    <a:gd name="T19" fmla="*/ 200 h 266"/>
                    <a:gd name="T20" fmla="*/ 349 w 387"/>
                    <a:gd name="T21" fmla="*/ 206 h 266"/>
                    <a:gd name="T22" fmla="*/ 358 w 387"/>
                    <a:gd name="T23" fmla="*/ 221 h 266"/>
                    <a:gd name="T24" fmla="*/ 365 w 387"/>
                    <a:gd name="T25" fmla="*/ 230 h 266"/>
                    <a:gd name="T26" fmla="*/ 360 w 387"/>
                    <a:gd name="T27" fmla="*/ 239 h 266"/>
                    <a:gd name="T28" fmla="*/ 348 w 387"/>
                    <a:gd name="T29" fmla="*/ 243 h 266"/>
                    <a:gd name="T30" fmla="*/ 324 w 387"/>
                    <a:gd name="T31" fmla="*/ 248 h 266"/>
                    <a:gd name="T32" fmla="*/ 277 w 387"/>
                    <a:gd name="T33" fmla="*/ 256 h 266"/>
                    <a:gd name="T34" fmla="*/ 237 w 387"/>
                    <a:gd name="T35" fmla="*/ 263 h 266"/>
                    <a:gd name="T36" fmla="*/ 189 w 387"/>
                    <a:gd name="T37" fmla="*/ 265 h 266"/>
                    <a:gd name="T38" fmla="*/ 155 w 387"/>
                    <a:gd name="T39" fmla="*/ 265 h 266"/>
                    <a:gd name="T40" fmla="*/ 139 w 387"/>
                    <a:gd name="T41" fmla="*/ 263 h 266"/>
                    <a:gd name="T42" fmla="*/ 130 w 387"/>
                    <a:gd name="T43" fmla="*/ 256 h 266"/>
                    <a:gd name="T44" fmla="*/ 111 w 387"/>
                    <a:gd name="T45" fmla="*/ 257 h 266"/>
                    <a:gd name="T46" fmla="*/ 87 w 387"/>
                    <a:gd name="T47" fmla="*/ 258 h 266"/>
                    <a:gd name="T48" fmla="*/ 67 w 387"/>
                    <a:gd name="T49" fmla="*/ 255 h 266"/>
                    <a:gd name="T50" fmla="*/ 53 w 387"/>
                    <a:gd name="T51" fmla="*/ 250 h 266"/>
                    <a:gd name="T52" fmla="*/ 43 w 387"/>
                    <a:gd name="T53" fmla="*/ 243 h 266"/>
                    <a:gd name="T54" fmla="*/ 36 w 387"/>
                    <a:gd name="T55" fmla="*/ 234 h 266"/>
                    <a:gd name="T56" fmla="*/ 34 w 387"/>
                    <a:gd name="T57" fmla="*/ 227 h 266"/>
                    <a:gd name="T58" fmla="*/ 34 w 387"/>
                    <a:gd name="T59" fmla="*/ 217 h 266"/>
                    <a:gd name="T60" fmla="*/ 45 w 387"/>
                    <a:gd name="T61" fmla="*/ 179 h 266"/>
                    <a:gd name="T62" fmla="*/ 35 w 387"/>
                    <a:gd name="T63" fmla="*/ 166 h 266"/>
                    <a:gd name="T64" fmla="*/ 43 w 387"/>
                    <a:gd name="T65" fmla="*/ 152 h 266"/>
                    <a:gd name="T66" fmla="*/ 29 w 387"/>
                    <a:gd name="T67" fmla="*/ 140 h 266"/>
                    <a:gd name="T68" fmla="*/ 17 w 387"/>
                    <a:gd name="T69" fmla="*/ 125 h 266"/>
                    <a:gd name="T70" fmla="*/ 10 w 387"/>
                    <a:gd name="T71" fmla="*/ 111 h 266"/>
                    <a:gd name="T72" fmla="*/ 3 w 387"/>
                    <a:gd name="T73" fmla="*/ 99 h 266"/>
                    <a:gd name="T74" fmla="*/ 0 w 387"/>
                    <a:gd name="T75" fmla="*/ 78 h 266"/>
                    <a:gd name="T76" fmla="*/ 2 w 387"/>
                    <a:gd name="T77" fmla="*/ 43 h 266"/>
                    <a:gd name="T78" fmla="*/ 5 w 387"/>
                    <a:gd name="T79" fmla="*/ 12 h 266"/>
                    <a:gd name="T80" fmla="*/ 10 w 387"/>
                    <a:gd name="T81" fmla="*/ 0 h 266"/>
                    <a:gd name="T82" fmla="*/ 35 w 387"/>
                    <a:gd name="T83" fmla="*/ 5 h 266"/>
                    <a:gd name="T84" fmla="*/ 87 w 387"/>
                    <a:gd name="T85" fmla="*/ 11 h 266"/>
                    <a:gd name="T86" fmla="*/ 169 w 387"/>
                    <a:gd name="T87" fmla="*/ 15 h 266"/>
                    <a:gd name="T88" fmla="*/ 230 w 387"/>
                    <a:gd name="T89" fmla="*/ 17 h 266"/>
                    <a:gd name="T90" fmla="*/ 274 w 387"/>
                    <a:gd name="T91" fmla="*/ 13 h 266"/>
                    <a:gd name="T92" fmla="*/ 315 w 387"/>
                    <a:gd name="T93" fmla="*/ 13 h 266"/>
                    <a:gd name="T94" fmla="*/ 340 w 387"/>
                    <a:gd name="T95" fmla="*/ 11 h 266"/>
                    <a:gd name="T96" fmla="*/ 364 w 387"/>
                    <a:gd name="T97" fmla="*/ 9 h 266"/>
                    <a:gd name="T98" fmla="*/ 386 w 387"/>
                    <a:gd name="T99" fmla="*/ 7 h 266"/>
                    <a:gd name="T100" fmla="*/ 378 w 387"/>
                    <a:gd name="T101" fmla="*/ 59 h 266"/>
                    <a:gd name="T102" fmla="*/ 372 w 387"/>
                    <a:gd name="T103" fmla="*/ 8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266">
                      <a:moveTo>
                        <a:pt x="372" y="83"/>
                      </a:moveTo>
                      <a:lnTo>
                        <a:pt x="367" y="107"/>
                      </a:lnTo>
                      <a:lnTo>
                        <a:pt x="362" y="131"/>
                      </a:lnTo>
                      <a:lnTo>
                        <a:pt x="363" y="146"/>
                      </a:lnTo>
                      <a:lnTo>
                        <a:pt x="357" y="161"/>
                      </a:lnTo>
                      <a:lnTo>
                        <a:pt x="355" y="168"/>
                      </a:lnTo>
                      <a:lnTo>
                        <a:pt x="359" y="181"/>
                      </a:lnTo>
                      <a:lnTo>
                        <a:pt x="359" y="186"/>
                      </a:lnTo>
                      <a:lnTo>
                        <a:pt x="349" y="194"/>
                      </a:lnTo>
                      <a:lnTo>
                        <a:pt x="341" y="200"/>
                      </a:lnTo>
                      <a:lnTo>
                        <a:pt x="349" y="206"/>
                      </a:lnTo>
                      <a:lnTo>
                        <a:pt x="358" y="221"/>
                      </a:lnTo>
                      <a:lnTo>
                        <a:pt x="365" y="230"/>
                      </a:lnTo>
                      <a:lnTo>
                        <a:pt x="360" y="239"/>
                      </a:lnTo>
                      <a:lnTo>
                        <a:pt x="348" y="243"/>
                      </a:lnTo>
                      <a:lnTo>
                        <a:pt x="324" y="248"/>
                      </a:lnTo>
                      <a:lnTo>
                        <a:pt x="277" y="256"/>
                      </a:lnTo>
                      <a:lnTo>
                        <a:pt x="237" y="263"/>
                      </a:lnTo>
                      <a:lnTo>
                        <a:pt x="189" y="265"/>
                      </a:lnTo>
                      <a:lnTo>
                        <a:pt x="155" y="265"/>
                      </a:lnTo>
                      <a:lnTo>
                        <a:pt x="139" y="263"/>
                      </a:lnTo>
                      <a:lnTo>
                        <a:pt x="130" y="256"/>
                      </a:lnTo>
                      <a:lnTo>
                        <a:pt x="111" y="257"/>
                      </a:lnTo>
                      <a:lnTo>
                        <a:pt x="87" y="258"/>
                      </a:lnTo>
                      <a:lnTo>
                        <a:pt x="67" y="255"/>
                      </a:lnTo>
                      <a:lnTo>
                        <a:pt x="53" y="250"/>
                      </a:lnTo>
                      <a:lnTo>
                        <a:pt x="43" y="243"/>
                      </a:lnTo>
                      <a:lnTo>
                        <a:pt x="36" y="234"/>
                      </a:lnTo>
                      <a:lnTo>
                        <a:pt x="34" y="227"/>
                      </a:lnTo>
                      <a:lnTo>
                        <a:pt x="34" y="217"/>
                      </a:lnTo>
                      <a:lnTo>
                        <a:pt x="45" y="179"/>
                      </a:lnTo>
                      <a:lnTo>
                        <a:pt x="35" y="166"/>
                      </a:lnTo>
                      <a:lnTo>
                        <a:pt x="43" y="152"/>
                      </a:lnTo>
                      <a:lnTo>
                        <a:pt x="29" y="140"/>
                      </a:lnTo>
                      <a:lnTo>
                        <a:pt x="17" y="125"/>
                      </a:lnTo>
                      <a:lnTo>
                        <a:pt x="10" y="111"/>
                      </a:lnTo>
                      <a:lnTo>
                        <a:pt x="3" y="99"/>
                      </a:lnTo>
                      <a:lnTo>
                        <a:pt x="0" y="78"/>
                      </a:lnTo>
                      <a:lnTo>
                        <a:pt x="2" y="43"/>
                      </a:lnTo>
                      <a:lnTo>
                        <a:pt x="5" y="12"/>
                      </a:lnTo>
                      <a:lnTo>
                        <a:pt x="10" y="0"/>
                      </a:lnTo>
                      <a:lnTo>
                        <a:pt x="35" y="5"/>
                      </a:lnTo>
                      <a:lnTo>
                        <a:pt x="87" y="11"/>
                      </a:lnTo>
                      <a:lnTo>
                        <a:pt x="169" y="15"/>
                      </a:lnTo>
                      <a:lnTo>
                        <a:pt x="230" y="17"/>
                      </a:lnTo>
                      <a:lnTo>
                        <a:pt x="274" y="13"/>
                      </a:lnTo>
                      <a:lnTo>
                        <a:pt x="315" y="13"/>
                      </a:lnTo>
                      <a:lnTo>
                        <a:pt x="340" y="11"/>
                      </a:lnTo>
                      <a:lnTo>
                        <a:pt x="364" y="9"/>
                      </a:lnTo>
                      <a:lnTo>
                        <a:pt x="386" y="7"/>
                      </a:lnTo>
                      <a:lnTo>
                        <a:pt x="378" y="59"/>
                      </a:lnTo>
                      <a:lnTo>
                        <a:pt x="372" y="83"/>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8982" name="Freeform 22"/>
                <p:cNvSpPr>
                  <a:spLocks/>
                </p:cNvSpPr>
                <p:nvPr/>
              </p:nvSpPr>
              <p:spPr bwMode="auto">
                <a:xfrm>
                  <a:off x="441" y="715"/>
                  <a:ext cx="50" cy="110"/>
                </a:xfrm>
                <a:custGeom>
                  <a:avLst/>
                  <a:gdLst>
                    <a:gd name="T0" fmla="*/ 0 w 50"/>
                    <a:gd name="T1" fmla="*/ 0 h 110"/>
                    <a:gd name="T2" fmla="*/ 11 w 50"/>
                    <a:gd name="T3" fmla="*/ 7 h 110"/>
                    <a:gd name="T4" fmla="*/ 21 w 50"/>
                    <a:gd name="T5" fmla="*/ 13 h 110"/>
                    <a:gd name="T6" fmla="*/ 35 w 50"/>
                    <a:gd name="T7" fmla="*/ 17 h 110"/>
                    <a:gd name="T8" fmla="*/ 44 w 50"/>
                    <a:gd name="T9" fmla="*/ 18 h 110"/>
                    <a:gd name="T10" fmla="*/ 48 w 50"/>
                    <a:gd name="T11" fmla="*/ 22 h 110"/>
                    <a:gd name="T12" fmla="*/ 49 w 50"/>
                    <a:gd name="T13" fmla="*/ 26 h 110"/>
                    <a:gd name="T14" fmla="*/ 49 w 50"/>
                    <a:gd name="T15" fmla="*/ 33 h 110"/>
                    <a:gd name="T16" fmla="*/ 47 w 50"/>
                    <a:gd name="T17" fmla="*/ 39 h 110"/>
                    <a:gd name="T18" fmla="*/ 44 w 50"/>
                    <a:gd name="T19" fmla="*/ 42 h 110"/>
                    <a:gd name="T20" fmla="*/ 39 w 50"/>
                    <a:gd name="T21" fmla="*/ 49 h 110"/>
                    <a:gd name="T22" fmla="*/ 39 w 50"/>
                    <a:gd name="T23" fmla="*/ 55 h 110"/>
                    <a:gd name="T24" fmla="*/ 41 w 50"/>
                    <a:gd name="T25" fmla="*/ 63 h 110"/>
                    <a:gd name="T26" fmla="*/ 43 w 50"/>
                    <a:gd name="T27" fmla="*/ 67 h 110"/>
                    <a:gd name="T28" fmla="*/ 46 w 50"/>
                    <a:gd name="T29" fmla="*/ 70 h 110"/>
                    <a:gd name="T30" fmla="*/ 46 w 50"/>
                    <a:gd name="T31" fmla="*/ 72 h 110"/>
                    <a:gd name="T32" fmla="*/ 44 w 50"/>
                    <a:gd name="T33" fmla="*/ 75 h 110"/>
                    <a:gd name="T34" fmla="*/ 42 w 50"/>
                    <a:gd name="T35" fmla="*/ 79 h 110"/>
                    <a:gd name="T36" fmla="*/ 39 w 50"/>
                    <a:gd name="T37" fmla="*/ 86 h 110"/>
                    <a:gd name="T38" fmla="*/ 39 w 50"/>
                    <a:gd name="T39" fmla="*/ 94 h 110"/>
                    <a:gd name="T40" fmla="*/ 39 w 50"/>
                    <a:gd name="T41" fmla="*/ 105 h 110"/>
                    <a:gd name="T42" fmla="*/ 39 w 50"/>
                    <a:gd name="T43"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10">
                      <a:moveTo>
                        <a:pt x="0" y="0"/>
                      </a:moveTo>
                      <a:lnTo>
                        <a:pt x="11" y="7"/>
                      </a:lnTo>
                      <a:lnTo>
                        <a:pt x="21" y="13"/>
                      </a:lnTo>
                      <a:lnTo>
                        <a:pt x="35" y="17"/>
                      </a:lnTo>
                      <a:lnTo>
                        <a:pt x="44" y="18"/>
                      </a:lnTo>
                      <a:lnTo>
                        <a:pt x="48" y="22"/>
                      </a:lnTo>
                      <a:lnTo>
                        <a:pt x="49" y="26"/>
                      </a:lnTo>
                      <a:lnTo>
                        <a:pt x="49" y="33"/>
                      </a:lnTo>
                      <a:lnTo>
                        <a:pt x="47" y="39"/>
                      </a:lnTo>
                      <a:lnTo>
                        <a:pt x="44" y="42"/>
                      </a:lnTo>
                      <a:lnTo>
                        <a:pt x="39" y="49"/>
                      </a:lnTo>
                      <a:lnTo>
                        <a:pt x="39" y="55"/>
                      </a:lnTo>
                      <a:lnTo>
                        <a:pt x="41" y="63"/>
                      </a:lnTo>
                      <a:lnTo>
                        <a:pt x="43" y="67"/>
                      </a:lnTo>
                      <a:lnTo>
                        <a:pt x="46" y="70"/>
                      </a:lnTo>
                      <a:lnTo>
                        <a:pt x="46" y="72"/>
                      </a:lnTo>
                      <a:lnTo>
                        <a:pt x="44" y="75"/>
                      </a:lnTo>
                      <a:lnTo>
                        <a:pt x="42" y="79"/>
                      </a:lnTo>
                      <a:lnTo>
                        <a:pt x="39" y="86"/>
                      </a:lnTo>
                      <a:lnTo>
                        <a:pt x="39" y="94"/>
                      </a:lnTo>
                      <a:lnTo>
                        <a:pt x="39" y="105"/>
                      </a:lnTo>
                      <a:lnTo>
                        <a:pt x="39" y="10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168983" name="Group 23"/>
            <p:cNvGrpSpPr>
              <a:grpSpLocks/>
            </p:cNvGrpSpPr>
            <p:nvPr/>
          </p:nvGrpSpPr>
          <p:grpSpPr bwMode="auto">
            <a:xfrm>
              <a:off x="346" y="392"/>
              <a:ext cx="458" cy="287"/>
              <a:chOff x="346" y="392"/>
              <a:chExt cx="458" cy="287"/>
            </a:xfrm>
          </p:grpSpPr>
          <p:sp>
            <p:nvSpPr>
              <p:cNvPr id="168984" name="Freeform 24"/>
              <p:cNvSpPr>
                <a:spLocks/>
              </p:cNvSpPr>
              <p:nvPr/>
            </p:nvSpPr>
            <p:spPr bwMode="auto">
              <a:xfrm>
                <a:off x="346" y="392"/>
                <a:ext cx="458" cy="287"/>
              </a:xfrm>
              <a:custGeom>
                <a:avLst/>
                <a:gdLst>
                  <a:gd name="T0" fmla="*/ 268 w 458"/>
                  <a:gd name="T1" fmla="*/ 33 h 287"/>
                  <a:gd name="T2" fmla="*/ 208 w 458"/>
                  <a:gd name="T3" fmla="*/ 9 h 287"/>
                  <a:gd name="T4" fmla="*/ 151 w 458"/>
                  <a:gd name="T5" fmla="*/ 1 h 287"/>
                  <a:gd name="T6" fmla="*/ 114 w 458"/>
                  <a:gd name="T7" fmla="*/ 7 h 287"/>
                  <a:gd name="T8" fmla="*/ 99 w 458"/>
                  <a:gd name="T9" fmla="*/ 28 h 287"/>
                  <a:gd name="T10" fmla="*/ 77 w 458"/>
                  <a:gd name="T11" fmla="*/ 45 h 287"/>
                  <a:gd name="T12" fmla="*/ 51 w 458"/>
                  <a:gd name="T13" fmla="*/ 77 h 287"/>
                  <a:gd name="T14" fmla="*/ 42 w 458"/>
                  <a:gd name="T15" fmla="*/ 111 h 287"/>
                  <a:gd name="T16" fmla="*/ 36 w 458"/>
                  <a:gd name="T17" fmla="*/ 138 h 287"/>
                  <a:gd name="T18" fmla="*/ 20 w 458"/>
                  <a:gd name="T19" fmla="*/ 163 h 287"/>
                  <a:gd name="T20" fmla="*/ 15 w 458"/>
                  <a:gd name="T21" fmla="*/ 184 h 287"/>
                  <a:gd name="T22" fmla="*/ 8 w 458"/>
                  <a:gd name="T23" fmla="*/ 201 h 287"/>
                  <a:gd name="T24" fmla="*/ 1 w 458"/>
                  <a:gd name="T25" fmla="*/ 219 h 287"/>
                  <a:gd name="T26" fmla="*/ 1 w 458"/>
                  <a:gd name="T27" fmla="*/ 237 h 287"/>
                  <a:gd name="T28" fmla="*/ 5 w 458"/>
                  <a:gd name="T29" fmla="*/ 251 h 287"/>
                  <a:gd name="T30" fmla="*/ 13 w 458"/>
                  <a:gd name="T31" fmla="*/ 262 h 287"/>
                  <a:gd name="T32" fmla="*/ 24 w 458"/>
                  <a:gd name="T33" fmla="*/ 268 h 287"/>
                  <a:gd name="T34" fmla="*/ 38 w 458"/>
                  <a:gd name="T35" fmla="*/ 271 h 287"/>
                  <a:gd name="T36" fmla="*/ 48 w 458"/>
                  <a:gd name="T37" fmla="*/ 270 h 287"/>
                  <a:gd name="T38" fmla="*/ 58 w 458"/>
                  <a:gd name="T39" fmla="*/ 265 h 287"/>
                  <a:gd name="T40" fmla="*/ 90 w 458"/>
                  <a:gd name="T41" fmla="*/ 233 h 287"/>
                  <a:gd name="T42" fmla="*/ 90 w 458"/>
                  <a:gd name="T43" fmla="*/ 264 h 287"/>
                  <a:gd name="T44" fmla="*/ 120 w 458"/>
                  <a:gd name="T45" fmla="*/ 277 h 287"/>
                  <a:gd name="T46" fmla="*/ 199 w 458"/>
                  <a:gd name="T47" fmla="*/ 286 h 287"/>
                  <a:gd name="T48" fmla="*/ 305 w 458"/>
                  <a:gd name="T49" fmla="*/ 282 h 287"/>
                  <a:gd name="T50" fmla="*/ 417 w 458"/>
                  <a:gd name="T51" fmla="*/ 260 h 287"/>
                  <a:gd name="T52" fmla="*/ 448 w 458"/>
                  <a:gd name="T53" fmla="*/ 245 h 287"/>
                  <a:gd name="T54" fmla="*/ 457 w 458"/>
                  <a:gd name="T55" fmla="*/ 221 h 287"/>
                  <a:gd name="T56" fmla="*/ 453 w 458"/>
                  <a:gd name="T57" fmla="*/ 163 h 287"/>
                  <a:gd name="T58" fmla="*/ 435 w 458"/>
                  <a:gd name="T59" fmla="*/ 116 h 287"/>
                  <a:gd name="T60" fmla="*/ 394 w 458"/>
                  <a:gd name="T61" fmla="*/ 77 h 287"/>
                  <a:gd name="T62" fmla="*/ 303 w 458"/>
                  <a:gd name="T63" fmla="*/ 4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8" h="287">
                    <a:moveTo>
                      <a:pt x="303" y="46"/>
                    </a:moveTo>
                    <a:lnTo>
                      <a:pt x="268" y="33"/>
                    </a:lnTo>
                    <a:lnTo>
                      <a:pt x="239" y="17"/>
                    </a:lnTo>
                    <a:lnTo>
                      <a:pt x="208" y="9"/>
                    </a:lnTo>
                    <a:lnTo>
                      <a:pt x="181" y="5"/>
                    </a:lnTo>
                    <a:lnTo>
                      <a:pt x="151" y="1"/>
                    </a:lnTo>
                    <a:lnTo>
                      <a:pt x="120" y="0"/>
                    </a:lnTo>
                    <a:lnTo>
                      <a:pt x="114" y="7"/>
                    </a:lnTo>
                    <a:lnTo>
                      <a:pt x="107" y="14"/>
                    </a:lnTo>
                    <a:lnTo>
                      <a:pt x="99" y="28"/>
                    </a:lnTo>
                    <a:lnTo>
                      <a:pt x="86" y="36"/>
                    </a:lnTo>
                    <a:lnTo>
                      <a:pt x="77" y="45"/>
                    </a:lnTo>
                    <a:lnTo>
                      <a:pt x="63" y="59"/>
                    </a:lnTo>
                    <a:lnTo>
                      <a:pt x="51" y="77"/>
                    </a:lnTo>
                    <a:lnTo>
                      <a:pt x="46" y="94"/>
                    </a:lnTo>
                    <a:lnTo>
                      <a:pt x="42" y="111"/>
                    </a:lnTo>
                    <a:lnTo>
                      <a:pt x="39" y="124"/>
                    </a:lnTo>
                    <a:lnTo>
                      <a:pt x="36" y="138"/>
                    </a:lnTo>
                    <a:lnTo>
                      <a:pt x="27" y="147"/>
                    </a:lnTo>
                    <a:lnTo>
                      <a:pt x="20" y="163"/>
                    </a:lnTo>
                    <a:lnTo>
                      <a:pt x="19" y="173"/>
                    </a:lnTo>
                    <a:lnTo>
                      <a:pt x="15" y="184"/>
                    </a:lnTo>
                    <a:lnTo>
                      <a:pt x="12" y="193"/>
                    </a:lnTo>
                    <a:lnTo>
                      <a:pt x="8" y="201"/>
                    </a:lnTo>
                    <a:lnTo>
                      <a:pt x="3" y="212"/>
                    </a:lnTo>
                    <a:lnTo>
                      <a:pt x="1" y="219"/>
                    </a:lnTo>
                    <a:lnTo>
                      <a:pt x="0" y="228"/>
                    </a:lnTo>
                    <a:lnTo>
                      <a:pt x="1" y="237"/>
                    </a:lnTo>
                    <a:lnTo>
                      <a:pt x="3" y="245"/>
                    </a:lnTo>
                    <a:lnTo>
                      <a:pt x="5" y="251"/>
                    </a:lnTo>
                    <a:lnTo>
                      <a:pt x="8" y="256"/>
                    </a:lnTo>
                    <a:lnTo>
                      <a:pt x="13" y="262"/>
                    </a:lnTo>
                    <a:lnTo>
                      <a:pt x="18" y="265"/>
                    </a:lnTo>
                    <a:lnTo>
                      <a:pt x="24" y="268"/>
                    </a:lnTo>
                    <a:lnTo>
                      <a:pt x="30" y="269"/>
                    </a:lnTo>
                    <a:lnTo>
                      <a:pt x="38" y="271"/>
                    </a:lnTo>
                    <a:lnTo>
                      <a:pt x="44" y="270"/>
                    </a:lnTo>
                    <a:lnTo>
                      <a:pt x="48" y="270"/>
                    </a:lnTo>
                    <a:lnTo>
                      <a:pt x="53" y="269"/>
                    </a:lnTo>
                    <a:lnTo>
                      <a:pt x="58" y="265"/>
                    </a:lnTo>
                    <a:lnTo>
                      <a:pt x="90" y="195"/>
                    </a:lnTo>
                    <a:lnTo>
                      <a:pt x="90" y="233"/>
                    </a:lnTo>
                    <a:lnTo>
                      <a:pt x="90" y="254"/>
                    </a:lnTo>
                    <a:lnTo>
                      <a:pt x="90" y="264"/>
                    </a:lnTo>
                    <a:lnTo>
                      <a:pt x="102" y="270"/>
                    </a:lnTo>
                    <a:lnTo>
                      <a:pt x="120" y="277"/>
                    </a:lnTo>
                    <a:lnTo>
                      <a:pt x="146" y="282"/>
                    </a:lnTo>
                    <a:lnTo>
                      <a:pt x="199" y="286"/>
                    </a:lnTo>
                    <a:lnTo>
                      <a:pt x="251" y="286"/>
                    </a:lnTo>
                    <a:lnTo>
                      <a:pt x="305" y="282"/>
                    </a:lnTo>
                    <a:lnTo>
                      <a:pt x="366" y="274"/>
                    </a:lnTo>
                    <a:lnTo>
                      <a:pt x="417" y="260"/>
                    </a:lnTo>
                    <a:lnTo>
                      <a:pt x="435" y="254"/>
                    </a:lnTo>
                    <a:lnTo>
                      <a:pt x="448" y="245"/>
                    </a:lnTo>
                    <a:lnTo>
                      <a:pt x="456" y="236"/>
                    </a:lnTo>
                    <a:lnTo>
                      <a:pt x="457" y="221"/>
                    </a:lnTo>
                    <a:lnTo>
                      <a:pt x="456" y="191"/>
                    </a:lnTo>
                    <a:lnTo>
                      <a:pt x="453" y="163"/>
                    </a:lnTo>
                    <a:lnTo>
                      <a:pt x="445" y="134"/>
                    </a:lnTo>
                    <a:lnTo>
                      <a:pt x="435" y="116"/>
                    </a:lnTo>
                    <a:lnTo>
                      <a:pt x="414" y="95"/>
                    </a:lnTo>
                    <a:lnTo>
                      <a:pt x="394" y="77"/>
                    </a:lnTo>
                    <a:lnTo>
                      <a:pt x="357" y="62"/>
                    </a:lnTo>
                    <a:lnTo>
                      <a:pt x="303" y="46"/>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8985" name="Freeform 25"/>
              <p:cNvSpPr>
                <a:spLocks/>
              </p:cNvSpPr>
              <p:nvPr/>
            </p:nvSpPr>
            <p:spPr bwMode="auto">
              <a:xfrm>
                <a:off x="445" y="410"/>
                <a:ext cx="202" cy="32"/>
              </a:xfrm>
              <a:custGeom>
                <a:avLst/>
                <a:gdLst>
                  <a:gd name="T0" fmla="*/ 201 w 202"/>
                  <a:gd name="T1" fmla="*/ 31 h 32"/>
                  <a:gd name="T2" fmla="*/ 166 w 202"/>
                  <a:gd name="T3" fmla="*/ 22 h 32"/>
                  <a:gd name="T4" fmla="*/ 129 w 202"/>
                  <a:gd name="T5" fmla="*/ 13 h 32"/>
                  <a:gd name="T6" fmla="*/ 97 w 202"/>
                  <a:gd name="T7" fmla="*/ 5 h 32"/>
                  <a:gd name="T8" fmla="*/ 78 w 202"/>
                  <a:gd name="T9" fmla="*/ 2 h 32"/>
                  <a:gd name="T10" fmla="*/ 61 w 202"/>
                  <a:gd name="T11" fmla="*/ 1 h 32"/>
                  <a:gd name="T12" fmla="*/ 45 w 202"/>
                  <a:gd name="T13" fmla="*/ 0 h 32"/>
                  <a:gd name="T14" fmla="*/ 29 w 202"/>
                  <a:gd name="T15" fmla="*/ 1 h 32"/>
                  <a:gd name="T16" fmla="*/ 19 w 202"/>
                  <a:gd name="T17" fmla="*/ 3 h 32"/>
                  <a:gd name="T18" fmla="*/ 11 w 202"/>
                  <a:gd name="T19" fmla="*/ 5 h 32"/>
                  <a:gd name="T20" fmla="*/ 0 w 202"/>
                  <a:gd name="T21"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32">
                    <a:moveTo>
                      <a:pt x="201" y="31"/>
                    </a:moveTo>
                    <a:lnTo>
                      <a:pt x="166" y="22"/>
                    </a:lnTo>
                    <a:lnTo>
                      <a:pt x="129" y="13"/>
                    </a:lnTo>
                    <a:lnTo>
                      <a:pt x="97" y="5"/>
                    </a:lnTo>
                    <a:lnTo>
                      <a:pt x="78" y="2"/>
                    </a:lnTo>
                    <a:lnTo>
                      <a:pt x="61" y="1"/>
                    </a:lnTo>
                    <a:lnTo>
                      <a:pt x="45" y="0"/>
                    </a:lnTo>
                    <a:lnTo>
                      <a:pt x="29" y="1"/>
                    </a:lnTo>
                    <a:lnTo>
                      <a:pt x="19" y="3"/>
                    </a:lnTo>
                    <a:lnTo>
                      <a:pt x="11" y="5"/>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8986" name="Group 26"/>
            <p:cNvGrpSpPr>
              <a:grpSpLocks/>
            </p:cNvGrpSpPr>
            <p:nvPr/>
          </p:nvGrpSpPr>
          <p:grpSpPr bwMode="auto">
            <a:xfrm>
              <a:off x="680" y="388"/>
              <a:ext cx="294" cy="192"/>
              <a:chOff x="680" y="388"/>
              <a:chExt cx="294" cy="192"/>
            </a:xfrm>
          </p:grpSpPr>
          <p:grpSp>
            <p:nvGrpSpPr>
              <p:cNvPr id="168987" name="Group 27"/>
              <p:cNvGrpSpPr>
                <a:grpSpLocks/>
              </p:cNvGrpSpPr>
              <p:nvPr/>
            </p:nvGrpSpPr>
            <p:grpSpPr bwMode="auto">
              <a:xfrm>
                <a:off x="827" y="388"/>
                <a:ext cx="147" cy="138"/>
                <a:chOff x="827" y="388"/>
                <a:chExt cx="147" cy="138"/>
              </a:xfrm>
            </p:grpSpPr>
            <p:sp>
              <p:nvSpPr>
                <p:cNvPr id="168988" name="Freeform 28"/>
                <p:cNvSpPr>
                  <a:spLocks/>
                </p:cNvSpPr>
                <p:nvPr/>
              </p:nvSpPr>
              <p:spPr bwMode="auto">
                <a:xfrm>
                  <a:off x="830" y="388"/>
                  <a:ext cx="144" cy="123"/>
                </a:xfrm>
                <a:custGeom>
                  <a:avLst/>
                  <a:gdLst>
                    <a:gd name="T0" fmla="*/ 35 w 144"/>
                    <a:gd name="T1" fmla="*/ 58 h 123"/>
                    <a:gd name="T2" fmla="*/ 37 w 144"/>
                    <a:gd name="T3" fmla="*/ 53 h 123"/>
                    <a:gd name="T4" fmla="*/ 36 w 144"/>
                    <a:gd name="T5" fmla="*/ 41 h 123"/>
                    <a:gd name="T6" fmla="*/ 37 w 144"/>
                    <a:gd name="T7" fmla="*/ 33 h 123"/>
                    <a:gd name="T8" fmla="*/ 37 w 144"/>
                    <a:gd name="T9" fmla="*/ 23 h 123"/>
                    <a:gd name="T10" fmla="*/ 38 w 144"/>
                    <a:gd name="T11" fmla="*/ 14 h 123"/>
                    <a:gd name="T12" fmla="*/ 38 w 144"/>
                    <a:gd name="T13" fmla="*/ 10 h 123"/>
                    <a:gd name="T14" fmla="*/ 39 w 144"/>
                    <a:gd name="T15" fmla="*/ 6 h 123"/>
                    <a:gd name="T16" fmla="*/ 42 w 144"/>
                    <a:gd name="T17" fmla="*/ 3 h 123"/>
                    <a:gd name="T18" fmla="*/ 43 w 144"/>
                    <a:gd name="T19" fmla="*/ 1 h 123"/>
                    <a:gd name="T20" fmla="*/ 48 w 144"/>
                    <a:gd name="T21" fmla="*/ 0 h 123"/>
                    <a:gd name="T22" fmla="*/ 54 w 144"/>
                    <a:gd name="T23" fmla="*/ 0 h 123"/>
                    <a:gd name="T24" fmla="*/ 59 w 144"/>
                    <a:gd name="T25" fmla="*/ 4 h 123"/>
                    <a:gd name="T26" fmla="*/ 62 w 144"/>
                    <a:gd name="T27" fmla="*/ 9 h 123"/>
                    <a:gd name="T28" fmla="*/ 62 w 144"/>
                    <a:gd name="T29" fmla="*/ 16 h 123"/>
                    <a:gd name="T30" fmla="*/ 61 w 144"/>
                    <a:gd name="T31" fmla="*/ 29 h 123"/>
                    <a:gd name="T32" fmla="*/ 61 w 144"/>
                    <a:gd name="T33" fmla="*/ 38 h 123"/>
                    <a:gd name="T34" fmla="*/ 65 w 144"/>
                    <a:gd name="T35" fmla="*/ 50 h 123"/>
                    <a:gd name="T36" fmla="*/ 74 w 144"/>
                    <a:gd name="T37" fmla="*/ 55 h 123"/>
                    <a:gd name="T38" fmla="*/ 81 w 144"/>
                    <a:gd name="T39" fmla="*/ 59 h 123"/>
                    <a:gd name="T40" fmla="*/ 90 w 144"/>
                    <a:gd name="T41" fmla="*/ 62 h 123"/>
                    <a:gd name="T42" fmla="*/ 96 w 144"/>
                    <a:gd name="T43" fmla="*/ 64 h 123"/>
                    <a:gd name="T44" fmla="*/ 106 w 144"/>
                    <a:gd name="T45" fmla="*/ 65 h 123"/>
                    <a:gd name="T46" fmla="*/ 114 w 144"/>
                    <a:gd name="T47" fmla="*/ 65 h 123"/>
                    <a:gd name="T48" fmla="*/ 122 w 144"/>
                    <a:gd name="T49" fmla="*/ 65 h 123"/>
                    <a:gd name="T50" fmla="*/ 131 w 144"/>
                    <a:gd name="T51" fmla="*/ 66 h 123"/>
                    <a:gd name="T52" fmla="*/ 137 w 144"/>
                    <a:gd name="T53" fmla="*/ 67 h 123"/>
                    <a:gd name="T54" fmla="*/ 140 w 144"/>
                    <a:gd name="T55" fmla="*/ 68 h 123"/>
                    <a:gd name="T56" fmla="*/ 142 w 144"/>
                    <a:gd name="T57" fmla="*/ 71 h 123"/>
                    <a:gd name="T58" fmla="*/ 143 w 144"/>
                    <a:gd name="T59" fmla="*/ 76 h 123"/>
                    <a:gd name="T60" fmla="*/ 143 w 144"/>
                    <a:gd name="T61" fmla="*/ 80 h 123"/>
                    <a:gd name="T62" fmla="*/ 141 w 144"/>
                    <a:gd name="T63" fmla="*/ 82 h 123"/>
                    <a:gd name="T64" fmla="*/ 138 w 144"/>
                    <a:gd name="T65" fmla="*/ 83 h 123"/>
                    <a:gd name="T66" fmla="*/ 126 w 144"/>
                    <a:gd name="T67" fmla="*/ 83 h 123"/>
                    <a:gd name="T68" fmla="*/ 103 w 144"/>
                    <a:gd name="T69" fmla="*/ 83 h 123"/>
                    <a:gd name="T70" fmla="*/ 111 w 144"/>
                    <a:gd name="T71" fmla="*/ 83 h 123"/>
                    <a:gd name="T72" fmla="*/ 113 w 144"/>
                    <a:gd name="T73" fmla="*/ 85 h 123"/>
                    <a:gd name="T74" fmla="*/ 115 w 144"/>
                    <a:gd name="T75" fmla="*/ 88 h 123"/>
                    <a:gd name="T76" fmla="*/ 115 w 144"/>
                    <a:gd name="T77" fmla="*/ 91 h 123"/>
                    <a:gd name="T78" fmla="*/ 114 w 144"/>
                    <a:gd name="T79" fmla="*/ 95 h 123"/>
                    <a:gd name="T80" fmla="*/ 112 w 144"/>
                    <a:gd name="T81" fmla="*/ 97 h 123"/>
                    <a:gd name="T82" fmla="*/ 111 w 144"/>
                    <a:gd name="T83" fmla="*/ 98 h 123"/>
                    <a:gd name="T84" fmla="*/ 108 w 144"/>
                    <a:gd name="T85" fmla="*/ 98 h 123"/>
                    <a:gd name="T86" fmla="*/ 103 w 144"/>
                    <a:gd name="T87" fmla="*/ 98 h 123"/>
                    <a:gd name="T88" fmla="*/ 99 w 144"/>
                    <a:gd name="T89" fmla="*/ 99 h 123"/>
                    <a:gd name="T90" fmla="*/ 95 w 144"/>
                    <a:gd name="T91" fmla="*/ 100 h 123"/>
                    <a:gd name="T92" fmla="*/ 93 w 144"/>
                    <a:gd name="T93" fmla="*/ 104 h 123"/>
                    <a:gd name="T94" fmla="*/ 92 w 144"/>
                    <a:gd name="T95" fmla="*/ 106 h 123"/>
                    <a:gd name="T96" fmla="*/ 89 w 144"/>
                    <a:gd name="T97" fmla="*/ 109 h 123"/>
                    <a:gd name="T98" fmla="*/ 86 w 144"/>
                    <a:gd name="T99" fmla="*/ 110 h 123"/>
                    <a:gd name="T100" fmla="*/ 79 w 144"/>
                    <a:gd name="T101" fmla="*/ 109 h 123"/>
                    <a:gd name="T102" fmla="*/ 72 w 144"/>
                    <a:gd name="T103" fmla="*/ 109 h 123"/>
                    <a:gd name="T104" fmla="*/ 56 w 144"/>
                    <a:gd name="T105" fmla="*/ 109 h 123"/>
                    <a:gd name="T106" fmla="*/ 48 w 144"/>
                    <a:gd name="T107" fmla="*/ 112 h 123"/>
                    <a:gd name="T108" fmla="*/ 35 w 144"/>
                    <a:gd name="T109" fmla="*/ 118 h 123"/>
                    <a:gd name="T110" fmla="*/ 24 w 144"/>
                    <a:gd name="T111" fmla="*/ 122 h 123"/>
                    <a:gd name="T112" fmla="*/ 0 w 144"/>
                    <a:gd name="T113" fmla="*/ 82 h 123"/>
                    <a:gd name="T114" fmla="*/ 35 w 144"/>
                    <a:gd name="T115" fmla="*/ 5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23">
                      <a:moveTo>
                        <a:pt x="35" y="58"/>
                      </a:moveTo>
                      <a:lnTo>
                        <a:pt x="37" y="53"/>
                      </a:lnTo>
                      <a:lnTo>
                        <a:pt x="36" y="41"/>
                      </a:lnTo>
                      <a:lnTo>
                        <a:pt x="37" y="33"/>
                      </a:lnTo>
                      <a:lnTo>
                        <a:pt x="37" y="23"/>
                      </a:lnTo>
                      <a:lnTo>
                        <a:pt x="38" y="14"/>
                      </a:lnTo>
                      <a:lnTo>
                        <a:pt x="38" y="10"/>
                      </a:lnTo>
                      <a:lnTo>
                        <a:pt x="39" y="6"/>
                      </a:lnTo>
                      <a:lnTo>
                        <a:pt x="42" y="3"/>
                      </a:lnTo>
                      <a:lnTo>
                        <a:pt x="43" y="1"/>
                      </a:lnTo>
                      <a:lnTo>
                        <a:pt x="48" y="0"/>
                      </a:lnTo>
                      <a:lnTo>
                        <a:pt x="54" y="0"/>
                      </a:lnTo>
                      <a:lnTo>
                        <a:pt x="59" y="4"/>
                      </a:lnTo>
                      <a:lnTo>
                        <a:pt x="62" y="9"/>
                      </a:lnTo>
                      <a:lnTo>
                        <a:pt x="62" y="16"/>
                      </a:lnTo>
                      <a:lnTo>
                        <a:pt x="61" y="29"/>
                      </a:lnTo>
                      <a:lnTo>
                        <a:pt x="61" y="38"/>
                      </a:lnTo>
                      <a:lnTo>
                        <a:pt x="65" y="50"/>
                      </a:lnTo>
                      <a:lnTo>
                        <a:pt x="74" y="55"/>
                      </a:lnTo>
                      <a:lnTo>
                        <a:pt x="81" y="59"/>
                      </a:lnTo>
                      <a:lnTo>
                        <a:pt x="90" y="62"/>
                      </a:lnTo>
                      <a:lnTo>
                        <a:pt x="96" y="64"/>
                      </a:lnTo>
                      <a:lnTo>
                        <a:pt x="106" y="65"/>
                      </a:lnTo>
                      <a:lnTo>
                        <a:pt x="114" y="65"/>
                      </a:lnTo>
                      <a:lnTo>
                        <a:pt x="122" y="65"/>
                      </a:lnTo>
                      <a:lnTo>
                        <a:pt x="131" y="66"/>
                      </a:lnTo>
                      <a:lnTo>
                        <a:pt x="137" y="67"/>
                      </a:lnTo>
                      <a:lnTo>
                        <a:pt x="140" y="68"/>
                      </a:lnTo>
                      <a:lnTo>
                        <a:pt x="142" y="71"/>
                      </a:lnTo>
                      <a:lnTo>
                        <a:pt x="143" y="76"/>
                      </a:lnTo>
                      <a:lnTo>
                        <a:pt x="143" y="80"/>
                      </a:lnTo>
                      <a:lnTo>
                        <a:pt x="141" y="82"/>
                      </a:lnTo>
                      <a:lnTo>
                        <a:pt x="138" y="83"/>
                      </a:lnTo>
                      <a:lnTo>
                        <a:pt x="126" y="83"/>
                      </a:lnTo>
                      <a:lnTo>
                        <a:pt x="103" y="83"/>
                      </a:lnTo>
                      <a:lnTo>
                        <a:pt x="111" y="83"/>
                      </a:lnTo>
                      <a:lnTo>
                        <a:pt x="113" y="85"/>
                      </a:lnTo>
                      <a:lnTo>
                        <a:pt x="115" y="88"/>
                      </a:lnTo>
                      <a:lnTo>
                        <a:pt x="115" y="91"/>
                      </a:lnTo>
                      <a:lnTo>
                        <a:pt x="114" y="95"/>
                      </a:lnTo>
                      <a:lnTo>
                        <a:pt x="112" y="97"/>
                      </a:lnTo>
                      <a:lnTo>
                        <a:pt x="111" y="98"/>
                      </a:lnTo>
                      <a:lnTo>
                        <a:pt x="108" y="98"/>
                      </a:lnTo>
                      <a:lnTo>
                        <a:pt x="103" y="98"/>
                      </a:lnTo>
                      <a:lnTo>
                        <a:pt x="99" y="99"/>
                      </a:lnTo>
                      <a:lnTo>
                        <a:pt x="95" y="100"/>
                      </a:lnTo>
                      <a:lnTo>
                        <a:pt x="93" y="104"/>
                      </a:lnTo>
                      <a:lnTo>
                        <a:pt x="92" y="106"/>
                      </a:lnTo>
                      <a:lnTo>
                        <a:pt x="89" y="109"/>
                      </a:lnTo>
                      <a:lnTo>
                        <a:pt x="86" y="110"/>
                      </a:lnTo>
                      <a:lnTo>
                        <a:pt x="79" y="109"/>
                      </a:lnTo>
                      <a:lnTo>
                        <a:pt x="72" y="109"/>
                      </a:lnTo>
                      <a:lnTo>
                        <a:pt x="56" y="109"/>
                      </a:lnTo>
                      <a:lnTo>
                        <a:pt x="48" y="112"/>
                      </a:lnTo>
                      <a:lnTo>
                        <a:pt x="35" y="118"/>
                      </a:lnTo>
                      <a:lnTo>
                        <a:pt x="24" y="122"/>
                      </a:lnTo>
                      <a:lnTo>
                        <a:pt x="0" y="82"/>
                      </a:lnTo>
                      <a:lnTo>
                        <a:pt x="35" y="58"/>
                      </a:lnTo>
                    </a:path>
                  </a:pathLst>
                </a:custGeom>
                <a:solidFill>
                  <a:srgbClr val="FFC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8989" name="Freeform 29"/>
                <p:cNvSpPr>
                  <a:spLocks/>
                </p:cNvSpPr>
                <p:nvPr/>
              </p:nvSpPr>
              <p:spPr bwMode="auto">
                <a:xfrm>
                  <a:off x="827" y="425"/>
                  <a:ext cx="77" cy="101"/>
                </a:xfrm>
                <a:custGeom>
                  <a:avLst/>
                  <a:gdLst>
                    <a:gd name="T0" fmla="*/ 0 w 77"/>
                    <a:gd name="T1" fmla="*/ 14 h 101"/>
                    <a:gd name="T2" fmla="*/ 14 w 77"/>
                    <a:gd name="T3" fmla="*/ 0 h 101"/>
                    <a:gd name="T4" fmla="*/ 27 w 77"/>
                    <a:gd name="T5" fmla="*/ 6 h 101"/>
                    <a:gd name="T6" fmla="*/ 38 w 77"/>
                    <a:gd name="T7" fmla="*/ 15 h 101"/>
                    <a:gd name="T8" fmla="*/ 48 w 77"/>
                    <a:gd name="T9" fmla="*/ 25 h 101"/>
                    <a:gd name="T10" fmla="*/ 57 w 77"/>
                    <a:gd name="T11" fmla="*/ 37 h 101"/>
                    <a:gd name="T12" fmla="*/ 64 w 77"/>
                    <a:gd name="T13" fmla="*/ 50 h 101"/>
                    <a:gd name="T14" fmla="*/ 70 w 77"/>
                    <a:gd name="T15" fmla="*/ 66 h 101"/>
                    <a:gd name="T16" fmla="*/ 73 w 77"/>
                    <a:gd name="T17" fmla="*/ 78 h 101"/>
                    <a:gd name="T18" fmla="*/ 76 w 77"/>
                    <a:gd name="T19" fmla="*/ 88 h 101"/>
                    <a:gd name="T20" fmla="*/ 51 w 77"/>
                    <a:gd name="T21" fmla="*/ 100 h 101"/>
                    <a:gd name="T22" fmla="*/ 0 w 77"/>
                    <a:gd name="T23" fmla="*/ 1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01">
                      <a:moveTo>
                        <a:pt x="0" y="14"/>
                      </a:moveTo>
                      <a:lnTo>
                        <a:pt x="14" y="0"/>
                      </a:lnTo>
                      <a:lnTo>
                        <a:pt x="27" y="6"/>
                      </a:lnTo>
                      <a:lnTo>
                        <a:pt x="38" y="15"/>
                      </a:lnTo>
                      <a:lnTo>
                        <a:pt x="48" y="25"/>
                      </a:lnTo>
                      <a:lnTo>
                        <a:pt x="57" y="37"/>
                      </a:lnTo>
                      <a:lnTo>
                        <a:pt x="64" y="50"/>
                      </a:lnTo>
                      <a:lnTo>
                        <a:pt x="70" y="66"/>
                      </a:lnTo>
                      <a:lnTo>
                        <a:pt x="73" y="78"/>
                      </a:lnTo>
                      <a:lnTo>
                        <a:pt x="76" y="88"/>
                      </a:lnTo>
                      <a:lnTo>
                        <a:pt x="51" y="100"/>
                      </a:lnTo>
                      <a:lnTo>
                        <a:pt x="0" y="14"/>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68990" name="Freeform 30"/>
              <p:cNvSpPr>
                <a:spLocks/>
              </p:cNvSpPr>
              <p:nvPr/>
            </p:nvSpPr>
            <p:spPr bwMode="auto">
              <a:xfrm>
                <a:off x="680" y="433"/>
                <a:ext cx="202" cy="147"/>
              </a:xfrm>
              <a:custGeom>
                <a:avLst/>
                <a:gdLst>
                  <a:gd name="T0" fmla="*/ 139 w 202"/>
                  <a:gd name="T1" fmla="*/ 0 h 147"/>
                  <a:gd name="T2" fmla="*/ 152 w 202"/>
                  <a:gd name="T3" fmla="*/ 5 h 147"/>
                  <a:gd name="T4" fmla="*/ 164 w 202"/>
                  <a:gd name="T5" fmla="*/ 13 h 147"/>
                  <a:gd name="T6" fmla="*/ 174 w 202"/>
                  <a:gd name="T7" fmla="*/ 22 h 147"/>
                  <a:gd name="T8" fmla="*/ 185 w 202"/>
                  <a:gd name="T9" fmla="*/ 36 h 147"/>
                  <a:gd name="T10" fmla="*/ 194 w 202"/>
                  <a:gd name="T11" fmla="*/ 51 h 147"/>
                  <a:gd name="T12" fmla="*/ 201 w 202"/>
                  <a:gd name="T13" fmla="*/ 73 h 147"/>
                  <a:gd name="T14" fmla="*/ 201 w 202"/>
                  <a:gd name="T15" fmla="*/ 85 h 147"/>
                  <a:gd name="T16" fmla="*/ 201 w 202"/>
                  <a:gd name="T17" fmla="*/ 102 h 147"/>
                  <a:gd name="T18" fmla="*/ 201 w 202"/>
                  <a:gd name="T19" fmla="*/ 110 h 147"/>
                  <a:gd name="T20" fmla="*/ 198 w 202"/>
                  <a:gd name="T21" fmla="*/ 113 h 147"/>
                  <a:gd name="T22" fmla="*/ 174 w 202"/>
                  <a:gd name="T23" fmla="*/ 118 h 147"/>
                  <a:gd name="T24" fmla="*/ 143 w 202"/>
                  <a:gd name="T25" fmla="*/ 123 h 147"/>
                  <a:gd name="T26" fmla="*/ 116 w 202"/>
                  <a:gd name="T27" fmla="*/ 126 h 147"/>
                  <a:gd name="T28" fmla="*/ 105 w 202"/>
                  <a:gd name="T29" fmla="*/ 128 h 147"/>
                  <a:gd name="T30" fmla="*/ 90 w 202"/>
                  <a:gd name="T31" fmla="*/ 137 h 147"/>
                  <a:gd name="T32" fmla="*/ 69 w 202"/>
                  <a:gd name="T33" fmla="*/ 144 h 147"/>
                  <a:gd name="T34" fmla="*/ 54 w 202"/>
                  <a:gd name="T35" fmla="*/ 146 h 147"/>
                  <a:gd name="T36" fmla="*/ 47 w 202"/>
                  <a:gd name="T37" fmla="*/ 144 h 147"/>
                  <a:gd name="T38" fmla="*/ 34 w 202"/>
                  <a:gd name="T39" fmla="*/ 137 h 147"/>
                  <a:gd name="T40" fmla="*/ 21 w 202"/>
                  <a:gd name="T41" fmla="*/ 126 h 147"/>
                  <a:gd name="T42" fmla="*/ 13 w 202"/>
                  <a:gd name="T43" fmla="*/ 115 h 147"/>
                  <a:gd name="T44" fmla="*/ 3 w 202"/>
                  <a:gd name="T45" fmla="*/ 97 h 147"/>
                  <a:gd name="T46" fmla="*/ 0 w 202"/>
                  <a:gd name="T47" fmla="*/ 79 h 147"/>
                  <a:gd name="T48" fmla="*/ 3 w 202"/>
                  <a:gd name="T49" fmla="*/ 59 h 147"/>
                  <a:gd name="T50" fmla="*/ 6 w 202"/>
                  <a:gd name="T51" fmla="*/ 49 h 147"/>
                  <a:gd name="T52" fmla="*/ 16 w 202"/>
                  <a:gd name="T53" fmla="*/ 44 h 147"/>
                  <a:gd name="T54" fmla="*/ 27 w 202"/>
                  <a:gd name="T55" fmla="*/ 36 h 147"/>
                  <a:gd name="T56" fmla="*/ 44 w 202"/>
                  <a:gd name="T57" fmla="*/ 31 h 147"/>
                  <a:gd name="T58" fmla="*/ 70 w 202"/>
                  <a:gd name="T59" fmla="*/ 25 h 147"/>
                  <a:gd name="T60" fmla="*/ 94 w 202"/>
                  <a:gd name="T61" fmla="*/ 22 h 147"/>
                  <a:gd name="T62" fmla="*/ 101 w 202"/>
                  <a:gd name="T63" fmla="*/ 20 h 147"/>
                  <a:gd name="T64" fmla="*/ 106 w 202"/>
                  <a:gd name="T65" fmla="*/ 15 h 147"/>
                  <a:gd name="T66" fmla="*/ 115 w 202"/>
                  <a:gd name="T67" fmla="*/ 5 h 147"/>
                  <a:gd name="T68" fmla="*/ 122 w 202"/>
                  <a:gd name="T69" fmla="*/ 3 h 147"/>
                  <a:gd name="T70" fmla="*/ 139 w 202"/>
                  <a:gd name="T7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147">
                    <a:moveTo>
                      <a:pt x="139" y="0"/>
                    </a:moveTo>
                    <a:lnTo>
                      <a:pt x="152" y="5"/>
                    </a:lnTo>
                    <a:lnTo>
                      <a:pt x="164" y="13"/>
                    </a:lnTo>
                    <a:lnTo>
                      <a:pt x="174" y="22"/>
                    </a:lnTo>
                    <a:lnTo>
                      <a:pt x="185" y="36"/>
                    </a:lnTo>
                    <a:lnTo>
                      <a:pt x="194" y="51"/>
                    </a:lnTo>
                    <a:lnTo>
                      <a:pt x="201" y="73"/>
                    </a:lnTo>
                    <a:lnTo>
                      <a:pt x="201" y="85"/>
                    </a:lnTo>
                    <a:lnTo>
                      <a:pt x="201" y="102"/>
                    </a:lnTo>
                    <a:lnTo>
                      <a:pt x="201" y="110"/>
                    </a:lnTo>
                    <a:lnTo>
                      <a:pt x="198" y="113"/>
                    </a:lnTo>
                    <a:lnTo>
                      <a:pt x="174" y="118"/>
                    </a:lnTo>
                    <a:lnTo>
                      <a:pt x="143" y="123"/>
                    </a:lnTo>
                    <a:lnTo>
                      <a:pt x="116" y="126"/>
                    </a:lnTo>
                    <a:lnTo>
                      <a:pt x="105" y="128"/>
                    </a:lnTo>
                    <a:lnTo>
                      <a:pt x="90" y="137"/>
                    </a:lnTo>
                    <a:lnTo>
                      <a:pt x="69" y="144"/>
                    </a:lnTo>
                    <a:lnTo>
                      <a:pt x="54" y="146"/>
                    </a:lnTo>
                    <a:lnTo>
                      <a:pt x="47" y="144"/>
                    </a:lnTo>
                    <a:lnTo>
                      <a:pt x="34" y="137"/>
                    </a:lnTo>
                    <a:lnTo>
                      <a:pt x="21" y="126"/>
                    </a:lnTo>
                    <a:lnTo>
                      <a:pt x="13" y="115"/>
                    </a:lnTo>
                    <a:lnTo>
                      <a:pt x="3" y="97"/>
                    </a:lnTo>
                    <a:lnTo>
                      <a:pt x="0" y="79"/>
                    </a:lnTo>
                    <a:lnTo>
                      <a:pt x="3" y="59"/>
                    </a:lnTo>
                    <a:lnTo>
                      <a:pt x="6" y="49"/>
                    </a:lnTo>
                    <a:lnTo>
                      <a:pt x="16" y="44"/>
                    </a:lnTo>
                    <a:lnTo>
                      <a:pt x="27" y="36"/>
                    </a:lnTo>
                    <a:lnTo>
                      <a:pt x="44" y="31"/>
                    </a:lnTo>
                    <a:lnTo>
                      <a:pt x="70" y="25"/>
                    </a:lnTo>
                    <a:lnTo>
                      <a:pt x="94" y="22"/>
                    </a:lnTo>
                    <a:lnTo>
                      <a:pt x="101" y="20"/>
                    </a:lnTo>
                    <a:lnTo>
                      <a:pt x="106" y="15"/>
                    </a:lnTo>
                    <a:lnTo>
                      <a:pt x="115" y="5"/>
                    </a:lnTo>
                    <a:lnTo>
                      <a:pt x="122" y="3"/>
                    </a:lnTo>
                    <a:lnTo>
                      <a:pt x="139" y="0"/>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168991" name="Rectangle 31"/>
          <p:cNvSpPr>
            <a:spLocks noChangeArrowheads="1"/>
          </p:cNvSpPr>
          <p:nvPr/>
        </p:nvSpPr>
        <p:spPr bwMode="auto">
          <a:xfrm>
            <a:off x="1390650" y="2862263"/>
            <a:ext cx="63563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buFontTx/>
              <a:buChar char="•"/>
            </a:pPr>
            <a:r>
              <a:rPr lang="en-GB" sz="2800" b="1" dirty="0">
                <a:solidFill>
                  <a:schemeClr val="hlink"/>
                </a:solidFill>
                <a:effectLst>
                  <a:outerShdw blurRad="38100" dist="38100" dir="2700000" algn="tl">
                    <a:srgbClr val="000000"/>
                  </a:outerShdw>
                </a:effectLst>
                <a:latin typeface="Arabia" pitchFamily="34" charset="0"/>
              </a:rPr>
              <a:t> </a:t>
            </a:r>
            <a:r>
              <a:rPr lang="en-GB" sz="4000" b="1" dirty="0">
                <a:effectLst>
                  <a:outerShdw blurRad="38100" dist="38100" dir="2700000" algn="tl">
                    <a:srgbClr val="000000"/>
                  </a:outerShdw>
                </a:effectLst>
                <a:latin typeface="Comic Sans MS" pitchFamily="66" charset="0"/>
              </a:rPr>
              <a:t>as personal development</a:t>
            </a:r>
          </a:p>
        </p:txBody>
      </p:sp>
      <p:sp>
        <p:nvSpPr>
          <p:cNvPr id="168992" name="Text Box 32"/>
          <p:cNvSpPr txBox="1">
            <a:spLocks noChangeArrowheads="1"/>
          </p:cNvSpPr>
          <p:nvPr/>
        </p:nvSpPr>
        <p:spPr bwMode="auto">
          <a:xfrm>
            <a:off x="762000" y="2028825"/>
            <a:ext cx="759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algn="ctr" eaLnBrk="0" hangingPunct="0">
              <a:spcBef>
                <a:spcPct val="50000"/>
              </a:spcBef>
              <a:buFontTx/>
              <a:buChar char="•"/>
            </a:pPr>
            <a:r>
              <a:rPr lang="en-GB" sz="2800" b="1" dirty="0">
                <a:solidFill>
                  <a:srgbClr val="44209E"/>
                </a:solidFill>
                <a:effectLst>
                  <a:outerShdw blurRad="38100" dist="38100" dir="2700000" algn="tl">
                    <a:srgbClr val="000000"/>
                  </a:outerShdw>
                </a:effectLst>
                <a:latin typeface="Comic Sans MS" pitchFamily="66" charset="0"/>
              </a:rPr>
              <a:t> </a:t>
            </a:r>
            <a:r>
              <a:rPr lang="en-GB" sz="4000" b="1" dirty="0">
                <a:effectLst>
                  <a:outerShdw blurRad="38100" dist="38100" dir="2700000" algn="tl">
                    <a:srgbClr val="000000"/>
                  </a:outerShdw>
                </a:effectLst>
                <a:latin typeface="Comic Sans MS" pitchFamily="66" charset="0"/>
              </a:rPr>
              <a:t>as pleasure</a:t>
            </a:r>
            <a:r>
              <a:rPr lang="en-GB" sz="2400" b="1" dirty="0">
                <a:solidFill>
                  <a:schemeClr val="accent1"/>
                </a:solidFill>
                <a:effectLst>
                  <a:outerShdw blurRad="38100" dist="38100" dir="2700000" algn="tl">
                    <a:srgbClr val="000000"/>
                  </a:outerShdw>
                </a:effectLst>
                <a:latin typeface="Comic Sans MS" pitchFamily="66" charset="0"/>
              </a:rPr>
              <a:t> </a:t>
            </a:r>
          </a:p>
        </p:txBody>
      </p:sp>
      <p:sp>
        <p:nvSpPr>
          <p:cNvPr id="168993" name="Rectangle 33"/>
          <p:cNvSpPr>
            <a:spLocks noChangeArrowheads="1"/>
          </p:cNvSpPr>
          <p:nvPr/>
        </p:nvSpPr>
        <p:spPr bwMode="auto">
          <a:xfrm>
            <a:off x="633413" y="571500"/>
            <a:ext cx="7824787" cy="1104900"/>
          </a:xfrm>
          <a:prstGeom prst="rect">
            <a:avLst/>
          </a:prstGeom>
          <a:solidFill>
            <a:srgbClr val="114FFB"/>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GB" sz="4800" b="1">
                <a:solidFill>
                  <a:srgbClr val="FAFD00"/>
                </a:solidFill>
                <a:effectLst>
                  <a:outerShdw blurRad="38100" dist="38100" dir="2700000" algn="tl">
                    <a:srgbClr val="000000"/>
                  </a:outerShdw>
                </a:effectLst>
              </a:rPr>
              <a:t>Multilingual education</a:t>
            </a:r>
          </a:p>
        </p:txBody>
      </p:sp>
      <p:sp>
        <p:nvSpPr>
          <p:cNvPr id="168994" name="Text Box 34"/>
          <p:cNvSpPr txBox="1">
            <a:spLocks noChangeArrowheads="1"/>
          </p:cNvSpPr>
          <p:nvPr/>
        </p:nvSpPr>
        <p:spPr bwMode="auto">
          <a:xfrm>
            <a:off x="2590800" y="5561571"/>
            <a:ext cx="3962400" cy="4572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GB" sz="2400" b="1">
                <a:solidFill>
                  <a:srgbClr val="44209E"/>
                </a:solidFill>
                <a:effectLst>
                  <a:outerShdw blurRad="38100" dist="38100" dir="2700000" algn="tl">
                    <a:srgbClr val="000000"/>
                  </a:outerShdw>
                </a:effectLst>
              </a:rPr>
              <a:t>4) Intercultural reason</a:t>
            </a:r>
            <a:endParaRPr lang="en-GB" sz="2400">
              <a:solidFill>
                <a:srgbClr val="44209E"/>
              </a:solidFill>
              <a:latin typeface="Times New Roman" pitchFamily="18" charset="0"/>
            </a:endParaRPr>
          </a:p>
        </p:txBody>
      </p:sp>
      <p:grpSp>
        <p:nvGrpSpPr>
          <p:cNvPr id="168995" name="Group 35"/>
          <p:cNvGrpSpPr>
            <a:grpSpLocks/>
          </p:cNvGrpSpPr>
          <p:nvPr/>
        </p:nvGrpSpPr>
        <p:grpSpPr bwMode="auto">
          <a:xfrm>
            <a:off x="523875" y="2662238"/>
            <a:ext cx="1000125" cy="882650"/>
            <a:chOff x="216" y="245"/>
            <a:chExt cx="758" cy="618"/>
          </a:xfrm>
        </p:grpSpPr>
        <p:grpSp>
          <p:nvGrpSpPr>
            <p:cNvPr id="168996" name="Group 36"/>
            <p:cNvGrpSpPr>
              <a:grpSpLocks/>
            </p:cNvGrpSpPr>
            <p:nvPr/>
          </p:nvGrpSpPr>
          <p:grpSpPr bwMode="auto">
            <a:xfrm>
              <a:off x="216" y="303"/>
              <a:ext cx="232" cy="206"/>
              <a:chOff x="216" y="303"/>
              <a:chExt cx="232" cy="206"/>
            </a:xfrm>
          </p:grpSpPr>
          <p:sp>
            <p:nvSpPr>
              <p:cNvPr id="168997" name="Freeform 37"/>
              <p:cNvSpPr>
                <a:spLocks/>
              </p:cNvSpPr>
              <p:nvPr/>
            </p:nvSpPr>
            <p:spPr bwMode="auto">
              <a:xfrm>
                <a:off x="216" y="303"/>
                <a:ext cx="114" cy="107"/>
              </a:xfrm>
              <a:custGeom>
                <a:avLst/>
                <a:gdLst>
                  <a:gd name="T0" fmla="*/ 113 w 114"/>
                  <a:gd name="T1" fmla="*/ 58 h 107"/>
                  <a:gd name="T2" fmla="*/ 98 w 114"/>
                  <a:gd name="T3" fmla="*/ 52 h 107"/>
                  <a:gd name="T4" fmla="*/ 92 w 114"/>
                  <a:gd name="T5" fmla="*/ 47 h 107"/>
                  <a:gd name="T6" fmla="*/ 88 w 114"/>
                  <a:gd name="T7" fmla="*/ 42 h 107"/>
                  <a:gd name="T8" fmla="*/ 87 w 114"/>
                  <a:gd name="T9" fmla="*/ 36 h 107"/>
                  <a:gd name="T10" fmla="*/ 84 w 114"/>
                  <a:gd name="T11" fmla="*/ 29 h 107"/>
                  <a:gd name="T12" fmla="*/ 79 w 114"/>
                  <a:gd name="T13" fmla="*/ 21 h 107"/>
                  <a:gd name="T14" fmla="*/ 76 w 114"/>
                  <a:gd name="T15" fmla="*/ 16 h 107"/>
                  <a:gd name="T16" fmla="*/ 72 w 114"/>
                  <a:gd name="T17" fmla="*/ 11 h 107"/>
                  <a:gd name="T18" fmla="*/ 68 w 114"/>
                  <a:gd name="T19" fmla="*/ 5 h 107"/>
                  <a:gd name="T20" fmla="*/ 66 w 114"/>
                  <a:gd name="T21" fmla="*/ 2 h 107"/>
                  <a:gd name="T22" fmla="*/ 63 w 114"/>
                  <a:gd name="T23" fmla="*/ 0 h 107"/>
                  <a:gd name="T24" fmla="*/ 59 w 114"/>
                  <a:gd name="T25" fmla="*/ 0 h 107"/>
                  <a:gd name="T26" fmla="*/ 54 w 114"/>
                  <a:gd name="T27" fmla="*/ 2 h 107"/>
                  <a:gd name="T28" fmla="*/ 53 w 114"/>
                  <a:gd name="T29" fmla="*/ 6 h 107"/>
                  <a:gd name="T30" fmla="*/ 52 w 114"/>
                  <a:gd name="T31" fmla="*/ 10 h 107"/>
                  <a:gd name="T32" fmla="*/ 53 w 114"/>
                  <a:gd name="T33" fmla="*/ 14 h 107"/>
                  <a:gd name="T34" fmla="*/ 55 w 114"/>
                  <a:gd name="T35" fmla="*/ 20 h 107"/>
                  <a:gd name="T36" fmla="*/ 56 w 114"/>
                  <a:gd name="T37" fmla="*/ 25 h 107"/>
                  <a:gd name="T38" fmla="*/ 59 w 114"/>
                  <a:gd name="T39" fmla="*/ 32 h 107"/>
                  <a:gd name="T40" fmla="*/ 59 w 114"/>
                  <a:gd name="T41" fmla="*/ 37 h 107"/>
                  <a:gd name="T42" fmla="*/ 50 w 114"/>
                  <a:gd name="T43" fmla="*/ 38 h 107"/>
                  <a:gd name="T44" fmla="*/ 40 w 114"/>
                  <a:gd name="T45" fmla="*/ 34 h 107"/>
                  <a:gd name="T46" fmla="*/ 34 w 114"/>
                  <a:gd name="T47" fmla="*/ 31 h 107"/>
                  <a:gd name="T48" fmla="*/ 26 w 114"/>
                  <a:gd name="T49" fmla="*/ 24 h 107"/>
                  <a:gd name="T50" fmla="*/ 18 w 114"/>
                  <a:gd name="T51" fmla="*/ 19 h 107"/>
                  <a:gd name="T52" fmla="*/ 14 w 114"/>
                  <a:gd name="T53" fmla="*/ 16 h 107"/>
                  <a:gd name="T54" fmla="*/ 7 w 114"/>
                  <a:gd name="T55" fmla="*/ 14 h 107"/>
                  <a:gd name="T56" fmla="*/ 2 w 114"/>
                  <a:gd name="T57" fmla="*/ 14 h 107"/>
                  <a:gd name="T58" fmla="*/ 0 w 114"/>
                  <a:gd name="T59" fmla="*/ 18 h 107"/>
                  <a:gd name="T60" fmla="*/ 0 w 114"/>
                  <a:gd name="T61" fmla="*/ 23 h 107"/>
                  <a:gd name="T62" fmla="*/ 3 w 114"/>
                  <a:gd name="T63" fmla="*/ 26 h 107"/>
                  <a:gd name="T64" fmla="*/ 9 w 114"/>
                  <a:gd name="T65" fmla="*/ 31 h 107"/>
                  <a:gd name="T66" fmla="*/ 18 w 114"/>
                  <a:gd name="T67" fmla="*/ 39 h 107"/>
                  <a:gd name="T68" fmla="*/ 33 w 114"/>
                  <a:gd name="T69" fmla="*/ 52 h 107"/>
                  <a:gd name="T70" fmla="*/ 35 w 114"/>
                  <a:gd name="T71" fmla="*/ 55 h 107"/>
                  <a:gd name="T72" fmla="*/ 32 w 114"/>
                  <a:gd name="T73" fmla="*/ 59 h 107"/>
                  <a:gd name="T74" fmla="*/ 30 w 114"/>
                  <a:gd name="T75" fmla="*/ 64 h 107"/>
                  <a:gd name="T76" fmla="*/ 30 w 114"/>
                  <a:gd name="T77" fmla="*/ 68 h 107"/>
                  <a:gd name="T78" fmla="*/ 32 w 114"/>
                  <a:gd name="T79" fmla="*/ 71 h 107"/>
                  <a:gd name="T80" fmla="*/ 34 w 114"/>
                  <a:gd name="T81" fmla="*/ 74 h 107"/>
                  <a:gd name="T82" fmla="*/ 34 w 114"/>
                  <a:gd name="T83" fmla="*/ 76 h 107"/>
                  <a:gd name="T84" fmla="*/ 33 w 114"/>
                  <a:gd name="T85" fmla="*/ 79 h 107"/>
                  <a:gd name="T86" fmla="*/ 32 w 114"/>
                  <a:gd name="T87" fmla="*/ 82 h 107"/>
                  <a:gd name="T88" fmla="*/ 33 w 114"/>
                  <a:gd name="T89" fmla="*/ 85 h 107"/>
                  <a:gd name="T90" fmla="*/ 37 w 114"/>
                  <a:gd name="T91" fmla="*/ 89 h 107"/>
                  <a:gd name="T92" fmla="*/ 43 w 114"/>
                  <a:gd name="T93" fmla="*/ 92 h 107"/>
                  <a:gd name="T94" fmla="*/ 48 w 114"/>
                  <a:gd name="T95" fmla="*/ 95 h 107"/>
                  <a:gd name="T96" fmla="*/ 58 w 114"/>
                  <a:gd name="T97" fmla="*/ 99 h 107"/>
                  <a:gd name="T98" fmla="*/ 72 w 114"/>
                  <a:gd name="T99" fmla="*/ 100 h 107"/>
                  <a:gd name="T100" fmla="*/ 89 w 114"/>
                  <a:gd name="T101" fmla="*/ 105 h 107"/>
                  <a:gd name="T102" fmla="*/ 96 w 114"/>
                  <a:gd name="T103" fmla="*/ 106 h 107"/>
                  <a:gd name="T104" fmla="*/ 113 w 114"/>
                  <a:gd name="T105" fmla="*/ 5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107">
                    <a:moveTo>
                      <a:pt x="113" y="58"/>
                    </a:moveTo>
                    <a:lnTo>
                      <a:pt x="98" y="52"/>
                    </a:lnTo>
                    <a:lnTo>
                      <a:pt x="92" y="47"/>
                    </a:lnTo>
                    <a:lnTo>
                      <a:pt x="88" y="42"/>
                    </a:lnTo>
                    <a:lnTo>
                      <a:pt x="87" y="36"/>
                    </a:lnTo>
                    <a:lnTo>
                      <a:pt x="84" y="29"/>
                    </a:lnTo>
                    <a:lnTo>
                      <a:pt x="79" y="21"/>
                    </a:lnTo>
                    <a:lnTo>
                      <a:pt x="76" y="16"/>
                    </a:lnTo>
                    <a:lnTo>
                      <a:pt x="72" y="11"/>
                    </a:lnTo>
                    <a:lnTo>
                      <a:pt x="68" y="5"/>
                    </a:lnTo>
                    <a:lnTo>
                      <a:pt x="66" y="2"/>
                    </a:lnTo>
                    <a:lnTo>
                      <a:pt x="63" y="0"/>
                    </a:lnTo>
                    <a:lnTo>
                      <a:pt x="59" y="0"/>
                    </a:lnTo>
                    <a:lnTo>
                      <a:pt x="54" y="2"/>
                    </a:lnTo>
                    <a:lnTo>
                      <a:pt x="53" y="6"/>
                    </a:lnTo>
                    <a:lnTo>
                      <a:pt x="52" y="10"/>
                    </a:lnTo>
                    <a:lnTo>
                      <a:pt x="53" y="14"/>
                    </a:lnTo>
                    <a:lnTo>
                      <a:pt x="55" y="20"/>
                    </a:lnTo>
                    <a:lnTo>
                      <a:pt x="56" y="25"/>
                    </a:lnTo>
                    <a:lnTo>
                      <a:pt x="59" y="32"/>
                    </a:lnTo>
                    <a:lnTo>
                      <a:pt x="59" y="37"/>
                    </a:lnTo>
                    <a:lnTo>
                      <a:pt x="50" y="38"/>
                    </a:lnTo>
                    <a:lnTo>
                      <a:pt x="40" y="34"/>
                    </a:lnTo>
                    <a:lnTo>
                      <a:pt x="34" y="31"/>
                    </a:lnTo>
                    <a:lnTo>
                      <a:pt x="26" y="24"/>
                    </a:lnTo>
                    <a:lnTo>
                      <a:pt x="18" y="19"/>
                    </a:lnTo>
                    <a:lnTo>
                      <a:pt x="14" y="16"/>
                    </a:lnTo>
                    <a:lnTo>
                      <a:pt x="7" y="14"/>
                    </a:lnTo>
                    <a:lnTo>
                      <a:pt x="2" y="14"/>
                    </a:lnTo>
                    <a:lnTo>
                      <a:pt x="0" y="18"/>
                    </a:lnTo>
                    <a:lnTo>
                      <a:pt x="0" y="23"/>
                    </a:lnTo>
                    <a:lnTo>
                      <a:pt x="3" y="26"/>
                    </a:lnTo>
                    <a:lnTo>
                      <a:pt x="9" y="31"/>
                    </a:lnTo>
                    <a:lnTo>
                      <a:pt x="18" y="39"/>
                    </a:lnTo>
                    <a:lnTo>
                      <a:pt x="33" y="52"/>
                    </a:lnTo>
                    <a:lnTo>
                      <a:pt x="35" y="55"/>
                    </a:lnTo>
                    <a:lnTo>
                      <a:pt x="32" y="59"/>
                    </a:lnTo>
                    <a:lnTo>
                      <a:pt x="30" y="64"/>
                    </a:lnTo>
                    <a:lnTo>
                      <a:pt x="30" y="68"/>
                    </a:lnTo>
                    <a:lnTo>
                      <a:pt x="32" y="71"/>
                    </a:lnTo>
                    <a:lnTo>
                      <a:pt x="34" y="74"/>
                    </a:lnTo>
                    <a:lnTo>
                      <a:pt x="34" y="76"/>
                    </a:lnTo>
                    <a:lnTo>
                      <a:pt x="33" y="79"/>
                    </a:lnTo>
                    <a:lnTo>
                      <a:pt x="32" y="82"/>
                    </a:lnTo>
                    <a:lnTo>
                      <a:pt x="33" y="85"/>
                    </a:lnTo>
                    <a:lnTo>
                      <a:pt x="37" y="89"/>
                    </a:lnTo>
                    <a:lnTo>
                      <a:pt x="43" y="92"/>
                    </a:lnTo>
                    <a:lnTo>
                      <a:pt x="48" y="95"/>
                    </a:lnTo>
                    <a:lnTo>
                      <a:pt x="58" y="99"/>
                    </a:lnTo>
                    <a:lnTo>
                      <a:pt x="72" y="100"/>
                    </a:lnTo>
                    <a:lnTo>
                      <a:pt x="89" y="105"/>
                    </a:lnTo>
                    <a:lnTo>
                      <a:pt x="96" y="106"/>
                    </a:lnTo>
                    <a:lnTo>
                      <a:pt x="113" y="58"/>
                    </a:lnTo>
                  </a:path>
                </a:pathLst>
              </a:custGeom>
              <a:solidFill>
                <a:srgbClr val="FFC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8998" name="Freeform 38"/>
              <p:cNvSpPr>
                <a:spLocks/>
              </p:cNvSpPr>
              <p:nvPr/>
            </p:nvSpPr>
            <p:spPr bwMode="auto">
              <a:xfrm>
                <a:off x="275" y="346"/>
                <a:ext cx="62" cy="80"/>
              </a:xfrm>
              <a:custGeom>
                <a:avLst/>
                <a:gdLst>
                  <a:gd name="T0" fmla="*/ 61 w 62"/>
                  <a:gd name="T1" fmla="*/ 12 h 80"/>
                  <a:gd name="T2" fmla="*/ 37 w 62"/>
                  <a:gd name="T3" fmla="*/ 0 h 80"/>
                  <a:gd name="T4" fmla="*/ 33 w 62"/>
                  <a:gd name="T5" fmla="*/ 0 h 80"/>
                  <a:gd name="T6" fmla="*/ 30 w 62"/>
                  <a:gd name="T7" fmla="*/ 2 h 80"/>
                  <a:gd name="T8" fmla="*/ 24 w 62"/>
                  <a:gd name="T9" fmla="*/ 9 h 80"/>
                  <a:gd name="T10" fmla="*/ 14 w 62"/>
                  <a:gd name="T11" fmla="*/ 22 h 80"/>
                  <a:gd name="T12" fmla="*/ 7 w 62"/>
                  <a:gd name="T13" fmla="*/ 34 h 80"/>
                  <a:gd name="T14" fmla="*/ 3 w 62"/>
                  <a:gd name="T15" fmla="*/ 42 h 80"/>
                  <a:gd name="T16" fmla="*/ 1 w 62"/>
                  <a:gd name="T17" fmla="*/ 49 h 80"/>
                  <a:gd name="T18" fmla="*/ 0 w 62"/>
                  <a:gd name="T19" fmla="*/ 55 h 80"/>
                  <a:gd name="T20" fmla="*/ 0 w 62"/>
                  <a:gd name="T21" fmla="*/ 60 h 80"/>
                  <a:gd name="T22" fmla="*/ 0 w 62"/>
                  <a:gd name="T23" fmla="*/ 65 h 80"/>
                  <a:gd name="T24" fmla="*/ 19 w 62"/>
                  <a:gd name="T25" fmla="*/ 79 h 80"/>
                  <a:gd name="T26" fmla="*/ 61 w 62"/>
                  <a:gd name="T2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80">
                    <a:moveTo>
                      <a:pt x="61" y="12"/>
                    </a:moveTo>
                    <a:lnTo>
                      <a:pt x="37" y="0"/>
                    </a:lnTo>
                    <a:lnTo>
                      <a:pt x="33" y="0"/>
                    </a:lnTo>
                    <a:lnTo>
                      <a:pt x="30" y="2"/>
                    </a:lnTo>
                    <a:lnTo>
                      <a:pt x="24" y="9"/>
                    </a:lnTo>
                    <a:lnTo>
                      <a:pt x="14" y="22"/>
                    </a:lnTo>
                    <a:lnTo>
                      <a:pt x="7" y="34"/>
                    </a:lnTo>
                    <a:lnTo>
                      <a:pt x="3" y="42"/>
                    </a:lnTo>
                    <a:lnTo>
                      <a:pt x="1" y="49"/>
                    </a:lnTo>
                    <a:lnTo>
                      <a:pt x="0" y="55"/>
                    </a:lnTo>
                    <a:lnTo>
                      <a:pt x="0" y="60"/>
                    </a:lnTo>
                    <a:lnTo>
                      <a:pt x="0" y="65"/>
                    </a:lnTo>
                    <a:lnTo>
                      <a:pt x="19" y="79"/>
                    </a:lnTo>
                    <a:lnTo>
                      <a:pt x="61" y="12"/>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8999" name="Freeform 39"/>
              <p:cNvSpPr>
                <a:spLocks/>
              </p:cNvSpPr>
              <p:nvPr/>
            </p:nvSpPr>
            <p:spPr bwMode="auto">
              <a:xfrm>
                <a:off x="287" y="351"/>
                <a:ext cx="161" cy="158"/>
              </a:xfrm>
              <a:custGeom>
                <a:avLst/>
                <a:gdLst>
                  <a:gd name="T0" fmla="*/ 160 w 161"/>
                  <a:gd name="T1" fmla="*/ 48 h 158"/>
                  <a:gd name="T2" fmla="*/ 140 w 161"/>
                  <a:gd name="T3" fmla="*/ 43 h 158"/>
                  <a:gd name="T4" fmla="*/ 127 w 161"/>
                  <a:gd name="T5" fmla="*/ 40 h 158"/>
                  <a:gd name="T6" fmla="*/ 118 w 161"/>
                  <a:gd name="T7" fmla="*/ 37 h 158"/>
                  <a:gd name="T8" fmla="*/ 116 w 161"/>
                  <a:gd name="T9" fmla="*/ 30 h 158"/>
                  <a:gd name="T10" fmla="*/ 111 w 161"/>
                  <a:gd name="T11" fmla="*/ 25 h 158"/>
                  <a:gd name="T12" fmla="*/ 105 w 161"/>
                  <a:gd name="T13" fmla="*/ 24 h 158"/>
                  <a:gd name="T14" fmla="*/ 95 w 161"/>
                  <a:gd name="T15" fmla="*/ 24 h 158"/>
                  <a:gd name="T16" fmla="*/ 87 w 161"/>
                  <a:gd name="T17" fmla="*/ 20 h 158"/>
                  <a:gd name="T18" fmla="*/ 87 w 161"/>
                  <a:gd name="T19" fmla="*/ 15 h 158"/>
                  <a:gd name="T20" fmla="*/ 79 w 161"/>
                  <a:gd name="T21" fmla="*/ 7 h 158"/>
                  <a:gd name="T22" fmla="*/ 67 w 161"/>
                  <a:gd name="T23" fmla="*/ 1 h 158"/>
                  <a:gd name="T24" fmla="*/ 59 w 161"/>
                  <a:gd name="T25" fmla="*/ 0 h 158"/>
                  <a:gd name="T26" fmla="*/ 50 w 161"/>
                  <a:gd name="T27" fmla="*/ 0 h 158"/>
                  <a:gd name="T28" fmla="*/ 43 w 161"/>
                  <a:gd name="T29" fmla="*/ 0 h 158"/>
                  <a:gd name="T30" fmla="*/ 32 w 161"/>
                  <a:gd name="T31" fmla="*/ 13 h 158"/>
                  <a:gd name="T32" fmla="*/ 17 w 161"/>
                  <a:gd name="T33" fmla="*/ 35 h 158"/>
                  <a:gd name="T34" fmla="*/ 5 w 161"/>
                  <a:gd name="T35" fmla="*/ 55 h 158"/>
                  <a:gd name="T36" fmla="*/ 2 w 161"/>
                  <a:gd name="T37" fmla="*/ 66 h 158"/>
                  <a:gd name="T38" fmla="*/ 1 w 161"/>
                  <a:gd name="T39" fmla="*/ 78 h 158"/>
                  <a:gd name="T40" fmla="*/ 0 w 161"/>
                  <a:gd name="T41" fmla="*/ 86 h 158"/>
                  <a:gd name="T42" fmla="*/ 2 w 161"/>
                  <a:gd name="T43" fmla="*/ 95 h 158"/>
                  <a:gd name="T44" fmla="*/ 7 w 161"/>
                  <a:gd name="T45" fmla="*/ 104 h 158"/>
                  <a:gd name="T46" fmla="*/ 18 w 161"/>
                  <a:gd name="T47" fmla="*/ 118 h 158"/>
                  <a:gd name="T48" fmla="*/ 24 w 161"/>
                  <a:gd name="T49" fmla="*/ 125 h 158"/>
                  <a:gd name="T50" fmla="*/ 33 w 161"/>
                  <a:gd name="T51" fmla="*/ 128 h 158"/>
                  <a:gd name="T52" fmla="*/ 43 w 161"/>
                  <a:gd name="T53" fmla="*/ 130 h 158"/>
                  <a:gd name="T54" fmla="*/ 49 w 161"/>
                  <a:gd name="T55" fmla="*/ 134 h 158"/>
                  <a:gd name="T56" fmla="*/ 54 w 161"/>
                  <a:gd name="T57" fmla="*/ 139 h 158"/>
                  <a:gd name="T58" fmla="*/ 59 w 161"/>
                  <a:gd name="T59" fmla="*/ 145 h 158"/>
                  <a:gd name="T60" fmla="*/ 68 w 161"/>
                  <a:gd name="T61" fmla="*/ 152 h 158"/>
                  <a:gd name="T62" fmla="*/ 85 w 161"/>
                  <a:gd name="T63" fmla="*/ 156 h 158"/>
                  <a:gd name="T64" fmla="*/ 101 w 161"/>
                  <a:gd name="T65" fmla="*/ 157 h 158"/>
                  <a:gd name="T66" fmla="*/ 160 w 161"/>
                  <a:gd name="T6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158">
                    <a:moveTo>
                      <a:pt x="160" y="48"/>
                    </a:moveTo>
                    <a:lnTo>
                      <a:pt x="140" y="43"/>
                    </a:lnTo>
                    <a:lnTo>
                      <a:pt x="127" y="40"/>
                    </a:lnTo>
                    <a:lnTo>
                      <a:pt x="118" y="37"/>
                    </a:lnTo>
                    <a:lnTo>
                      <a:pt x="116" y="30"/>
                    </a:lnTo>
                    <a:lnTo>
                      <a:pt x="111" y="25"/>
                    </a:lnTo>
                    <a:lnTo>
                      <a:pt x="105" y="24"/>
                    </a:lnTo>
                    <a:lnTo>
                      <a:pt x="95" y="24"/>
                    </a:lnTo>
                    <a:lnTo>
                      <a:pt x="87" y="20"/>
                    </a:lnTo>
                    <a:lnTo>
                      <a:pt x="87" y="15"/>
                    </a:lnTo>
                    <a:lnTo>
                      <a:pt x="79" y="7"/>
                    </a:lnTo>
                    <a:lnTo>
                      <a:pt x="67" y="1"/>
                    </a:lnTo>
                    <a:lnTo>
                      <a:pt x="59" y="0"/>
                    </a:lnTo>
                    <a:lnTo>
                      <a:pt x="50" y="0"/>
                    </a:lnTo>
                    <a:lnTo>
                      <a:pt x="43" y="0"/>
                    </a:lnTo>
                    <a:lnTo>
                      <a:pt x="32" y="13"/>
                    </a:lnTo>
                    <a:lnTo>
                      <a:pt x="17" y="35"/>
                    </a:lnTo>
                    <a:lnTo>
                      <a:pt x="5" y="55"/>
                    </a:lnTo>
                    <a:lnTo>
                      <a:pt x="2" y="66"/>
                    </a:lnTo>
                    <a:lnTo>
                      <a:pt x="1" y="78"/>
                    </a:lnTo>
                    <a:lnTo>
                      <a:pt x="0" y="86"/>
                    </a:lnTo>
                    <a:lnTo>
                      <a:pt x="2" y="95"/>
                    </a:lnTo>
                    <a:lnTo>
                      <a:pt x="7" y="104"/>
                    </a:lnTo>
                    <a:lnTo>
                      <a:pt x="18" y="118"/>
                    </a:lnTo>
                    <a:lnTo>
                      <a:pt x="24" y="125"/>
                    </a:lnTo>
                    <a:lnTo>
                      <a:pt x="33" y="128"/>
                    </a:lnTo>
                    <a:lnTo>
                      <a:pt x="43" y="130"/>
                    </a:lnTo>
                    <a:lnTo>
                      <a:pt x="49" y="134"/>
                    </a:lnTo>
                    <a:lnTo>
                      <a:pt x="54" y="139"/>
                    </a:lnTo>
                    <a:lnTo>
                      <a:pt x="59" y="145"/>
                    </a:lnTo>
                    <a:lnTo>
                      <a:pt x="68" y="152"/>
                    </a:lnTo>
                    <a:lnTo>
                      <a:pt x="85" y="156"/>
                    </a:lnTo>
                    <a:lnTo>
                      <a:pt x="101" y="157"/>
                    </a:lnTo>
                    <a:lnTo>
                      <a:pt x="160" y="48"/>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9000" name="Group 40"/>
            <p:cNvGrpSpPr>
              <a:grpSpLocks/>
            </p:cNvGrpSpPr>
            <p:nvPr/>
          </p:nvGrpSpPr>
          <p:grpSpPr bwMode="auto">
            <a:xfrm>
              <a:off x="493" y="245"/>
              <a:ext cx="227" cy="188"/>
              <a:chOff x="493" y="245"/>
              <a:chExt cx="227" cy="188"/>
            </a:xfrm>
          </p:grpSpPr>
          <p:sp>
            <p:nvSpPr>
              <p:cNvPr id="169001" name="Freeform 41"/>
              <p:cNvSpPr>
                <a:spLocks/>
              </p:cNvSpPr>
              <p:nvPr/>
            </p:nvSpPr>
            <p:spPr bwMode="auto">
              <a:xfrm>
                <a:off x="504" y="245"/>
                <a:ext cx="216" cy="188"/>
              </a:xfrm>
              <a:custGeom>
                <a:avLst/>
                <a:gdLst>
                  <a:gd name="T0" fmla="*/ 203 w 216"/>
                  <a:gd name="T1" fmla="*/ 167 h 188"/>
                  <a:gd name="T2" fmla="*/ 214 w 216"/>
                  <a:gd name="T3" fmla="*/ 157 h 188"/>
                  <a:gd name="T4" fmla="*/ 214 w 216"/>
                  <a:gd name="T5" fmla="*/ 136 h 188"/>
                  <a:gd name="T6" fmla="*/ 203 w 216"/>
                  <a:gd name="T7" fmla="*/ 118 h 188"/>
                  <a:gd name="T8" fmla="*/ 190 w 216"/>
                  <a:gd name="T9" fmla="*/ 110 h 188"/>
                  <a:gd name="T10" fmla="*/ 184 w 216"/>
                  <a:gd name="T11" fmla="*/ 97 h 188"/>
                  <a:gd name="T12" fmla="*/ 177 w 216"/>
                  <a:gd name="T13" fmla="*/ 93 h 188"/>
                  <a:gd name="T14" fmla="*/ 156 w 216"/>
                  <a:gd name="T15" fmla="*/ 84 h 188"/>
                  <a:gd name="T16" fmla="*/ 169 w 216"/>
                  <a:gd name="T17" fmla="*/ 77 h 188"/>
                  <a:gd name="T18" fmla="*/ 172 w 216"/>
                  <a:gd name="T19" fmla="*/ 72 h 188"/>
                  <a:gd name="T20" fmla="*/ 172 w 216"/>
                  <a:gd name="T21" fmla="*/ 66 h 188"/>
                  <a:gd name="T22" fmla="*/ 161 w 216"/>
                  <a:gd name="T23" fmla="*/ 58 h 188"/>
                  <a:gd name="T24" fmla="*/ 174 w 216"/>
                  <a:gd name="T25" fmla="*/ 56 h 188"/>
                  <a:gd name="T26" fmla="*/ 190 w 216"/>
                  <a:gd name="T27" fmla="*/ 48 h 188"/>
                  <a:gd name="T28" fmla="*/ 196 w 216"/>
                  <a:gd name="T29" fmla="*/ 31 h 188"/>
                  <a:gd name="T30" fmla="*/ 191 w 216"/>
                  <a:gd name="T31" fmla="*/ 21 h 188"/>
                  <a:gd name="T32" fmla="*/ 179 w 216"/>
                  <a:gd name="T33" fmla="*/ 12 h 188"/>
                  <a:gd name="T34" fmla="*/ 155 w 216"/>
                  <a:gd name="T35" fmla="*/ 9 h 188"/>
                  <a:gd name="T36" fmla="*/ 125 w 216"/>
                  <a:gd name="T37" fmla="*/ 12 h 188"/>
                  <a:gd name="T38" fmla="*/ 106 w 216"/>
                  <a:gd name="T39" fmla="*/ 12 h 188"/>
                  <a:gd name="T40" fmla="*/ 79 w 216"/>
                  <a:gd name="T41" fmla="*/ 3 h 188"/>
                  <a:gd name="T42" fmla="*/ 54 w 216"/>
                  <a:gd name="T43" fmla="*/ 0 h 188"/>
                  <a:gd name="T44" fmla="*/ 31 w 216"/>
                  <a:gd name="T45" fmla="*/ 6 h 188"/>
                  <a:gd name="T46" fmla="*/ 16 w 216"/>
                  <a:gd name="T47" fmla="*/ 18 h 188"/>
                  <a:gd name="T48" fmla="*/ 5 w 216"/>
                  <a:gd name="T49" fmla="*/ 33 h 188"/>
                  <a:gd name="T50" fmla="*/ 0 w 216"/>
                  <a:gd name="T51" fmla="*/ 51 h 188"/>
                  <a:gd name="T52" fmla="*/ 5 w 216"/>
                  <a:gd name="T53" fmla="*/ 83 h 188"/>
                  <a:gd name="T54" fmla="*/ 31 w 216"/>
                  <a:gd name="T55" fmla="*/ 101 h 188"/>
                  <a:gd name="T56" fmla="*/ 43 w 216"/>
                  <a:gd name="T57" fmla="*/ 116 h 188"/>
                  <a:gd name="T58" fmla="*/ 42 w 216"/>
                  <a:gd name="T59" fmla="*/ 154 h 188"/>
                  <a:gd name="T60" fmla="*/ 150 w 216"/>
                  <a:gd name="T61" fmla="*/ 187 h 188"/>
                  <a:gd name="T62" fmla="*/ 165 w 216"/>
                  <a:gd name="T63" fmla="*/ 166 h 188"/>
                  <a:gd name="T64" fmla="*/ 194 w 216"/>
                  <a:gd name="T65" fmla="*/ 1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188">
                    <a:moveTo>
                      <a:pt x="194" y="168"/>
                    </a:moveTo>
                    <a:lnTo>
                      <a:pt x="203" y="167"/>
                    </a:lnTo>
                    <a:lnTo>
                      <a:pt x="209" y="163"/>
                    </a:lnTo>
                    <a:lnTo>
                      <a:pt x="214" y="157"/>
                    </a:lnTo>
                    <a:lnTo>
                      <a:pt x="215" y="148"/>
                    </a:lnTo>
                    <a:lnTo>
                      <a:pt x="214" y="136"/>
                    </a:lnTo>
                    <a:lnTo>
                      <a:pt x="208" y="125"/>
                    </a:lnTo>
                    <a:lnTo>
                      <a:pt x="203" y="118"/>
                    </a:lnTo>
                    <a:lnTo>
                      <a:pt x="195" y="113"/>
                    </a:lnTo>
                    <a:lnTo>
                      <a:pt x="190" y="110"/>
                    </a:lnTo>
                    <a:lnTo>
                      <a:pt x="187" y="105"/>
                    </a:lnTo>
                    <a:lnTo>
                      <a:pt x="184" y="97"/>
                    </a:lnTo>
                    <a:lnTo>
                      <a:pt x="181" y="94"/>
                    </a:lnTo>
                    <a:lnTo>
                      <a:pt x="177" y="93"/>
                    </a:lnTo>
                    <a:lnTo>
                      <a:pt x="165" y="90"/>
                    </a:lnTo>
                    <a:lnTo>
                      <a:pt x="156" y="84"/>
                    </a:lnTo>
                    <a:lnTo>
                      <a:pt x="150" y="81"/>
                    </a:lnTo>
                    <a:lnTo>
                      <a:pt x="169" y="77"/>
                    </a:lnTo>
                    <a:lnTo>
                      <a:pt x="171" y="74"/>
                    </a:lnTo>
                    <a:lnTo>
                      <a:pt x="172" y="72"/>
                    </a:lnTo>
                    <a:lnTo>
                      <a:pt x="173" y="68"/>
                    </a:lnTo>
                    <a:lnTo>
                      <a:pt x="172" y="66"/>
                    </a:lnTo>
                    <a:lnTo>
                      <a:pt x="166" y="62"/>
                    </a:lnTo>
                    <a:lnTo>
                      <a:pt x="161" y="58"/>
                    </a:lnTo>
                    <a:lnTo>
                      <a:pt x="167" y="58"/>
                    </a:lnTo>
                    <a:lnTo>
                      <a:pt x="174" y="56"/>
                    </a:lnTo>
                    <a:lnTo>
                      <a:pt x="183" y="53"/>
                    </a:lnTo>
                    <a:lnTo>
                      <a:pt x="190" y="48"/>
                    </a:lnTo>
                    <a:lnTo>
                      <a:pt x="194" y="41"/>
                    </a:lnTo>
                    <a:lnTo>
                      <a:pt x="196" y="31"/>
                    </a:lnTo>
                    <a:lnTo>
                      <a:pt x="194" y="25"/>
                    </a:lnTo>
                    <a:lnTo>
                      <a:pt x="191" y="21"/>
                    </a:lnTo>
                    <a:lnTo>
                      <a:pt x="186" y="16"/>
                    </a:lnTo>
                    <a:lnTo>
                      <a:pt x="179" y="12"/>
                    </a:lnTo>
                    <a:lnTo>
                      <a:pt x="167" y="10"/>
                    </a:lnTo>
                    <a:lnTo>
                      <a:pt x="155" y="9"/>
                    </a:lnTo>
                    <a:lnTo>
                      <a:pt x="137" y="9"/>
                    </a:lnTo>
                    <a:lnTo>
                      <a:pt x="125" y="12"/>
                    </a:lnTo>
                    <a:lnTo>
                      <a:pt x="114" y="15"/>
                    </a:lnTo>
                    <a:lnTo>
                      <a:pt x="106" y="12"/>
                    </a:lnTo>
                    <a:lnTo>
                      <a:pt x="90" y="9"/>
                    </a:lnTo>
                    <a:lnTo>
                      <a:pt x="79" y="3"/>
                    </a:lnTo>
                    <a:lnTo>
                      <a:pt x="67" y="0"/>
                    </a:lnTo>
                    <a:lnTo>
                      <a:pt x="54" y="0"/>
                    </a:lnTo>
                    <a:lnTo>
                      <a:pt x="42" y="2"/>
                    </a:lnTo>
                    <a:lnTo>
                      <a:pt x="31" y="6"/>
                    </a:lnTo>
                    <a:lnTo>
                      <a:pt x="23" y="11"/>
                    </a:lnTo>
                    <a:lnTo>
                      <a:pt x="16" y="18"/>
                    </a:lnTo>
                    <a:lnTo>
                      <a:pt x="9" y="25"/>
                    </a:lnTo>
                    <a:lnTo>
                      <a:pt x="5" y="33"/>
                    </a:lnTo>
                    <a:lnTo>
                      <a:pt x="3" y="40"/>
                    </a:lnTo>
                    <a:lnTo>
                      <a:pt x="0" y="51"/>
                    </a:lnTo>
                    <a:lnTo>
                      <a:pt x="0" y="67"/>
                    </a:lnTo>
                    <a:lnTo>
                      <a:pt x="5" y="83"/>
                    </a:lnTo>
                    <a:lnTo>
                      <a:pt x="14" y="95"/>
                    </a:lnTo>
                    <a:lnTo>
                      <a:pt x="31" y="101"/>
                    </a:lnTo>
                    <a:lnTo>
                      <a:pt x="38" y="108"/>
                    </a:lnTo>
                    <a:lnTo>
                      <a:pt x="43" y="116"/>
                    </a:lnTo>
                    <a:lnTo>
                      <a:pt x="43" y="128"/>
                    </a:lnTo>
                    <a:lnTo>
                      <a:pt x="42" y="154"/>
                    </a:lnTo>
                    <a:lnTo>
                      <a:pt x="45" y="186"/>
                    </a:lnTo>
                    <a:lnTo>
                      <a:pt x="150" y="187"/>
                    </a:lnTo>
                    <a:lnTo>
                      <a:pt x="155" y="171"/>
                    </a:lnTo>
                    <a:lnTo>
                      <a:pt x="165" y="166"/>
                    </a:lnTo>
                    <a:lnTo>
                      <a:pt x="183" y="167"/>
                    </a:lnTo>
                    <a:lnTo>
                      <a:pt x="194" y="168"/>
                    </a:lnTo>
                  </a:path>
                </a:pathLst>
              </a:custGeom>
              <a:solidFill>
                <a:srgbClr val="FFC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02" name="Freeform 42"/>
              <p:cNvSpPr>
                <a:spLocks/>
              </p:cNvSpPr>
              <p:nvPr/>
            </p:nvSpPr>
            <p:spPr bwMode="auto">
              <a:xfrm>
                <a:off x="609" y="268"/>
                <a:ext cx="26" cy="12"/>
              </a:xfrm>
              <a:custGeom>
                <a:avLst/>
                <a:gdLst>
                  <a:gd name="T0" fmla="*/ 17 w 26"/>
                  <a:gd name="T1" fmla="*/ 2 h 12"/>
                  <a:gd name="T2" fmla="*/ 11 w 26"/>
                  <a:gd name="T3" fmla="*/ 5 h 12"/>
                  <a:gd name="T4" fmla="*/ 0 w 26"/>
                  <a:gd name="T5" fmla="*/ 0 h 12"/>
                  <a:gd name="T6" fmla="*/ 12 w 26"/>
                  <a:gd name="T7" fmla="*/ 11 h 12"/>
                  <a:gd name="T8" fmla="*/ 17 w 26"/>
                  <a:gd name="T9" fmla="*/ 10 h 12"/>
                  <a:gd name="T10" fmla="*/ 23 w 26"/>
                  <a:gd name="T11" fmla="*/ 7 h 12"/>
                  <a:gd name="T12" fmla="*/ 25 w 26"/>
                  <a:gd name="T13" fmla="*/ 4 h 12"/>
                  <a:gd name="T14" fmla="*/ 23 w 26"/>
                  <a:gd name="T15" fmla="*/ 2 h 12"/>
                  <a:gd name="T16" fmla="*/ 20 w 26"/>
                  <a:gd name="T17" fmla="*/ 1 h 12"/>
                  <a:gd name="T18" fmla="*/ 17 w 26"/>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2">
                    <a:moveTo>
                      <a:pt x="17" y="2"/>
                    </a:moveTo>
                    <a:lnTo>
                      <a:pt x="11" y="5"/>
                    </a:lnTo>
                    <a:lnTo>
                      <a:pt x="0" y="0"/>
                    </a:lnTo>
                    <a:lnTo>
                      <a:pt x="12" y="11"/>
                    </a:lnTo>
                    <a:lnTo>
                      <a:pt x="17" y="10"/>
                    </a:lnTo>
                    <a:lnTo>
                      <a:pt x="23" y="7"/>
                    </a:lnTo>
                    <a:lnTo>
                      <a:pt x="25" y="4"/>
                    </a:lnTo>
                    <a:lnTo>
                      <a:pt x="23" y="2"/>
                    </a:lnTo>
                    <a:lnTo>
                      <a:pt x="20" y="1"/>
                    </a:lnTo>
                    <a:lnTo>
                      <a:pt x="17" y="2"/>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03" name="Freeform 43"/>
              <p:cNvSpPr>
                <a:spLocks/>
              </p:cNvSpPr>
              <p:nvPr/>
            </p:nvSpPr>
            <p:spPr bwMode="auto">
              <a:xfrm>
                <a:off x="647" y="314"/>
                <a:ext cx="8" cy="24"/>
              </a:xfrm>
              <a:custGeom>
                <a:avLst/>
                <a:gdLst>
                  <a:gd name="T0" fmla="*/ 2 w 8"/>
                  <a:gd name="T1" fmla="*/ 0 h 24"/>
                  <a:gd name="T2" fmla="*/ 3 w 8"/>
                  <a:gd name="T3" fmla="*/ 2 h 24"/>
                  <a:gd name="T4" fmla="*/ 5 w 8"/>
                  <a:gd name="T5" fmla="*/ 4 h 24"/>
                  <a:gd name="T6" fmla="*/ 6 w 8"/>
                  <a:gd name="T7" fmla="*/ 6 h 24"/>
                  <a:gd name="T8" fmla="*/ 7 w 8"/>
                  <a:gd name="T9" fmla="*/ 8 h 24"/>
                  <a:gd name="T10" fmla="*/ 7 w 8"/>
                  <a:gd name="T11" fmla="*/ 12 h 24"/>
                  <a:gd name="T12" fmla="*/ 6 w 8"/>
                  <a:gd name="T13" fmla="*/ 14 h 24"/>
                  <a:gd name="T14" fmla="*/ 6 w 8"/>
                  <a:gd name="T15" fmla="*/ 17 h 24"/>
                  <a:gd name="T16" fmla="*/ 4 w 8"/>
                  <a:gd name="T17" fmla="*/ 19 h 24"/>
                  <a:gd name="T18" fmla="*/ 3 w 8"/>
                  <a:gd name="T19" fmla="*/ 21 h 24"/>
                  <a:gd name="T20" fmla="*/ 2 w 8"/>
                  <a:gd name="T21" fmla="*/ 22 h 24"/>
                  <a:gd name="T22" fmla="*/ 0 w 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4">
                    <a:moveTo>
                      <a:pt x="2" y="0"/>
                    </a:moveTo>
                    <a:lnTo>
                      <a:pt x="3" y="2"/>
                    </a:lnTo>
                    <a:lnTo>
                      <a:pt x="5" y="4"/>
                    </a:lnTo>
                    <a:lnTo>
                      <a:pt x="6" y="6"/>
                    </a:lnTo>
                    <a:lnTo>
                      <a:pt x="7" y="8"/>
                    </a:lnTo>
                    <a:lnTo>
                      <a:pt x="7" y="12"/>
                    </a:lnTo>
                    <a:lnTo>
                      <a:pt x="6" y="14"/>
                    </a:lnTo>
                    <a:lnTo>
                      <a:pt x="6" y="17"/>
                    </a:lnTo>
                    <a:lnTo>
                      <a:pt x="4" y="19"/>
                    </a:lnTo>
                    <a:lnTo>
                      <a:pt x="3" y="21"/>
                    </a:lnTo>
                    <a:lnTo>
                      <a:pt x="2" y="22"/>
                    </a:lnTo>
                    <a:lnTo>
                      <a:pt x="0"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04" name="Freeform 44"/>
              <p:cNvSpPr>
                <a:spLocks/>
              </p:cNvSpPr>
              <p:nvPr/>
            </p:nvSpPr>
            <p:spPr bwMode="auto">
              <a:xfrm>
                <a:off x="493" y="264"/>
                <a:ext cx="125" cy="99"/>
              </a:xfrm>
              <a:custGeom>
                <a:avLst/>
                <a:gdLst>
                  <a:gd name="T0" fmla="*/ 121 w 125"/>
                  <a:gd name="T1" fmla="*/ 25 h 99"/>
                  <a:gd name="T2" fmla="*/ 123 w 125"/>
                  <a:gd name="T3" fmla="*/ 31 h 99"/>
                  <a:gd name="T4" fmla="*/ 124 w 125"/>
                  <a:gd name="T5" fmla="*/ 35 h 99"/>
                  <a:gd name="T6" fmla="*/ 117 w 125"/>
                  <a:gd name="T7" fmla="*/ 39 h 99"/>
                  <a:gd name="T8" fmla="*/ 112 w 125"/>
                  <a:gd name="T9" fmla="*/ 40 h 99"/>
                  <a:gd name="T10" fmla="*/ 106 w 125"/>
                  <a:gd name="T11" fmla="*/ 38 h 99"/>
                  <a:gd name="T12" fmla="*/ 101 w 125"/>
                  <a:gd name="T13" fmla="*/ 38 h 99"/>
                  <a:gd name="T14" fmla="*/ 95 w 125"/>
                  <a:gd name="T15" fmla="*/ 38 h 99"/>
                  <a:gd name="T16" fmla="*/ 90 w 125"/>
                  <a:gd name="T17" fmla="*/ 40 h 99"/>
                  <a:gd name="T18" fmla="*/ 87 w 125"/>
                  <a:gd name="T19" fmla="*/ 42 h 99"/>
                  <a:gd name="T20" fmla="*/ 85 w 125"/>
                  <a:gd name="T21" fmla="*/ 46 h 99"/>
                  <a:gd name="T22" fmla="*/ 84 w 125"/>
                  <a:gd name="T23" fmla="*/ 51 h 99"/>
                  <a:gd name="T24" fmla="*/ 84 w 125"/>
                  <a:gd name="T25" fmla="*/ 58 h 99"/>
                  <a:gd name="T26" fmla="*/ 86 w 125"/>
                  <a:gd name="T27" fmla="*/ 66 h 99"/>
                  <a:gd name="T28" fmla="*/ 91 w 125"/>
                  <a:gd name="T29" fmla="*/ 74 h 99"/>
                  <a:gd name="T30" fmla="*/ 96 w 125"/>
                  <a:gd name="T31" fmla="*/ 79 h 99"/>
                  <a:gd name="T32" fmla="*/ 99 w 125"/>
                  <a:gd name="T33" fmla="*/ 83 h 99"/>
                  <a:gd name="T34" fmla="*/ 104 w 125"/>
                  <a:gd name="T35" fmla="*/ 85 h 99"/>
                  <a:gd name="T36" fmla="*/ 107 w 125"/>
                  <a:gd name="T37" fmla="*/ 89 h 99"/>
                  <a:gd name="T38" fmla="*/ 109 w 125"/>
                  <a:gd name="T39" fmla="*/ 89 h 99"/>
                  <a:gd name="T40" fmla="*/ 102 w 125"/>
                  <a:gd name="T41" fmla="*/ 91 h 99"/>
                  <a:gd name="T42" fmla="*/ 90 w 125"/>
                  <a:gd name="T43" fmla="*/ 93 h 99"/>
                  <a:gd name="T44" fmla="*/ 75 w 125"/>
                  <a:gd name="T45" fmla="*/ 95 h 99"/>
                  <a:gd name="T46" fmla="*/ 61 w 125"/>
                  <a:gd name="T47" fmla="*/ 95 h 99"/>
                  <a:gd name="T48" fmla="*/ 49 w 125"/>
                  <a:gd name="T49" fmla="*/ 97 h 99"/>
                  <a:gd name="T50" fmla="*/ 42 w 125"/>
                  <a:gd name="T51" fmla="*/ 98 h 99"/>
                  <a:gd name="T52" fmla="*/ 37 w 125"/>
                  <a:gd name="T53" fmla="*/ 98 h 99"/>
                  <a:gd name="T54" fmla="*/ 31 w 125"/>
                  <a:gd name="T55" fmla="*/ 97 h 99"/>
                  <a:gd name="T56" fmla="*/ 25 w 125"/>
                  <a:gd name="T57" fmla="*/ 93 h 99"/>
                  <a:gd name="T58" fmla="*/ 18 w 125"/>
                  <a:gd name="T59" fmla="*/ 85 h 99"/>
                  <a:gd name="T60" fmla="*/ 11 w 125"/>
                  <a:gd name="T61" fmla="*/ 76 h 99"/>
                  <a:gd name="T62" fmla="*/ 4 w 125"/>
                  <a:gd name="T63" fmla="*/ 67 h 99"/>
                  <a:gd name="T64" fmla="*/ 1 w 125"/>
                  <a:gd name="T65" fmla="*/ 60 h 99"/>
                  <a:gd name="T66" fmla="*/ 0 w 125"/>
                  <a:gd name="T67" fmla="*/ 54 h 99"/>
                  <a:gd name="T68" fmla="*/ 0 w 125"/>
                  <a:gd name="T69" fmla="*/ 47 h 99"/>
                  <a:gd name="T70" fmla="*/ 4 w 125"/>
                  <a:gd name="T71" fmla="*/ 40 h 99"/>
                  <a:gd name="T72" fmla="*/ 7 w 125"/>
                  <a:gd name="T73" fmla="*/ 33 h 99"/>
                  <a:gd name="T74" fmla="*/ 11 w 125"/>
                  <a:gd name="T75" fmla="*/ 28 h 99"/>
                  <a:gd name="T76" fmla="*/ 12 w 125"/>
                  <a:gd name="T77" fmla="*/ 26 h 99"/>
                  <a:gd name="T78" fmla="*/ 18 w 125"/>
                  <a:gd name="T79" fmla="*/ 27 h 99"/>
                  <a:gd name="T80" fmla="*/ 24 w 125"/>
                  <a:gd name="T81" fmla="*/ 31 h 99"/>
                  <a:gd name="T82" fmla="*/ 29 w 125"/>
                  <a:gd name="T83" fmla="*/ 34 h 99"/>
                  <a:gd name="T84" fmla="*/ 31 w 125"/>
                  <a:gd name="T85" fmla="*/ 34 h 99"/>
                  <a:gd name="T86" fmla="*/ 35 w 125"/>
                  <a:gd name="T87" fmla="*/ 33 h 99"/>
                  <a:gd name="T88" fmla="*/ 39 w 125"/>
                  <a:gd name="T89" fmla="*/ 30 h 99"/>
                  <a:gd name="T90" fmla="*/ 42 w 125"/>
                  <a:gd name="T91" fmla="*/ 28 h 99"/>
                  <a:gd name="T92" fmla="*/ 47 w 125"/>
                  <a:gd name="T93" fmla="*/ 22 h 99"/>
                  <a:gd name="T94" fmla="*/ 52 w 125"/>
                  <a:gd name="T95" fmla="*/ 14 h 99"/>
                  <a:gd name="T96" fmla="*/ 57 w 125"/>
                  <a:gd name="T97" fmla="*/ 9 h 99"/>
                  <a:gd name="T98" fmla="*/ 64 w 125"/>
                  <a:gd name="T99" fmla="*/ 3 h 99"/>
                  <a:gd name="T100" fmla="*/ 70 w 125"/>
                  <a:gd name="T101" fmla="*/ 0 h 99"/>
                  <a:gd name="T102" fmla="*/ 76 w 125"/>
                  <a:gd name="T103" fmla="*/ 0 h 99"/>
                  <a:gd name="T104" fmla="*/ 80 w 125"/>
                  <a:gd name="T105" fmla="*/ 0 h 99"/>
                  <a:gd name="T106" fmla="*/ 85 w 125"/>
                  <a:gd name="T107" fmla="*/ 1 h 99"/>
                  <a:gd name="T108" fmla="*/ 92 w 125"/>
                  <a:gd name="T109" fmla="*/ 4 h 99"/>
                  <a:gd name="T110" fmla="*/ 95 w 125"/>
                  <a:gd name="T111" fmla="*/ 7 h 99"/>
                  <a:gd name="T112" fmla="*/ 101 w 125"/>
                  <a:gd name="T113" fmla="*/ 11 h 99"/>
                  <a:gd name="T114" fmla="*/ 105 w 125"/>
                  <a:gd name="T115" fmla="*/ 15 h 99"/>
                  <a:gd name="T116" fmla="*/ 110 w 125"/>
                  <a:gd name="T117" fmla="*/ 19 h 99"/>
                  <a:gd name="T118" fmla="*/ 116 w 125"/>
                  <a:gd name="T119" fmla="*/ 23 h 99"/>
                  <a:gd name="T120" fmla="*/ 121 w 125"/>
                  <a:gd name="T121" fmla="*/ 2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99">
                    <a:moveTo>
                      <a:pt x="121" y="25"/>
                    </a:moveTo>
                    <a:lnTo>
                      <a:pt x="123" y="31"/>
                    </a:lnTo>
                    <a:lnTo>
                      <a:pt x="124" y="35"/>
                    </a:lnTo>
                    <a:lnTo>
                      <a:pt x="117" y="39"/>
                    </a:lnTo>
                    <a:lnTo>
                      <a:pt x="112" y="40"/>
                    </a:lnTo>
                    <a:lnTo>
                      <a:pt x="106" y="38"/>
                    </a:lnTo>
                    <a:lnTo>
                      <a:pt x="101" y="38"/>
                    </a:lnTo>
                    <a:lnTo>
                      <a:pt x="95" y="38"/>
                    </a:lnTo>
                    <a:lnTo>
                      <a:pt x="90" y="40"/>
                    </a:lnTo>
                    <a:lnTo>
                      <a:pt x="87" y="42"/>
                    </a:lnTo>
                    <a:lnTo>
                      <a:pt x="85" y="46"/>
                    </a:lnTo>
                    <a:lnTo>
                      <a:pt x="84" y="51"/>
                    </a:lnTo>
                    <a:lnTo>
                      <a:pt x="84" y="58"/>
                    </a:lnTo>
                    <a:lnTo>
                      <a:pt x="86" y="66"/>
                    </a:lnTo>
                    <a:lnTo>
                      <a:pt x="91" y="74"/>
                    </a:lnTo>
                    <a:lnTo>
                      <a:pt x="96" y="79"/>
                    </a:lnTo>
                    <a:lnTo>
                      <a:pt x="99" y="83"/>
                    </a:lnTo>
                    <a:lnTo>
                      <a:pt x="104" y="85"/>
                    </a:lnTo>
                    <a:lnTo>
                      <a:pt x="107" y="89"/>
                    </a:lnTo>
                    <a:lnTo>
                      <a:pt x="109" y="89"/>
                    </a:lnTo>
                    <a:lnTo>
                      <a:pt x="102" y="91"/>
                    </a:lnTo>
                    <a:lnTo>
                      <a:pt x="90" y="93"/>
                    </a:lnTo>
                    <a:lnTo>
                      <a:pt x="75" y="95"/>
                    </a:lnTo>
                    <a:lnTo>
                      <a:pt x="61" y="95"/>
                    </a:lnTo>
                    <a:lnTo>
                      <a:pt x="49" y="97"/>
                    </a:lnTo>
                    <a:lnTo>
                      <a:pt x="42" y="98"/>
                    </a:lnTo>
                    <a:lnTo>
                      <a:pt x="37" y="98"/>
                    </a:lnTo>
                    <a:lnTo>
                      <a:pt x="31" y="97"/>
                    </a:lnTo>
                    <a:lnTo>
                      <a:pt x="25" y="93"/>
                    </a:lnTo>
                    <a:lnTo>
                      <a:pt x="18" y="85"/>
                    </a:lnTo>
                    <a:lnTo>
                      <a:pt x="11" y="76"/>
                    </a:lnTo>
                    <a:lnTo>
                      <a:pt x="4" y="67"/>
                    </a:lnTo>
                    <a:lnTo>
                      <a:pt x="1" y="60"/>
                    </a:lnTo>
                    <a:lnTo>
                      <a:pt x="0" y="54"/>
                    </a:lnTo>
                    <a:lnTo>
                      <a:pt x="0" y="47"/>
                    </a:lnTo>
                    <a:lnTo>
                      <a:pt x="4" y="40"/>
                    </a:lnTo>
                    <a:lnTo>
                      <a:pt x="7" y="33"/>
                    </a:lnTo>
                    <a:lnTo>
                      <a:pt x="11" y="28"/>
                    </a:lnTo>
                    <a:lnTo>
                      <a:pt x="12" y="26"/>
                    </a:lnTo>
                    <a:lnTo>
                      <a:pt x="18" y="27"/>
                    </a:lnTo>
                    <a:lnTo>
                      <a:pt x="24" y="31"/>
                    </a:lnTo>
                    <a:lnTo>
                      <a:pt x="29" y="34"/>
                    </a:lnTo>
                    <a:lnTo>
                      <a:pt x="31" y="34"/>
                    </a:lnTo>
                    <a:lnTo>
                      <a:pt x="35" y="33"/>
                    </a:lnTo>
                    <a:lnTo>
                      <a:pt x="39" y="30"/>
                    </a:lnTo>
                    <a:lnTo>
                      <a:pt x="42" y="28"/>
                    </a:lnTo>
                    <a:lnTo>
                      <a:pt x="47" y="22"/>
                    </a:lnTo>
                    <a:lnTo>
                      <a:pt x="52" y="14"/>
                    </a:lnTo>
                    <a:lnTo>
                      <a:pt x="57" y="9"/>
                    </a:lnTo>
                    <a:lnTo>
                      <a:pt x="64" y="3"/>
                    </a:lnTo>
                    <a:lnTo>
                      <a:pt x="70" y="0"/>
                    </a:lnTo>
                    <a:lnTo>
                      <a:pt x="76" y="0"/>
                    </a:lnTo>
                    <a:lnTo>
                      <a:pt x="80" y="0"/>
                    </a:lnTo>
                    <a:lnTo>
                      <a:pt x="85" y="1"/>
                    </a:lnTo>
                    <a:lnTo>
                      <a:pt x="92" y="4"/>
                    </a:lnTo>
                    <a:lnTo>
                      <a:pt x="95" y="7"/>
                    </a:lnTo>
                    <a:lnTo>
                      <a:pt x="101" y="11"/>
                    </a:lnTo>
                    <a:lnTo>
                      <a:pt x="105" y="15"/>
                    </a:lnTo>
                    <a:lnTo>
                      <a:pt x="110" y="19"/>
                    </a:lnTo>
                    <a:lnTo>
                      <a:pt x="116" y="23"/>
                    </a:lnTo>
                    <a:lnTo>
                      <a:pt x="121" y="25"/>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69005" name="Freeform 45"/>
            <p:cNvSpPr>
              <a:spLocks/>
            </p:cNvSpPr>
            <p:nvPr/>
          </p:nvSpPr>
          <p:spPr bwMode="auto">
            <a:xfrm>
              <a:off x="491" y="367"/>
              <a:ext cx="136" cy="42"/>
            </a:xfrm>
            <a:custGeom>
              <a:avLst/>
              <a:gdLst>
                <a:gd name="T0" fmla="*/ 135 w 136"/>
                <a:gd name="T1" fmla="*/ 41 h 42"/>
                <a:gd name="T2" fmla="*/ 128 w 136"/>
                <a:gd name="T3" fmla="*/ 31 h 42"/>
                <a:gd name="T4" fmla="*/ 121 w 136"/>
                <a:gd name="T5" fmla="*/ 21 h 42"/>
                <a:gd name="T6" fmla="*/ 113 w 136"/>
                <a:gd name="T7" fmla="*/ 14 h 42"/>
                <a:gd name="T8" fmla="*/ 99 w 136"/>
                <a:gd name="T9" fmla="*/ 6 h 42"/>
                <a:gd name="T10" fmla="*/ 81 w 136"/>
                <a:gd name="T11" fmla="*/ 2 h 42"/>
                <a:gd name="T12" fmla="*/ 60 w 136"/>
                <a:gd name="T13" fmla="*/ 0 h 42"/>
                <a:gd name="T14" fmla="*/ 43 w 136"/>
                <a:gd name="T15" fmla="*/ 0 h 42"/>
                <a:gd name="T16" fmla="*/ 23 w 136"/>
                <a:gd name="T17" fmla="*/ 0 h 42"/>
                <a:gd name="T18" fmla="*/ 11 w 136"/>
                <a:gd name="T19" fmla="*/ 1 h 42"/>
                <a:gd name="T20" fmla="*/ 9 w 136"/>
                <a:gd name="T21" fmla="*/ 4 h 42"/>
                <a:gd name="T22" fmla="*/ 3 w 136"/>
                <a:gd name="T23" fmla="*/ 18 h 42"/>
                <a:gd name="T24" fmla="*/ 0 w 136"/>
                <a:gd name="T25" fmla="*/ 28 h 42"/>
                <a:gd name="T26" fmla="*/ 135 w 136"/>
                <a:gd name="T2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42">
                  <a:moveTo>
                    <a:pt x="135" y="41"/>
                  </a:moveTo>
                  <a:lnTo>
                    <a:pt x="128" y="31"/>
                  </a:lnTo>
                  <a:lnTo>
                    <a:pt x="121" y="21"/>
                  </a:lnTo>
                  <a:lnTo>
                    <a:pt x="113" y="14"/>
                  </a:lnTo>
                  <a:lnTo>
                    <a:pt x="99" y="6"/>
                  </a:lnTo>
                  <a:lnTo>
                    <a:pt x="81" y="2"/>
                  </a:lnTo>
                  <a:lnTo>
                    <a:pt x="60" y="0"/>
                  </a:lnTo>
                  <a:lnTo>
                    <a:pt x="43" y="0"/>
                  </a:lnTo>
                  <a:lnTo>
                    <a:pt x="23" y="0"/>
                  </a:lnTo>
                  <a:lnTo>
                    <a:pt x="11" y="1"/>
                  </a:lnTo>
                  <a:lnTo>
                    <a:pt x="9" y="4"/>
                  </a:lnTo>
                  <a:lnTo>
                    <a:pt x="3" y="18"/>
                  </a:lnTo>
                  <a:lnTo>
                    <a:pt x="0" y="28"/>
                  </a:lnTo>
                  <a:lnTo>
                    <a:pt x="135" y="4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69006" name="Group 46"/>
            <p:cNvGrpSpPr>
              <a:grpSpLocks/>
            </p:cNvGrpSpPr>
            <p:nvPr/>
          </p:nvGrpSpPr>
          <p:grpSpPr bwMode="auto">
            <a:xfrm>
              <a:off x="350" y="568"/>
              <a:ext cx="406" cy="295"/>
              <a:chOff x="350" y="568"/>
              <a:chExt cx="406" cy="295"/>
            </a:xfrm>
          </p:grpSpPr>
          <p:grpSp>
            <p:nvGrpSpPr>
              <p:cNvPr id="169007" name="Group 47"/>
              <p:cNvGrpSpPr>
                <a:grpSpLocks/>
              </p:cNvGrpSpPr>
              <p:nvPr/>
            </p:nvGrpSpPr>
            <p:grpSpPr bwMode="auto">
              <a:xfrm>
                <a:off x="391" y="774"/>
                <a:ext cx="365" cy="89"/>
                <a:chOff x="391" y="774"/>
                <a:chExt cx="365" cy="89"/>
              </a:xfrm>
            </p:grpSpPr>
            <p:sp>
              <p:nvSpPr>
                <p:cNvPr id="169008" name="Freeform 48"/>
                <p:cNvSpPr>
                  <a:spLocks/>
                </p:cNvSpPr>
                <p:nvPr/>
              </p:nvSpPr>
              <p:spPr bwMode="auto">
                <a:xfrm>
                  <a:off x="391" y="774"/>
                  <a:ext cx="261" cy="73"/>
                </a:xfrm>
                <a:custGeom>
                  <a:avLst/>
                  <a:gdLst>
                    <a:gd name="T0" fmla="*/ 212 w 261"/>
                    <a:gd name="T1" fmla="*/ 9 h 73"/>
                    <a:gd name="T2" fmla="*/ 230 w 261"/>
                    <a:gd name="T3" fmla="*/ 18 h 73"/>
                    <a:gd name="T4" fmla="*/ 242 w 261"/>
                    <a:gd name="T5" fmla="*/ 23 h 73"/>
                    <a:gd name="T6" fmla="*/ 250 w 261"/>
                    <a:gd name="T7" fmla="*/ 29 h 73"/>
                    <a:gd name="T8" fmla="*/ 257 w 261"/>
                    <a:gd name="T9" fmla="*/ 35 h 73"/>
                    <a:gd name="T10" fmla="*/ 260 w 261"/>
                    <a:gd name="T11" fmla="*/ 40 h 73"/>
                    <a:gd name="T12" fmla="*/ 259 w 261"/>
                    <a:gd name="T13" fmla="*/ 49 h 73"/>
                    <a:gd name="T14" fmla="*/ 255 w 261"/>
                    <a:gd name="T15" fmla="*/ 55 h 73"/>
                    <a:gd name="T16" fmla="*/ 250 w 261"/>
                    <a:gd name="T17" fmla="*/ 59 h 73"/>
                    <a:gd name="T18" fmla="*/ 243 w 261"/>
                    <a:gd name="T19" fmla="*/ 63 h 73"/>
                    <a:gd name="T20" fmla="*/ 229 w 261"/>
                    <a:gd name="T21" fmla="*/ 64 h 73"/>
                    <a:gd name="T22" fmla="*/ 205 w 261"/>
                    <a:gd name="T23" fmla="*/ 65 h 73"/>
                    <a:gd name="T24" fmla="*/ 166 w 261"/>
                    <a:gd name="T25" fmla="*/ 61 h 73"/>
                    <a:gd name="T26" fmla="*/ 124 w 261"/>
                    <a:gd name="T27" fmla="*/ 53 h 73"/>
                    <a:gd name="T28" fmla="*/ 96 w 261"/>
                    <a:gd name="T29" fmla="*/ 50 h 73"/>
                    <a:gd name="T30" fmla="*/ 81 w 261"/>
                    <a:gd name="T31" fmla="*/ 48 h 73"/>
                    <a:gd name="T32" fmla="*/ 82 w 261"/>
                    <a:gd name="T33" fmla="*/ 69 h 73"/>
                    <a:gd name="T34" fmla="*/ 64 w 261"/>
                    <a:gd name="T35" fmla="*/ 72 h 73"/>
                    <a:gd name="T36" fmla="*/ 32 w 261"/>
                    <a:gd name="T37" fmla="*/ 72 h 73"/>
                    <a:gd name="T38" fmla="*/ 19 w 261"/>
                    <a:gd name="T39" fmla="*/ 72 h 73"/>
                    <a:gd name="T40" fmla="*/ 12 w 261"/>
                    <a:gd name="T41" fmla="*/ 69 h 73"/>
                    <a:gd name="T42" fmla="*/ 8 w 261"/>
                    <a:gd name="T43" fmla="*/ 65 h 73"/>
                    <a:gd name="T44" fmla="*/ 0 w 261"/>
                    <a:gd name="T45" fmla="*/ 59 h 73"/>
                    <a:gd name="T46" fmla="*/ 0 w 261"/>
                    <a:gd name="T47" fmla="*/ 54 h 73"/>
                    <a:gd name="T48" fmla="*/ 0 w 261"/>
                    <a:gd name="T49" fmla="*/ 27 h 73"/>
                    <a:gd name="T50" fmla="*/ 1 w 261"/>
                    <a:gd name="T51" fmla="*/ 14 h 73"/>
                    <a:gd name="T52" fmla="*/ 7 w 261"/>
                    <a:gd name="T53" fmla="*/ 2 h 73"/>
                    <a:gd name="T54" fmla="*/ 37 w 261"/>
                    <a:gd name="T55" fmla="*/ 9 h 73"/>
                    <a:gd name="T56" fmla="*/ 73 w 261"/>
                    <a:gd name="T57" fmla="*/ 9 h 73"/>
                    <a:gd name="T58" fmla="*/ 93 w 261"/>
                    <a:gd name="T59" fmla="*/ 7 h 73"/>
                    <a:gd name="T60" fmla="*/ 104 w 261"/>
                    <a:gd name="T61" fmla="*/ 0 h 73"/>
                    <a:gd name="T62" fmla="*/ 126 w 261"/>
                    <a:gd name="T63" fmla="*/ 0 h 73"/>
                    <a:gd name="T64" fmla="*/ 174 w 261"/>
                    <a:gd name="T65" fmla="*/ 3 h 73"/>
                    <a:gd name="T66" fmla="*/ 212 w 261"/>
                    <a:gd name="T67"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 h="73">
                      <a:moveTo>
                        <a:pt x="212" y="9"/>
                      </a:moveTo>
                      <a:lnTo>
                        <a:pt x="230" y="18"/>
                      </a:lnTo>
                      <a:lnTo>
                        <a:pt x="242" y="23"/>
                      </a:lnTo>
                      <a:lnTo>
                        <a:pt x="250" y="29"/>
                      </a:lnTo>
                      <a:lnTo>
                        <a:pt x="257" y="35"/>
                      </a:lnTo>
                      <a:lnTo>
                        <a:pt x="260" y="40"/>
                      </a:lnTo>
                      <a:lnTo>
                        <a:pt x="259" y="49"/>
                      </a:lnTo>
                      <a:lnTo>
                        <a:pt x="255" y="55"/>
                      </a:lnTo>
                      <a:lnTo>
                        <a:pt x="250" y="59"/>
                      </a:lnTo>
                      <a:lnTo>
                        <a:pt x="243" y="63"/>
                      </a:lnTo>
                      <a:lnTo>
                        <a:pt x="229" y="64"/>
                      </a:lnTo>
                      <a:lnTo>
                        <a:pt x="205" y="65"/>
                      </a:lnTo>
                      <a:lnTo>
                        <a:pt x="166" y="61"/>
                      </a:lnTo>
                      <a:lnTo>
                        <a:pt x="124" y="53"/>
                      </a:lnTo>
                      <a:lnTo>
                        <a:pt x="96" y="50"/>
                      </a:lnTo>
                      <a:lnTo>
                        <a:pt x="81" y="48"/>
                      </a:lnTo>
                      <a:lnTo>
                        <a:pt x="82" y="69"/>
                      </a:lnTo>
                      <a:lnTo>
                        <a:pt x="64" y="72"/>
                      </a:lnTo>
                      <a:lnTo>
                        <a:pt x="32" y="72"/>
                      </a:lnTo>
                      <a:lnTo>
                        <a:pt x="19" y="72"/>
                      </a:lnTo>
                      <a:lnTo>
                        <a:pt x="12" y="69"/>
                      </a:lnTo>
                      <a:lnTo>
                        <a:pt x="8" y="65"/>
                      </a:lnTo>
                      <a:lnTo>
                        <a:pt x="0" y="59"/>
                      </a:lnTo>
                      <a:lnTo>
                        <a:pt x="0" y="54"/>
                      </a:lnTo>
                      <a:lnTo>
                        <a:pt x="0" y="27"/>
                      </a:lnTo>
                      <a:lnTo>
                        <a:pt x="1" y="14"/>
                      </a:lnTo>
                      <a:lnTo>
                        <a:pt x="7" y="2"/>
                      </a:lnTo>
                      <a:lnTo>
                        <a:pt x="37" y="9"/>
                      </a:lnTo>
                      <a:lnTo>
                        <a:pt x="73" y="9"/>
                      </a:lnTo>
                      <a:lnTo>
                        <a:pt x="93" y="7"/>
                      </a:lnTo>
                      <a:lnTo>
                        <a:pt x="104" y="0"/>
                      </a:lnTo>
                      <a:lnTo>
                        <a:pt x="126" y="0"/>
                      </a:lnTo>
                      <a:lnTo>
                        <a:pt x="174" y="3"/>
                      </a:lnTo>
                      <a:lnTo>
                        <a:pt x="212" y="9"/>
                      </a:lnTo>
                    </a:path>
                  </a:pathLst>
                </a:custGeom>
                <a:solidFill>
                  <a:srgbClr val="603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09" name="Freeform 49"/>
                <p:cNvSpPr>
                  <a:spLocks/>
                </p:cNvSpPr>
                <p:nvPr/>
              </p:nvSpPr>
              <p:spPr bwMode="auto">
                <a:xfrm>
                  <a:off x="495" y="789"/>
                  <a:ext cx="261" cy="74"/>
                </a:xfrm>
                <a:custGeom>
                  <a:avLst/>
                  <a:gdLst>
                    <a:gd name="T0" fmla="*/ 213 w 261"/>
                    <a:gd name="T1" fmla="*/ 10 h 74"/>
                    <a:gd name="T2" fmla="*/ 230 w 261"/>
                    <a:gd name="T3" fmla="*/ 19 h 74"/>
                    <a:gd name="T4" fmla="*/ 242 w 261"/>
                    <a:gd name="T5" fmla="*/ 24 h 74"/>
                    <a:gd name="T6" fmla="*/ 251 w 261"/>
                    <a:gd name="T7" fmla="*/ 30 h 74"/>
                    <a:gd name="T8" fmla="*/ 258 w 261"/>
                    <a:gd name="T9" fmla="*/ 35 h 74"/>
                    <a:gd name="T10" fmla="*/ 260 w 261"/>
                    <a:gd name="T11" fmla="*/ 40 h 74"/>
                    <a:gd name="T12" fmla="*/ 259 w 261"/>
                    <a:gd name="T13" fmla="*/ 50 h 74"/>
                    <a:gd name="T14" fmla="*/ 256 w 261"/>
                    <a:gd name="T15" fmla="*/ 56 h 74"/>
                    <a:gd name="T16" fmla="*/ 251 w 261"/>
                    <a:gd name="T17" fmla="*/ 60 h 74"/>
                    <a:gd name="T18" fmla="*/ 244 w 261"/>
                    <a:gd name="T19" fmla="*/ 64 h 74"/>
                    <a:gd name="T20" fmla="*/ 229 w 261"/>
                    <a:gd name="T21" fmla="*/ 64 h 74"/>
                    <a:gd name="T22" fmla="*/ 205 w 261"/>
                    <a:gd name="T23" fmla="*/ 65 h 74"/>
                    <a:gd name="T24" fmla="*/ 166 w 261"/>
                    <a:gd name="T25" fmla="*/ 62 h 74"/>
                    <a:gd name="T26" fmla="*/ 125 w 261"/>
                    <a:gd name="T27" fmla="*/ 54 h 74"/>
                    <a:gd name="T28" fmla="*/ 96 w 261"/>
                    <a:gd name="T29" fmla="*/ 51 h 74"/>
                    <a:gd name="T30" fmla="*/ 81 w 261"/>
                    <a:gd name="T31" fmla="*/ 48 h 74"/>
                    <a:gd name="T32" fmla="*/ 82 w 261"/>
                    <a:gd name="T33" fmla="*/ 70 h 74"/>
                    <a:gd name="T34" fmla="*/ 64 w 261"/>
                    <a:gd name="T35" fmla="*/ 73 h 74"/>
                    <a:gd name="T36" fmla="*/ 32 w 261"/>
                    <a:gd name="T37" fmla="*/ 73 h 74"/>
                    <a:gd name="T38" fmla="*/ 19 w 261"/>
                    <a:gd name="T39" fmla="*/ 73 h 74"/>
                    <a:gd name="T40" fmla="*/ 12 w 261"/>
                    <a:gd name="T41" fmla="*/ 70 h 74"/>
                    <a:gd name="T42" fmla="*/ 9 w 261"/>
                    <a:gd name="T43" fmla="*/ 65 h 74"/>
                    <a:gd name="T44" fmla="*/ 1 w 261"/>
                    <a:gd name="T45" fmla="*/ 60 h 74"/>
                    <a:gd name="T46" fmla="*/ 0 w 261"/>
                    <a:gd name="T47" fmla="*/ 55 h 74"/>
                    <a:gd name="T48" fmla="*/ 0 w 261"/>
                    <a:gd name="T49" fmla="*/ 27 h 74"/>
                    <a:gd name="T50" fmla="*/ 2 w 261"/>
                    <a:gd name="T51" fmla="*/ 14 h 74"/>
                    <a:gd name="T52" fmla="*/ 8 w 261"/>
                    <a:gd name="T53" fmla="*/ 2 h 74"/>
                    <a:gd name="T54" fmla="*/ 37 w 261"/>
                    <a:gd name="T55" fmla="*/ 9 h 74"/>
                    <a:gd name="T56" fmla="*/ 74 w 261"/>
                    <a:gd name="T57" fmla="*/ 9 h 74"/>
                    <a:gd name="T58" fmla="*/ 94 w 261"/>
                    <a:gd name="T59" fmla="*/ 7 h 74"/>
                    <a:gd name="T60" fmla="*/ 105 w 261"/>
                    <a:gd name="T61" fmla="*/ 0 h 74"/>
                    <a:gd name="T62" fmla="*/ 127 w 261"/>
                    <a:gd name="T63" fmla="*/ 0 h 74"/>
                    <a:gd name="T64" fmla="*/ 175 w 261"/>
                    <a:gd name="T65" fmla="*/ 4 h 74"/>
                    <a:gd name="T66" fmla="*/ 213 w 261"/>
                    <a:gd name="T6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 h="74">
                      <a:moveTo>
                        <a:pt x="213" y="10"/>
                      </a:moveTo>
                      <a:lnTo>
                        <a:pt x="230" y="19"/>
                      </a:lnTo>
                      <a:lnTo>
                        <a:pt x="242" y="24"/>
                      </a:lnTo>
                      <a:lnTo>
                        <a:pt x="251" y="30"/>
                      </a:lnTo>
                      <a:lnTo>
                        <a:pt x="258" y="35"/>
                      </a:lnTo>
                      <a:lnTo>
                        <a:pt x="260" y="40"/>
                      </a:lnTo>
                      <a:lnTo>
                        <a:pt x="259" y="50"/>
                      </a:lnTo>
                      <a:lnTo>
                        <a:pt x="256" y="56"/>
                      </a:lnTo>
                      <a:lnTo>
                        <a:pt x="251" y="60"/>
                      </a:lnTo>
                      <a:lnTo>
                        <a:pt x="244" y="64"/>
                      </a:lnTo>
                      <a:lnTo>
                        <a:pt x="229" y="64"/>
                      </a:lnTo>
                      <a:lnTo>
                        <a:pt x="205" y="65"/>
                      </a:lnTo>
                      <a:lnTo>
                        <a:pt x="166" y="62"/>
                      </a:lnTo>
                      <a:lnTo>
                        <a:pt x="125" y="54"/>
                      </a:lnTo>
                      <a:lnTo>
                        <a:pt x="96" y="51"/>
                      </a:lnTo>
                      <a:lnTo>
                        <a:pt x="81" y="48"/>
                      </a:lnTo>
                      <a:lnTo>
                        <a:pt x="82" y="70"/>
                      </a:lnTo>
                      <a:lnTo>
                        <a:pt x="64" y="73"/>
                      </a:lnTo>
                      <a:lnTo>
                        <a:pt x="32" y="73"/>
                      </a:lnTo>
                      <a:lnTo>
                        <a:pt x="19" y="73"/>
                      </a:lnTo>
                      <a:lnTo>
                        <a:pt x="12" y="70"/>
                      </a:lnTo>
                      <a:lnTo>
                        <a:pt x="9" y="65"/>
                      </a:lnTo>
                      <a:lnTo>
                        <a:pt x="1" y="60"/>
                      </a:lnTo>
                      <a:lnTo>
                        <a:pt x="0" y="55"/>
                      </a:lnTo>
                      <a:lnTo>
                        <a:pt x="0" y="27"/>
                      </a:lnTo>
                      <a:lnTo>
                        <a:pt x="2" y="14"/>
                      </a:lnTo>
                      <a:lnTo>
                        <a:pt x="8" y="2"/>
                      </a:lnTo>
                      <a:lnTo>
                        <a:pt x="37" y="9"/>
                      </a:lnTo>
                      <a:lnTo>
                        <a:pt x="74" y="9"/>
                      </a:lnTo>
                      <a:lnTo>
                        <a:pt x="94" y="7"/>
                      </a:lnTo>
                      <a:lnTo>
                        <a:pt x="105" y="0"/>
                      </a:lnTo>
                      <a:lnTo>
                        <a:pt x="127" y="0"/>
                      </a:lnTo>
                      <a:lnTo>
                        <a:pt x="175" y="4"/>
                      </a:lnTo>
                      <a:lnTo>
                        <a:pt x="213" y="10"/>
                      </a:lnTo>
                    </a:path>
                  </a:pathLst>
                </a:custGeom>
                <a:solidFill>
                  <a:srgbClr val="603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9010" name="Group 50"/>
              <p:cNvGrpSpPr>
                <a:grpSpLocks/>
              </p:cNvGrpSpPr>
              <p:nvPr/>
            </p:nvGrpSpPr>
            <p:grpSpPr bwMode="auto">
              <a:xfrm>
                <a:off x="350" y="568"/>
                <a:ext cx="387" cy="266"/>
                <a:chOff x="350" y="568"/>
                <a:chExt cx="387" cy="266"/>
              </a:xfrm>
            </p:grpSpPr>
            <p:sp>
              <p:nvSpPr>
                <p:cNvPr id="169011" name="Freeform 51"/>
                <p:cNvSpPr>
                  <a:spLocks/>
                </p:cNvSpPr>
                <p:nvPr/>
              </p:nvSpPr>
              <p:spPr bwMode="auto">
                <a:xfrm>
                  <a:off x="350" y="568"/>
                  <a:ext cx="387" cy="266"/>
                </a:xfrm>
                <a:custGeom>
                  <a:avLst/>
                  <a:gdLst>
                    <a:gd name="T0" fmla="*/ 372 w 387"/>
                    <a:gd name="T1" fmla="*/ 83 h 266"/>
                    <a:gd name="T2" fmla="*/ 367 w 387"/>
                    <a:gd name="T3" fmla="*/ 107 h 266"/>
                    <a:gd name="T4" fmla="*/ 362 w 387"/>
                    <a:gd name="T5" fmla="*/ 131 h 266"/>
                    <a:gd name="T6" fmla="*/ 363 w 387"/>
                    <a:gd name="T7" fmla="*/ 146 h 266"/>
                    <a:gd name="T8" fmla="*/ 357 w 387"/>
                    <a:gd name="T9" fmla="*/ 161 h 266"/>
                    <a:gd name="T10" fmla="*/ 355 w 387"/>
                    <a:gd name="T11" fmla="*/ 168 h 266"/>
                    <a:gd name="T12" fmla="*/ 359 w 387"/>
                    <a:gd name="T13" fmla="*/ 181 h 266"/>
                    <a:gd name="T14" fmla="*/ 359 w 387"/>
                    <a:gd name="T15" fmla="*/ 186 h 266"/>
                    <a:gd name="T16" fmla="*/ 349 w 387"/>
                    <a:gd name="T17" fmla="*/ 194 h 266"/>
                    <a:gd name="T18" fmla="*/ 341 w 387"/>
                    <a:gd name="T19" fmla="*/ 200 h 266"/>
                    <a:gd name="T20" fmla="*/ 349 w 387"/>
                    <a:gd name="T21" fmla="*/ 206 h 266"/>
                    <a:gd name="T22" fmla="*/ 358 w 387"/>
                    <a:gd name="T23" fmla="*/ 221 h 266"/>
                    <a:gd name="T24" fmla="*/ 365 w 387"/>
                    <a:gd name="T25" fmla="*/ 230 h 266"/>
                    <a:gd name="T26" fmla="*/ 360 w 387"/>
                    <a:gd name="T27" fmla="*/ 239 h 266"/>
                    <a:gd name="T28" fmla="*/ 348 w 387"/>
                    <a:gd name="T29" fmla="*/ 243 h 266"/>
                    <a:gd name="T30" fmla="*/ 324 w 387"/>
                    <a:gd name="T31" fmla="*/ 248 h 266"/>
                    <a:gd name="T32" fmla="*/ 277 w 387"/>
                    <a:gd name="T33" fmla="*/ 256 h 266"/>
                    <a:gd name="T34" fmla="*/ 237 w 387"/>
                    <a:gd name="T35" fmla="*/ 263 h 266"/>
                    <a:gd name="T36" fmla="*/ 189 w 387"/>
                    <a:gd name="T37" fmla="*/ 265 h 266"/>
                    <a:gd name="T38" fmla="*/ 155 w 387"/>
                    <a:gd name="T39" fmla="*/ 265 h 266"/>
                    <a:gd name="T40" fmla="*/ 139 w 387"/>
                    <a:gd name="T41" fmla="*/ 263 h 266"/>
                    <a:gd name="T42" fmla="*/ 130 w 387"/>
                    <a:gd name="T43" fmla="*/ 256 h 266"/>
                    <a:gd name="T44" fmla="*/ 111 w 387"/>
                    <a:gd name="T45" fmla="*/ 257 h 266"/>
                    <a:gd name="T46" fmla="*/ 87 w 387"/>
                    <a:gd name="T47" fmla="*/ 258 h 266"/>
                    <a:gd name="T48" fmla="*/ 67 w 387"/>
                    <a:gd name="T49" fmla="*/ 255 h 266"/>
                    <a:gd name="T50" fmla="*/ 53 w 387"/>
                    <a:gd name="T51" fmla="*/ 250 h 266"/>
                    <a:gd name="T52" fmla="*/ 43 w 387"/>
                    <a:gd name="T53" fmla="*/ 243 h 266"/>
                    <a:gd name="T54" fmla="*/ 36 w 387"/>
                    <a:gd name="T55" fmla="*/ 234 h 266"/>
                    <a:gd name="T56" fmla="*/ 34 w 387"/>
                    <a:gd name="T57" fmla="*/ 227 h 266"/>
                    <a:gd name="T58" fmla="*/ 34 w 387"/>
                    <a:gd name="T59" fmla="*/ 217 h 266"/>
                    <a:gd name="T60" fmla="*/ 45 w 387"/>
                    <a:gd name="T61" fmla="*/ 179 h 266"/>
                    <a:gd name="T62" fmla="*/ 35 w 387"/>
                    <a:gd name="T63" fmla="*/ 166 h 266"/>
                    <a:gd name="T64" fmla="*/ 43 w 387"/>
                    <a:gd name="T65" fmla="*/ 152 h 266"/>
                    <a:gd name="T66" fmla="*/ 29 w 387"/>
                    <a:gd name="T67" fmla="*/ 140 h 266"/>
                    <a:gd name="T68" fmla="*/ 17 w 387"/>
                    <a:gd name="T69" fmla="*/ 125 h 266"/>
                    <a:gd name="T70" fmla="*/ 10 w 387"/>
                    <a:gd name="T71" fmla="*/ 111 h 266"/>
                    <a:gd name="T72" fmla="*/ 3 w 387"/>
                    <a:gd name="T73" fmla="*/ 99 h 266"/>
                    <a:gd name="T74" fmla="*/ 0 w 387"/>
                    <a:gd name="T75" fmla="*/ 78 h 266"/>
                    <a:gd name="T76" fmla="*/ 2 w 387"/>
                    <a:gd name="T77" fmla="*/ 43 h 266"/>
                    <a:gd name="T78" fmla="*/ 5 w 387"/>
                    <a:gd name="T79" fmla="*/ 12 h 266"/>
                    <a:gd name="T80" fmla="*/ 10 w 387"/>
                    <a:gd name="T81" fmla="*/ 0 h 266"/>
                    <a:gd name="T82" fmla="*/ 35 w 387"/>
                    <a:gd name="T83" fmla="*/ 5 h 266"/>
                    <a:gd name="T84" fmla="*/ 87 w 387"/>
                    <a:gd name="T85" fmla="*/ 11 h 266"/>
                    <a:gd name="T86" fmla="*/ 169 w 387"/>
                    <a:gd name="T87" fmla="*/ 15 h 266"/>
                    <a:gd name="T88" fmla="*/ 230 w 387"/>
                    <a:gd name="T89" fmla="*/ 17 h 266"/>
                    <a:gd name="T90" fmla="*/ 274 w 387"/>
                    <a:gd name="T91" fmla="*/ 13 h 266"/>
                    <a:gd name="T92" fmla="*/ 315 w 387"/>
                    <a:gd name="T93" fmla="*/ 13 h 266"/>
                    <a:gd name="T94" fmla="*/ 340 w 387"/>
                    <a:gd name="T95" fmla="*/ 11 h 266"/>
                    <a:gd name="T96" fmla="*/ 364 w 387"/>
                    <a:gd name="T97" fmla="*/ 9 h 266"/>
                    <a:gd name="T98" fmla="*/ 386 w 387"/>
                    <a:gd name="T99" fmla="*/ 7 h 266"/>
                    <a:gd name="T100" fmla="*/ 378 w 387"/>
                    <a:gd name="T101" fmla="*/ 59 h 266"/>
                    <a:gd name="T102" fmla="*/ 372 w 387"/>
                    <a:gd name="T103" fmla="*/ 8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266">
                      <a:moveTo>
                        <a:pt x="372" y="83"/>
                      </a:moveTo>
                      <a:lnTo>
                        <a:pt x="367" y="107"/>
                      </a:lnTo>
                      <a:lnTo>
                        <a:pt x="362" y="131"/>
                      </a:lnTo>
                      <a:lnTo>
                        <a:pt x="363" y="146"/>
                      </a:lnTo>
                      <a:lnTo>
                        <a:pt x="357" y="161"/>
                      </a:lnTo>
                      <a:lnTo>
                        <a:pt x="355" y="168"/>
                      </a:lnTo>
                      <a:lnTo>
                        <a:pt x="359" y="181"/>
                      </a:lnTo>
                      <a:lnTo>
                        <a:pt x="359" y="186"/>
                      </a:lnTo>
                      <a:lnTo>
                        <a:pt x="349" y="194"/>
                      </a:lnTo>
                      <a:lnTo>
                        <a:pt x="341" y="200"/>
                      </a:lnTo>
                      <a:lnTo>
                        <a:pt x="349" y="206"/>
                      </a:lnTo>
                      <a:lnTo>
                        <a:pt x="358" y="221"/>
                      </a:lnTo>
                      <a:lnTo>
                        <a:pt x="365" y="230"/>
                      </a:lnTo>
                      <a:lnTo>
                        <a:pt x="360" y="239"/>
                      </a:lnTo>
                      <a:lnTo>
                        <a:pt x="348" y="243"/>
                      </a:lnTo>
                      <a:lnTo>
                        <a:pt x="324" y="248"/>
                      </a:lnTo>
                      <a:lnTo>
                        <a:pt x="277" y="256"/>
                      </a:lnTo>
                      <a:lnTo>
                        <a:pt x="237" y="263"/>
                      </a:lnTo>
                      <a:lnTo>
                        <a:pt x="189" y="265"/>
                      </a:lnTo>
                      <a:lnTo>
                        <a:pt x="155" y="265"/>
                      </a:lnTo>
                      <a:lnTo>
                        <a:pt x="139" y="263"/>
                      </a:lnTo>
                      <a:lnTo>
                        <a:pt x="130" y="256"/>
                      </a:lnTo>
                      <a:lnTo>
                        <a:pt x="111" y="257"/>
                      </a:lnTo>
                      <a:lnTo>
                        <a:pt x="87" y="258"/>
                      </a:lnTo>
                      <a:lnTo>
                        <a:pt x="67" y="255"/>
                      </a:lnTo>
                      <a:lnTo>
                        <a:pt x="53" y="250"/>
                      </a:lnTo>
                      <a:lnTo>
                        <a:pt x="43" y="243"/>
                      </a:lnTo>
                      <a:lnTo>
                        <a:pt x="36" y="234"/>
                      </a:lnTo>
                      <a:lnTo>
                        <a:pt x="34" y="227"/>
                      </a:lnTo>
                      <a:lnTo>
                        <a:pt x="34" y="217"/>
                      </a:lnTo>
                      <a:lnTo>
                        <a:pt x="45" y="179"/>
                      </a:lnTo>
                      <a:lnTo>
                        <a:pt x="35" y="166"/>
                      </a:lnTo>
                      <a:lnTo>
                        <a:pt x="43" y="152"/>
                      </a:lnTo>
                      <a:lnTo>
                        <a:pt x="29" y="140"/>
                      </a:lnTo>
                      <a:lnTo>
                        <a:pt x="17" y="125"/>
                      </a:lnTo>
                      <a:lnTo>
                        <a:pt x="10" y="111"/>
                      </a:lnTo>
                      <a:lnTo>
                        <a:pt x="3" y="99"/>
                      </a:lnTo>
                      <a:lnTo>
                        <a:pt x="0" y="78"/>
                      </a:lnTo>
                      <a:lnTo>
                        <a:pt x="2" y="43"/>
                      </a:lnTo>
                      <a:lnTo>
                        <a:pt x="5" y="12"/>
                      </a:lnTo>
                      <a:lnTo>
                        <a:pt x="10" y="0"/>
                      </a:lnTo>
                      <a:lnTo>
                        <a:pt x="35" y="5"/>
                      </a:lnTo>
                      <a:lnTo>
                        <a:pt x="87" y="11"/>
                      </a:lnTo>
                      <a:lnTo>
                        <a:pt x="169" y="15"/>
                      </a:lnTo>
                      <a:lnTo>
                        <a:pt x="230" y="17"/>
                      </a:lnTo>
                      <a:lnTo>
                        <a:pt x="274" y="13"/>
                      </a:lnTo>
                      <a:lnTo>
                        <a:pt x="315" y="13"/>
                      </a:lnTo>
                      <a:lnTo>
                        <a:pt x="340" y="11"/>
                      </a:lnTo>
                      <a:lnTo>
                        <a:pt x="364" y="9"/>
                      </a:lnTo>
                      <a:lnTo>
                        <a:pt x="386" y="7"/>
                      </a:lnTo>
                      <a:lnTo>
                        <a:pt x="378" y="59"/>
                      </a:lnTo>
                      <a:lnTo>
                        <a:pt x="372" y="83"/>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12" name="Freeform 52"/>
                <p:cNvSpPr>
                  <a:spLocks/>
                </p:cNvSpPr>
                <p:nvPr/>
              </p:nvSpPr>
              <p:spPr bwMode="auto">
                <a:xfrm>
                  <a:off x="441" y="715"/>
                  <a:ext cx="50" cy="110"/>
                </a:xfrm>
                <a:custGeom>
                  <a:avLst/>
                  <a:gdLst>
                    <a:gd name="T0" fmla="*/ 0 w 50"/>
                    <a:gd name="T1" fmla="*/ 0 h 110"/>
                    <a:gd name="T2" fmla="*/ 11 w 50"/>
                    <a:gd name="T3" fmla="*/ 7 h 110"/>
                    <a:gd name="T4" fmla="*/ 21 w 50"/>
                    <a:gd name="T5" fmla="*/ 13 h 110"/>
                    <a:gd name="T6" fmla="*/ 35 w 50"/>
                    <a:gd name="T7" fmla="*/ 17 h 110"/>
                    <a:gd name="T8" fmla="*/ 44 w 50"/>
                    <a:gd name="T9" fmla="*/ 18 h 110"/>
                    <a:gd name="T10" fmla="*/ 48 w 50"/>
                    <a:gd name="T11" fmla="*/ 22 h 110"/>
                    <a:gd name="T12" fmla="*/ 49 w 50"/>
                    <a:gd name="T13" fmla="*/ 26 h 110"/>
                    <a:gd name="T14" fmla="*/ 49 w 50"/>
                    <a:gd name="T15" fmla="*/ 33 h 110"/>
                    <a:gd name="T16" fmla="*/ 47 w 50"/>
                    <a:gd name="T17" fmla="*/ 39 h 110"/>
                    <a:gd name="T18" fmla="*/ 44 w 50"/>
                    <a:gd name="T19" fmla="*/ 42 h 110"/>
                    <a:gd name="T20" fmla="*/ 39 w 50"/>
                    <a:gd name="T21" fmla="*/ 49 h 110"/>
                    <a:gd name="T22" fmla="*/ 39 w 50"/>
                    <a:gd name="T23" fmla="*/ 55 h 110"/>
                    <a:gd name="T24" fmla="*/ 41 w 50"/>
                    <a:gd name="T25" fmla="*/ 63 h 110"/>
                    <a:gd name="T26" fmla="*/ 43 w 50"/>
                    <a:gd name="T27" fmla="*/ 67 h 110"/>
                    <a:gd name="T28" fmla="*/ 46 w 50"/>
                    <a:gd name="T29" fmla="*/ 70 h 110"/>
                    <a:gd name="T30" fmla="*/ 46 w 50"/>
                    <a:gd name="T31" fmla="*/ 72 h 110"/>
                    <a:gd name="T32" fmla="*/ 44 w 50"/>
                    <a:gd name="T33" fmla="*/ 75 h 110"/>
                    <a:gd name="T34" fmla="*/ 42 w 50"/>
                    <a:gd name="T35" fmla="*/ 79 h 110"/>
                    <a:gd name="T36" fmla="*/ 39 w 50"/>
                    <a:gd name="T37" fmla="*/ 86 h 110"/>
                    <a:gd name="T38" fmla="*/ 39 w 50"/>
                    <a:gd name="T39" fmla="*/ 94 h 110"/>
                    <a:gd name="T40" fmla="*/ 39 w 50"/>
                    <a:gd name="T41" fmla="*/ 105 h 110"/>
                    <a:gd name="T42" fmla="*/ 39 w 50"/>
                    <a:gd name="T43"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10">
                      <a:moveTo>
                        <a:pt x="0" y="0"/>
                      </a:moveTo>
                      <a:lnTo>
                        <a:pt x="11" y="7"/>
                      </a:lnTo>
                      <a:lnTo>
                        <a:pt x="21" y="13"/>
                      </a:lnTo>
                      <a:lnTo>
                        <a:pt x="35" y="17"/>
                      </a:lnTo>
                      <a:lnTo>
                        <a:pt x="44" y="18"/>
                      </a:lnTo>
                      <a:lnTo>
                        <a:pt x="48" y="22"/>
                      </a:lnTo>
                      <a:lnTo>
                        <a:pt x="49" y="26"/>
                      </a:lnTo>
                      <a:lnTo>
                        <a:pt x="49" y="33"/>
                      </a:lnTo>
                      <a:lnTo>
                        <a:pt x="47" y="39"/>
                      </a:lnTo>
                      <a:lnTo>
                        <a:pt x="44" y="42"/>
                      </a:lnTo>
                      <a:lnTo>
                        <a:pt x="39" y="49"/>
                      </a:lnTo>
                      <a:lnTo>
                        <a:pt x="39" y="55"/>
                      </a:lnTo>
                      <a:lnTo>
                        <a:pt x="41" y="63"/>
                      </a:lnTo>
                      <a:lnTo>
                        <a:pt x="43" y="67"/>
                      </a:lnTo>
                      <a:lnTo>
                        <a:pt x="46" y="70"/>
                      </a:lnTo>
                      <a:lnTo>
                        <a:pt x="46" y="72"/>
                      </a:lnTo>
                      <a:lnTo>
                        <a:pt x="44" y="75"/>
                      </a:lnTo>
                      <a:lnTo>
                        <a:pt x="42" y="79"/>
                      </a:lnTo>
                      <a:lnTo>
                        <a:pt x="39" y="86"/>
                      </a:lnTo>
                      <a:lnTo>
                        <a:pt x="39" y="94"/>
                      </a:lnTo>
                      <a:lnTo>
                        <a:pt x="39" y="105"/>
                      </a:lnTo>
                      <a:lnTo>
                        <a:pt x="39" y="10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169013" name="Group 53"/>
            <p:cNvGrpSpPr>
              <a:grpSpLocks/>
            </p:cNvGrpSpPr>
            <p:nvPr/>
          </p:nvGrpSpPr>
          <p:grpSpPr bwMode="auto">
            <a:xfrm>
              <a:off x="346" y="392"/>
              <a:ext cx="458" cy="287"/>
              <a:chOff x="346" y="392"/>
              <a:chExt cx="458" cy="287"/>
            </a:xfrm>
          </p:grpSpPr>
          <p:sp>
            <p:nvSpPr>
              <p:cNvPr id="169014" name="Freeform 54"/>
              <p:cNvSpPr>
                <a:spLocks/>
              </p:cNvSpPr>
              <p:nvPr/>
            </p:nvSpPr>
            <p:spPr bwMode="auto">
              <a:xfrm>
                <a:off x="346" y="392"/>
                <a:ext cx="458" cy="287"/>
              </a:xfrm>
              <a:custGeom>
                <a:avLst/>
                <a:gdLst>
                  <a:gd name="T0" fmla="*/ 268 w 458"/>
                  <a:gd name="T1" fmla="*/ 33 h 287"/>
                  <a:gd name="T2" fmla="*/ 208 w 458"/>
                  <a:gd name="T3" fmla="*/ 9 h 287"/>
                  <a:gd name="T4" fmla="*/ 151 w 458"/>
                  <a:gd name="T5" fmla="*/ 1 h 287"/>
                  <a:gd name="T6" fmla="*/ 114 w 458"/>
                  <a:gd name="T7" fmla="*/ 7 h 287"/>
                  <a:gd name="T8" fmla="*/ 99 w 458"/>
                  <a:gd name="T9" fmla="*/ 28 h 287"/>
                  <a:gd name="T10" fmla="*/ 77 w 458"/>
                  <a:gd name="T11" fmla="*/ 45 h 287"/>
                  <a:gd name="T12" fmla="*/ 51 w 458"/>
                  <a:gd name="T13" fmla="*/ 77 h 287"/>
                  <a:gd name="T14" fmla="*/ 42 w 458"/>
                  <a:gd name="T15" fmla="*/ 111 h 287"/>
                  <a:gd name="T16" fmla="*/ 36 w 458"/>
                  <a:gd name="T17" fmla="*/ 138 h 287"/>
                  <a:gd name="T18" fmla="*/ 20 w 458"/>
                  <a:gd name="T19" fmla="*/ 163 h 287"/>
                  <a:gd name="T20" fmla="*/ 15 w 458"/>
                  <a:gd name="T21" fmla="*/ 184 h 287"/>
                  <a:gd name="T22" fmla="*/ 8 w 458"/>
                  <a:gd name="T23" fmla="*/ 201 h 287"/>
                  <a:gd name="T24" fmla="*/ 1 w 458"/>
                  <a:gd name="T25" fmla="*/ 219 h 287"/>
                  <a:gd name="T26" fmla="*/ 1 w 458"/>
                  <a:gd name="T27" fmla="*/ 237 h 287"/>
                  <a:gd name="T28" fmla="*/ 5 w 458"/>
                  <a:gd name="T29" fmla="*/ 251 h 287"/>
                  <a:gd name="T30" fmla="*/ 13 w 458"/>
                  <a:gd name="T31" fmla="*/ 262 h 287"/>
                  <a:gd name="T32" fmla="*/ 24 w 458"/>
                  <a:gd name="T33" fmla="*/ 268 h 287"/>
                  <a:gd name="T34" fmla="*/ 38 w 458"/>
                  <a:gd name="T35" fmla="*/ 271 h 287"/>
                  <a:gd name="T36" fmla="*/ 48 w 458"/>
                  <a:gd name="T37" fmla="*/ 270 h 287"/>
                  <a:gd name="T38" fmla="*/ 58 w 458"/>
                  <a:gd name="T39" fmla="*/ 265 h 287"/>
                  <a:gd name="T40" fmla="*/ 90 w 458"/>
                  <a:gd name="T41" fmla="*/ 233 h 287"/>
                  <a:gd name="T42" fmla="*/ 90 w 458"/>
                  <a:gd name="T43" fmla="*/ 264 h 287"/>
                  <a:gd name="T44" fmla="*/ 120 w 458"/>
                  <a:gd name="T45" fmla="*/ 277 h 287"/>
                  <a:gd name="T46" fmla="*/ 199 w 458"/>
                  <a:gd name="T47" fmla="*/ 286 h 287"/>
                  <a:gd name="T48" fmla="*/ 305 w 458"/>
                  <a:gd name="T49" fmla="*/ 282 h 287"/>
                  <a:gd name="T50" fmla="*/ 417 w 458"/>
                  <a:gd name="T51" fmla="*/ 260 h 287"/>
                  <a:gd name="T52" fmla="*/ 448 w 458"/>
                  <a:gd name="T53" fmla="*/ 245 h 287"/>
                  <a:gd name="T54" fmla="*/ 457 w 458"/>
                  <a:gd name="T55" fmla="*/ 221 h 287"/>
                  <a:gd name="T56" fmla="*/ 453 w 458"/>
                  <a:gd name="T57" fmla="*/ 163 h 287"/>
                  <a:gd name="T58" fmla="*/ 435 w 458"/>
                  <a:gd name="T59" fmla="*/ 116 h 287"/>
                  <a:gd name="T60" fmla="*/ 394 w 458"/>
                  <a:gd name="T61" fmla="*/ 77 h 287"/>
                  <a:gd name="T62" fmla="*/ 303 w 458"/>
                  <a:gd name="T63" fmla="*/ 4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8" h="287">
                    <a:moveTo>
                      <a:pt x="303" y="46"/>
                    </a:moveTo>
                    <a:lnTo>
                      <a:pt x="268" y="33"/>
                    </a:lnTo>
                    <a:lnTo>
                      <a:pt x="239" y="17"/>
                    </a:lnTo>
                    <a:lnTo>
                      <a:pt x="208" y="9"/>
                    </a:lnTo>
                    <a:lnTo>
                      <a:pt x="181" y="5"/>
                    </a:lnTo>
                    <a:lnTo>
                      <a:pt x="151" y="1"/>
                    </a:lnTo>
                    <a:lnTo>
                      <a:pt x="120" y="0"/>
                    </a:lnTo>
                    <a:lnTo>
                      <a:pt x="114" y="7"/>
                    </a:lnTo>
                    <a:lnTo>
                      <a:pt x="107" y="14"/>
                    </a:lnTo>
                    <a:lnTo>
                      <a:pt x="99" y="28"/>
                    </a:lnTo>
                    <a:lnTo>
                      <a:pt x="86" y="36"/>
                    </a:lnTo>
                    <a:lnTo>
                      <a:pt x="77" y="45"/>
                    </a:lnTo>
                    <a:lnTo>
                      <a:pt x="63" y="59"/>
                    </a:lnTo>
                    <a:lnTo>
                      <a:pt x="51" y="77"/>
                    </a:lnTo>
                    <a:lnTo>
                      <a:pt x="46" y="94"/>
                    </a:lnTo>
                    <a:lnTo>
                      <a:pt x="42" y="111"/>
                    </a:lnTo>
                    <a:lnTo>
                      <a:pt x="39" y="124"/>
                    </a:lnTo>
                    <a:lnTo>
                      <a:pt x="36" y="138"/>
                    </a:lnTo>
                    <a:lnTo>
                      <a:pt x="27" y="147"/>
                    </a:lnTo>
                    <a:lnTo>
                      <a:pt x="20" y="163"/>
                    </a:lnTo>
                    <a:lnTo>
                      <a:pt x="19" y="173"/>
                    </a:lnTo>
                    <a:lnTo>
                      <a:pt x="15" y="184"/>
                    </a:lnTo>
                    <a:lnTo>
                      <a:pt x="12" y="193"/>
                    </a:lnTo>
                    <a:lnTo>
                      <a:pt x="8" y="201"/>
                    </a:lnTo>
                    <a:lnTo>
                      <a:pt x="3" y="212"/>
                    </a:lnTo>
                    <a:lnTo>
                      <a:pt x="1" y="219"/>
                    </a:lnTo>
                    <a:lnTo>
                      <a:pt x="0" y="228"/>
                    </a:lnTo>
                    <a:lnTo>
                      <a:pt x="1" y="237"/>
                    </a:lnTo>
                    <a:lnTo>
                      <a:pt x="3" y="245"/>
                    </a:lnTo>
                    <a:lnTo>
                      <a:pt x="5" y="251"/>
                    </a:lnTo>
                    <a:lnTo>
                      <a:pt x="8" y="256"/>
                    </a:lnTo>
                    <a:lnTo>
                      <a:pt x="13" y="262"/>
                    </a:lnTo>
                    <a:lnTo>
                      <a:pt x="18" y="265"/>
                    </a:lnTo>
                    <a:lnTo>
                      <a:pt x="24" y="268"/>
                    </a:lnTo>
                    <a:lnTo>
                      <a:pt x="30" y="269"/>
                    </a:lnTo>
                    <a:lnTo>
                      <a:pt x="38" y="271"/>
                    </a:lnTo>
                    <a:lnTo>
                      <a:pt x="44" y="270"/>
                    </a:lnTo>
                    <a:lnTo>
                      <a:pt x="48" y="270"/>
                    </a:lnTo>
                    <a:lnTo>
                      <a:pt x="53" y="269"/>
                    </a:lnTo>
                    <a:lnTo>
                      <a:pt x="58" y="265"/>
                    </a:lnTo>
                    <a:lnTo>
                      <a:pt x="90" y="195"/>
                    </a:lnTo>
                    <a:lnTo>
                      <a:pt x="90" y="233"/>
                    </a:lnTo>
                    <a:lnTo>
                      <a:pt x="90" y="254"/>
                    </a:lnTo>
                    <a:lnTo>
                      <a:pt x="90" y="264"/>
                    </a:lnTo>
                    <a:lnTo>
                      <a:pt x="102" y="270"/>
                    </a:lnTo>
                    <a:lnTo>
                      <a:pt x="120" y="277"/>
                    </a:lnTo>
                    <a:lnTo>
                      <a:pt x="146" y="282"/>
                    </a:lnTo>
                    <a:lnTo>
                      <a:pt x="199" y="286"/>
                    </a:lnTo>
                    <a:lnTo>
                      <a:pt x="251" y="286"/>
                    </a:lnTo>
                    <a:lnTo>
                      <a:pt x="305" y="282"/>
                    </a:lnTo>
                    <a:lnTo>
                      <a:pt x="366" y="274"/>
                    </a:lnTo>
                    <a:lnTo>
                      <a:pt x="417" y="260"/>
                    </a:lnTo>
                    <a:lnTo>
                      <a:pt x="435" y="254"/>
                    </a:lnTo>
                    <a:lnTo>
                      <a:pt x="448" y="245"/>
                    </a:lnTo>
                    <a:lnTo>
                      <a:pt x="456" y="236"/>
                    </a:lnTo>
                    <a:lnTo>
                      <a:pt x="457" y="221"/>
                    </a:lnTo>
                    <a:lnTo>
                      <a:pt x="456" y="191"/>
                    </a:lnTo>
                    <a:lnTo>
                      <a:pt x="453" y="163"/>
                    </a:lnTo>
                    <a:lnTo>
                      <a:pt x="445" y="134"/>
                    </a:lnTo>
                    <a:lnTo>
                      <a:pt x="435" y="116"/>
                    </a:lnTo>
                    <a:lnTo>
                      <a:pt x="414" y="95"/>
                    </a:lnTo>
                    <a:lnTo>
                      <a:pt x="394" y="77"/>
                    </a:lnTo>
                    <a:lnTo>
                      <a:pt x="357" y="62"/>
                    </a:lnTo>
                    <a:lnTo>
                      <a:pt x="303" y="46"/>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15" name="Freeform 55"/>
              <p:cNvSpPr>
                <a:spLocks/>
              </p:cNvSpPr>
              <p:nvPr/>
            </p:nvSpPr>
            <p:spPr bwMode="auto">
              <a:xfrm>
                <a:off x="445" y="410"/>
                <a:ext cx="202" cy="32"/>
              </a:xfrm>
              <a:custGeom>
                <a:avLst/>
                <a:gdLst>
                  <a:gd name="T0" fmla="*/ 201 w 202"/>
                  <a:gd name="T1" fmla="*/ 31 h 32"/>
                  <a:gd name="T2" fmla="*/ 166 w 202"/>
                  <a:gd name="T3" fmla="*/ 22 h 32"/>
                  <a:gd name="T4" fmla="*/ 129 w 202"/>
                  <a:gd name="T5" fmla="*/ 13 h 32"/>
                  <a:gd name="T6" fmla="*/ 97 w 202"/>
                  <a:gd name="T7" fmla="*/ 5 h 32"/>
                  <a:gd name="T8" fmla="*/ 78 w 202"/>
                  <a:gd name="T9" fmla="*/ 2 h 32"/>
                  <a:gd name="T10" fmla="*/ 61 w 202"/>
                  <a:gd name="T11" fmla="*/ 1 h 32"/>
                  <a:gd name="T12" fmla="*/ 45 w 202"/>
                  <a:gd name="T13" fmla="*/ 0 h 32"/>
                  <a:gd name="T14" fmla="*/ 29 w 202"/>
                  <a:gd name="T15" fmla="*/ 1 h 32"/>
                  <a:gd name="T16" fmla="*/ 19 w 202"/>
                  <a:gd name="T17" fmla="*/ 3 h 32"/>
                  <a:gd name="T18" fmla="*/ 11 w 202"/>
                  <a:gd name="T19" fmla="*/ 5 h 32"/>
                  <a:gd name="T20" fmla="*/ 0 w 202"/>
                  <a:gd name="T21"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32">
                    <a:moveTo>
                      <a:pt x="201" y="31"/>
                    </a:moveTo>
                    <a:lnTo>
                      <a:pt x="166" y="22"/>
                    </a:lnTo>
                    <a:lnTo>
                      <a:pt x="129" y="13"/>
                    </a:lnTo>
                    <a:lnTo>
                      <a:pt x="97" y="5"/>
                    </a:lnTo>
                    <a:lnTo>
                      <a:pt x="78" y="2"/>
                    </a:lnTo>
                    <a:lnTo>
                      <a:pt x="61" y="1"/>
                    </a:lnTo>
                    <a:lnTo>
                      <a:pt x="45" y="0"/>
                    </a:lnTo>
                    <a:lnTo>
                      <a:pt x="29" y="1"/>
                    </a:lnTo>
                    <a:lnTo>
                      <a:pt x="19" y="3"/>
                    </a:lnTo>
                    <a:lnTo>
                      <a:pt x="11" y="5"/>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9016" name="Group 56"/>
            <p:cNvGrpSpPr>
              <a:grpSpLocks/>
            </p:cNvGrpSpPr>
            <p:nvPr/>
          </p:nvGrpSpPr>
          <p:grpSpPr bwMode="auto">
            <a:xfrm>
              <a:off x="680" y="388"/>
              <a:ext cx="294" cy="192"/>
              <a:chOff x="680" y="388"/>
              <a:chExt cx="294" cy="192"/>
            </a:xfrm>
          </p:grpSpPr>
          <p:grpSp>
            <p:nvGrpSpPr>
              <p:cNvPr id="169017" name="Group 57"/>
              <p:cNvGrpSpPr>
                <a:grpSpLocks/>
              </p:cNvGrpSpPr>
              <p:nvPr/>
            </p:nvGrpSpPr>
            <p:grpSpPr bwMode="auto">
              <a:xfrm>
                <a:off x="827" y="388"/>
                <a:ext cx="147" cy="138"/>
                <a:chOff x="827" y="388"/>
                <a:chExt cx="147" cy="138"/>
              </a:xfrm>
            </p:grpSpPr>
            <p:sp>
              <p:nvSpPr>
                <p:cNvPr id="169018" name="Freeform 58"/>
                <p:cNvSpPr>
                  <a:spLocks/>
                </p:cNvSpPr>
                <p:nvPr/>
              </p:nvSpPr>
              <p:spPr bwMode="auto">
                <a:xfrm>
                  <a:off x="830" y="388"/>
                  <a:ext cx="144" cy="123"/>
                </a:xfrm>
                <a:custGeom>
                  <a:avLst/>
                  <a:gdLst>
                    <a:gd name="T0" fmla="*/ 35 w 144"/>
                    <a:gd name="T1" fmla="*/ 58 h 123"/>
                    <a:gd name="T2" fmla="*/ 37 w 144"/>
                    <a:gd name="T3" fmla="*/ 53 h 123"/>
                    <a:gd name="T4" fmla="*/ 36 w 144"/>
                    <a:gd name="T5" fmla="*/ 41 h 123"/>
                    <a:gd name="T6" fmla="*/ 37 w 144"/>
                    <a:gd name="T7" fmla="*/ 33 h 123"/>
                    <a:gd name="T8" fmla="*/ 37 w 144"/>
                    <a:gd name="T9" fmla="*/ 23 h 123"/>
                    <a:gd name="T10" fmla="*/ 38 w 144"/>
                    <a:gd name="T11" fmla="*/ 14 h 123"/>
                    <a:gd name="T12" fmla="*/ 38 w 144"/>
                    <a:gd name="T13" fmla="*/ 10 h 123"/>
                    <a:gd name="T14" fmla="*/ 39 w 144"/>
                    <a:gd name="T15" fmla="*/ 6 h 123"/>
                    <a:gd name="T16" fmla="*/ 42 w 144"/>
                    <a:gd name="T17" fmla="*/ 3 h 123"/>
                    <a:gd name="T18" fmla="*/ 43 w 144"/>
                    <a:gd name="T19" fmla="*/ 1 h 123"/>
                    <a:gd name="T20" fmla="*/ 48 w 144"/>
                    <a:gd name="T21" fmla="*/ 0 h 123"/>
                    <a:gd name="T22" fmla="*/ 54 w 144"/>
                    <a:gd name="T23" fmla="*/ 0 h 123"/>
                    <a:gd name="T24" fmla="*/ 59 w 144"/>
                    <a:gd name="T25" fmla="*/ 4 h 123"/>
                    <a:gd name="T26" fmla="*/ 62 w 144"/>
                    <a:gd name="T27" fmla="*/ 9 h 123"/>
                    <a:gd name="T28" fmla="*/ 62 w 144"/>
                    <a:gd name="T29" fmla="*/ 16 h 123"/>
                    <a:gd name="T30" fmla="*/ 61 w 144"/>
                    <a:gd name="T31" fmla="*/ 29 h 123"/>
                    <a:gd name="T32" fmla="*/ 61 w 144"/>
                    <a:gd name="T33" fmla="*/ 38 h 123"/>
                    <a:gd name="T34" fmla="*/ 65 w 144"/>
                    <a:gd name="T35" fmla="*/ 50 h 123"/>
                    <a:gd name="T36" fmla="*/ 74 w 144"/>
                    <a:gd name="T37" fmla="*/ 55 h 123"/>
                    <a:gd name="T38" fmla="*/ 81 w 144"/>
                    <a:gd name="T39" fmla="*/ 59 h 123"/>
                    <a:gd name="T40" fmla="*/ 90 w 144"/>
                    <a:gd name="T41" fmla="*/ 62 h 123"/>
                    <a:gd name="T42" fmla="*/ 96 w 144"/>
                    <a:gd name="T43" fmla="*/ 64 h 123"/>
                    <a:gd name="T44" fmla="*/ 106 w 144"/>
                    <a:gd name="T45" fmla="*/ 65 h 123"/>
                    <a:gd name="T46" fmla="*/ 114 w 144"/>
                    <a:gd name="T47" fmla="*/ 65 h 123"/>
                    <a:gd name="T48" fmla="*/ 122 w 144"/>
                    <a:gd name="T49" fmla="*/ 65 h 123"/>
                    <a:gd name="T50" fmla="*/ 131 w 144"/>
                    <a:gd name="T51" fmla="*/ 66 h 123"/>
                    <a:gd name="T52" fmla="*/ 137 w 144"/>
                    <a:gd name="T53" fmla="*/ 67 h 123"/>
                    <a:gd name="T54" fmla="*/ 140 w 144"/>
                    <a:gd name="T55" fmla="*/ 68 h 123"/>
                    <a:gd name="T56" fmla="*/ 142 w 144"/>
                    <a:gd name="T57" fmla="*/ 71 h 123"/>
                    <a:gd name="T58" fmla="*/ 143 w 144"/>
                    <a:gd name="T59" fmla="*/ 76 h 123"/>
                    <a:gd name="T60" fmla="*/ 143 w 144"/>
                    <a:gd name="T61" fmla="*/ 80 h 123"/>
                    <a:gd name="T62" fmla="*/ 141 w 144"/>
                    <a:gd name="T63" fmla="*/ 82 h 123"/>
                    <a:gd name="T64" fmla="*/ 138 w 144"/>
                    <a:gd name="T65" fmla="*/ 83 h 123"/>
                    <a:gd name="T66" fmla="*/ 126 w 144"/>
                    <a:gd name="T67" fmla="*/ 83 h 123"/>
                    <a:gd name="T68" fmla="*/ 103 w 144"/>
                    <a:gd name="T69" fmla="*/ 83 h 123"/>
                    <a:gd name="T70" fmla="*/ 111 w 144"/>
                    <a:gd name="T71" fmla="*/ 83 h 123"/>
                    <a:gd name="T72" fmla="*/ 113 w 144"/>
                    <a:gd name="T73" fmla="*/ 85 h 123"/>
                    <a:gd name="T74" fmla="*/ 115 w 144"/>
                    <a:gd name="T75" fmla="*/ 88 h 123"/>
                    <a:gd name="T76" fmla="*/ 115 w 144"/>
                    <a:gd name="T77" fmla="*/ 91 h 123"/>
                    <a:gd name="T78" fmla="*/ 114 w 144"/>
                    <a:gd name="T79" fmla="*/ 95 h 123"/>
                    <a:gd name="T80" fmla="*/ 112 w 144"/>
                    <a:gd name="T81" fmla="*/ 97 h 123"/>
                    <a:gd name="T82" fmla="*/ 111 w 144"/>
                    <a:gd name="T83" fmla="*/ 98 h 123"/>
                    <a:gd name="T84" fmla="*/ 108 w 144"/>
                    <a:gd name="T85" fmla="*/ 98 h 123"/>
                    <a:gd name="T86" fmla="*/ 103 w 144"/>
                    <a:gd name="T87" fmla="*/ 98 h 123"/>
                    <a:gd name="T88" fmla="*/ 99 w 144"/>
                    <a:gd name="T89" fmla="*/ 99 h 123"/>
                    <a:gd name="T90" fmla="*/ 95 w 144"/>
                    <a:gd name="T91" fmla="*/ 100 h 123"/>
                    <a:gd name="T92" fmla="*/ 93 w 144"/>
                    <a:gd name="T93" fmla="*/ 104 h 123"/>
                    <a:gd name="T94" fmla="*/ 92 w 144"/>
                    <a:gd name="T95" fmla="*/ 106 h 123"/>
                    <a:gd name="T96" fmla="*/ 89 w 144"/>
                    <a:gd name="T97" fmla="*/ 109 h 123"/>
                    <a:gd name="T98" fmla="*/ 86 w 144"/>
                    <a:gd name="T99" fmla="*/ 110 h 123"/>
                    <a:gd name="T100" fmla="*/ 79 w 144"/>
                    <a:gd name="T101" fmla="*/ 109 h 123"/>
                    <a:gd name="T102" fmla="*/ 72 w 144"/>
                    <a:gd name="T103" fmla="*/ 109 h 123"/>
                    <a:gd name="T104" fmla="*/ 56 w 144"/>
                    <a:gd name="T105" fmla="*/ 109 h 123"/>
                    <a:gd name="T106" fmla="*/ 48 w 144"/>
                    <a:gd name="T107" fmla="*/ 112 h 123"/>
                    <a:gd name="T108" fmla="*/ 35 w 144"/>
                    <a:gd name="T109" fmla="*/ 118 h 123"/>
                    <a:gd name="T110" fmla="*/ 24 w 144"/>
                    <a:gd name="T111" fmla="*/ 122 h 123"/>
                    <a:gd name="T112" fmla="*/ 0 w 144"/>
                    <a:gd name="T113" fmla="*/ 82 h 123"/>
                    <a:gd name="T114" fmla="*/ 35 w 144"/>
                    <a:gd name="T115" fmla="*/ 5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23">
                      <a:moveTo>
                        <a:pt x="35" y="58"/>
                      </a:moveTo>
                      <a:lnTo>
                        <a:pt x="37" y="53"/>
                      </a:lnTo>
                      <a:lnTo>
                        <a:pt x="36" y="41"/>
                      </a:lnTo>
                      <a:lnTo>
                        <a:pt x="37" y="33"/>
                      </a:lnTo>
                      <a:lnTo>
                        <a:pt x="37" y="23"/>
                      </a:lnTo>
                      <a:lnTo>
                        <a:pt x="38" y="14"/>
                      </a:lnTo>
                      <a:lnTo>
                        <a:pt x="38" y="10"/>
                      </a:lnTo>
                      <a:lnTo>
                        <a:pt x="39" y="6"/>
                      </a:lnTo>
                      <a:lnTo>
                        <a:pt x="42" y="3"/>
                      </a:lnTo>
                      <a:lnTo>
                        <a:pt x="43" y="1"/>
                      </a:lnTo>
                      <a:lnTo>
                        <a:pt x="48" y="0"/>
                      </a:lnTo>
                      <a:lnTo>
                        <a:pt x="54" y="0"/>
                      </a:lnTo>
                      <a:lnTo>
                        <a:pt x="59" y="4"/>
                      </a:lnTo>
                      <a:lnTo>
                        <a:pt x="62" y="9"/>
                      </a:lnTo>
                      <a:lnTo>
                        <a:pt x="62" y="16"/>
                      </a:lnTo>
                      <a:lnTo>
                        <a:pt x="61" y="29"/>
                      </a:lnTo>
                      <a:lnTo>
                        <a:pt x="61" y="38"/>
                      </a:lnTo>
                      <a:lnTo>
                        <a:pt x="65" y="50"/>
                      </a:lnTo>
                      <a:lnTo>
                        <a:pt x="74" y="55"/>
                      </a:lnTo>
                      <a:lnTo>
                        <a:pt x="81" y="59"/>
                      </a:lnTo>
                      <a:lnTo>
                        <a:pt x="90" y="62"/>
                      </a:lnTo>
                      <a:lnTo>
                        <a:pt x="96" y="64"/>
                      </a:lnTo>
                      <a:lnTo>
                        <a:pt x="106" y="65"/>
                      </a:lnTo>
                      <a:lnTo>
                        <a:pt x="114" y="65"/>
                      </a:lnTo>
                      <a:lnTo>
                        <a:pt x="122" y="65"/>
                      </a:lnTo>
                      <a:lnTo>
                        <a:pt x="131" y="66"/>
                      </a:lnTo>
                      <a:lnTo>
                        <a:pt x="137" y="67"/>
                      </a:lnTo>
                      <a:lnTo>
                        <a:pt x="140" y="68"/>
                      </a:lnTo>
                      <a:lnTo>
                        <a:pt x="142" y="71"/>
                      </a:lnTo>
                      <a:lnTo>
                        <a:pt x="143" y="76"/>
                      </a:lnTo>
                      <a:lnTo>
                        <a:pt x="143" y="80"/>
                      </a:lnTo>
                      <a:lnTo>
                        <a:pt x="141" y="82"/>
                      </a:lnTo>
                      <a:lnTo>
                        <a:pt x="138" y="83"/>
                      </a:lnTo>
                      <a:lnTo>
                        <a:pt x="126" y="83"/>
                      </a:lnTo>
                      <a:lnTo>
                        <a:pt x="103" y="83"/>
                      </a:lnTo>
                      <a:lnTo>
                        <a:pt x="111" y="83"/>
                      </a:lnTo>
                      <a:lnTo>
                        <a:pt x="113" y="85"/>
                      </a:lnTo>
                      <a:lnTo>
                        <a:pt x="115" y="88"/>
                      </a:lnTo>
                      <a:lnTo>
                        <a:pt x="115" y="91"/>
                      </a:lnTo>
                      <a:lnTo>
                        <a:pt x="114" y="95"/>
                      </a:lnTo>
                      <a:lnTo>
                        <a:pt x="112" y="97"/>
                      </a:lnTo>
                      <a:lnTo>
                        <a:pt x="111" y="98"/>
                      </a:lnTo>
                      <a:lnTo>
                        <a:pt x="108" y="98"/>
                      </a:lnTo>
                      <a:lnTo>
                        <a:pt x="103" y="98"/>
                      </a:lnTo>
                      <a:lnTo>
                        <a:pt x="99" y="99"/>
                      </a:lnTo>
                      <a:lnTo>
                        <a:pt x="95" y="100"/>
                      </a:lnTo>
                      <a:lnTo>
                        <a:pt x="93" y="104"/>
                      </a:lnTo>
                      <a:lnTo>
                        <a:pt x="92" y="106"/>
                      </a:lnTo>
                      <a:lnTo>
                        <a:pt x="89" y="109"/>
                      </a:lnTo>
                      <a:lnTo>
                        <a:pt x="86" y="110"/>
                      </a:lnTo>
                      <a:lnTo>
                        <a:pt x="79" y="109"/>
                      </a:lnTo>
                      <a:lnTo>
                        <a:pt x="72" y="109"/>
                      </a:lnTo>
                      <a:lnTo>
                        <a:pt x="56" y="109"/>
                      </a:lnTo>
                      <a:lnTo>
                        <a:pt x="48" y="112"/>
                      </a:lnTo>
                      <a:lnTo>
                        <a:pt x="35" y="118"/>
                      </a:lnTo>
                      <a:lnTo>
                        <a:pt x="24" y="122"/>
                      </a:lnTo>
                      <a:lnTo>
                        <a:pt x="0" y="82"/>
                      </a:lnTo>
                      <a:lnTo>
                        <a:pt x="35" y="58"/>
                      </a:lnTo>
                    </a:path>
                  </a:pathLst>
                </a:custGeom>
                <a:solidFill>
                  <a:srgbClr val="FFC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19" name="Freeform 59"/>
                <p:cNvSpPr>
                  <a:spLocks/>
                </p:cNvSpPr>
                <p:nvPr/>
              </p:nvSpPr>
              <p:spPr bwMode="auto">
                <a:xfrm>
                  <a:off x="827" y="425"/>
                  <a:ext cx="77" cy="101"/>
                </a:xfrm>
                <a:custGeom>
                  <a:avLst/>
                  <a:gdLst>
                    <a:gd name="T0" fmla="*/ 0 w 77"/>
                    <a:gd name="T1" fmla="*/ 14 h 101"/>
                    <a:gd name="T2" fmla="*/ 14 w 77"/>
                    <a:gd name="T3" fmla="*/ 0 h 101"/>
                    <a:gd name="T4" fmla="*/ 27 w 77"/>
                    <a:gd name="T5" fmla="*/ 6 h 101"/>
                    <a:gd name="T6" fmla="*/ 38 w 77"/>
                    <a:gd name="T7" fmla="*/ 15 h 101"/>
                    <a:gd name="T8" fmla="*/ 48 w 77"/>
                    <a:gd name="T9" fmla="*/ 25 h 101"/>
                    <a:gd name="T10" fmla="*/ 57 w 77"/>
                    <a:gd name="T11" fmla="*/ 37 h 101"/>
                    <a:gd name="T12" fmla="*/ 64 w 77"/>
                    <a:gd name="T13" fmla="*/ 50 h 101"/>
                    <a:gd name="T14" fmla="*/ 70 w 77"/>
                    <a:gd name="T15" fmla="*/ 66 h 101"/>
                    <a:gd name="T16" fmla="*/ 73 w 77"/>
                    <a:gd name="T17" fmla="*/ 78 h 101"/>
                    <a:gd name="T18" fmla="*/ 76 w 77"/>
                    <a:gd name="T19" fmla="*/ 88 h 101"/>
                    <a:gd name="T20" fmla="*/ 51 w 77"/>
                    <a:gd name="T21" fmla="*/ 100 h 101"/>
                    <a:gd name="T22" fmla="*/ 0 w 77"/>
                    <a:gd name="T23" fmla="*/ 1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01">
                      <a:moveTo>
                        <a:pt x="0" y="14"/>
                      </a:moveTo>
                      <a:lnTo>
                        <a:pt x="14" y="0"/>
                      </a:lnTo>
                      <a:lnTo>
                        <a:pt x="27" y="6"/>
                      </a:lnTo>
                      <a:lnTo>
                        <a:pt x="38" y="15"/>
                      </a:lnTo>
                      <a:lnTo>
                        <a:pt x="48" y="25"/>
                      </a:lnTo>
                      <a:lnTo>
                        <a:pt x="57" y="37"/>
                      </a:lnTo>
                      <a:lnTo>
                        <a:pt x="64" y="50"/>
                      </a:lnTo>
                      <a:lnTo>
                        <a:pt x="70" y="66"/>
                      </a:lnTo>
                      <a:lnTo>
                        <a:pt x="73" y="78"/>
                      </a:lnTo>
                      <a:lnTo>
                        <a:pt x="76" y="88"/>
                      </a:lnTo>
                      <a:lnTo>
                        <a:pt x="51" y="100"/>
                      </a:lnTo>
                      <a:lnTo>
                        <a:pt x="0" y="14"/>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69020" name="Freeform 60"/>
              <p:cNvSpPr>
                <a:spLocks/>
              </p:cNvSpPr>
              <p:nvPr/>
            </p:nvSpPr>
            <p:spPr bwMode="auto">
              <a:xfrm>
                <a:off x="680" y="433"/>
                <a:ext cx="202" cy="147"/>
              </a:xfrm>
              <a:custGeom>
                <a:avLst/>
                <a:gdLst>
                  <a:gd name="T0" fmla="*/ 139 w 202"/>
                  <a:gd name="T1" fmla="*/ 0 h 147"/>
                  <a:gd name="T2" fmla="*/ 152 w 202"/>
                  <a:gd name="T3" fmla="*/ 5 h 147"/>
                  <a:gd name="T4" fmla="*/ 164 w 202"/>
                  <a:gd name="T5" fmla="*/ 13 h 147"/>
                  <a:gd name="T6" fmla="*/ 174 w 202"/>
                  <a:gd name="T7" fmla="*/ 22 h 147"/>
                  <a:gd name="T8" fmla="*/ 185 w 202"/>
                  <a:gd name="T9" fmla="*/ 36 h 147"/>
                  <a:gd name="T10" fmla="*/ 194 w 202"/>
                  <a:gd name="T11" fmla="*/ 51 h 147"/>
                  <a:gd name="T12" fmla="*/ 201 w 202"/>
                  <a:gd name="T13" fmla="*/ 73 h 147"/>
                  <a:gd name="T14" fmla="*/ 201 w 202"/>
                  <a:gd name="T15" fmla="*/ 85 h 147"/>
                  <a:gd name="T16" fmla="*/ 201 w 202"/>
                  <a:gd name="T17" fmla="*/ 102 h 147"/>
                  <a:gd name="T18" fmla="*/ 201 w 202"/>
                  <a:gd name="T19" fmla="*/ 110 h 147"/>
                  <a:gd name="T20" fmla="*/ 198 w 202"/>
                  <a:gd name="T21" fmla="*/ 113 h 147"/>
                  <a:gd name="T22" fmla="*/ 174 w 202"/>
                  <a:gd name="T23" fmla="*/ 118 h 147"/>
                  <a:gd name="T24" fmla="*/ 143 w 202"/>
                  <a:gd name="T25" fmla="*/ 123 h 147"/>
                  <a:gd name="T26" fmla="*/ 116 w 202"/>
                  <a:gd name="T27" fmla="*/ 126 h 147"/>
                  <a:gd name="T28" fmla="*/ 105 w 202"/>
                  <a:gd name="T29" fmla="*/ 128 h 147"/>
                  <a:gd name="T30" fmla="*/ 90 w 202"/>
                  <a:gd name="T31" fmla="*/ 137 h 147"/>
                  <a:gd name="T32" fmla="*/ 69 w 202"/>
                  <a:gd name="T33" fmla="*/ 144 h 147"/>
                  <a:gd name="T34" fmla="*/ 54 w 202"/>
                  <a:gd name="T35" fmla="*/ 146 h 147"/>
                  <a:gd name="T36" fmla="*/ 47 w 202"/>
                  <a:gd name="T37" fmla="*/ 144 h 147"/>
                  <a:gd name="T38" fmla="*/ 34 w 202"/>
                  <a:gd name="T39" fmla="*/ 137 h 147"/>
                  <a:gd name="T40" fmla="*/ 21 w 202"/>
                  <a:gd name="T41" fmla="*/ 126 h 147"/>
                  <a:gd name="T42" fmla="*/ 13 w 202"/>
                  <a:gd name="T43" fmla="*/ 115 h 147"/>
                  <a:gd name="T44" fmla="*/ 3 w 202"/>
                  <a:gd name="T45" fmla="*/ 97 h 147"/>
                  <a:gd name="T46" fmla="*/ 0 w 202"/>
                  <a:gd name="T47" fmla="*/ 79 h 147"/>
                  <a:gd name="T48" fmla="*/ 3 w 202"/>
                  <a:gd name="T49" fmla="*/ 59 h 147"/>
                  <a:gd name="T50" fmla="*/ 6 w 202"/>
                  <a:gd name="T51" fmla="*/ 49 h 147"/>
                  <a:gd name="T52" fmla="*/ 16 w 202"/>
                  <a:gd name="T53" fmla="*/ 44 h 147"/>
                  <a:gd name="T54" fmla="*/ 27 w 202"/>
                  <a:gd name="T55" fmla="*/ 36 h 147"/>
                  <a:gd name="T56" fmla="*/ 44 w 202"/>
                  <a:gd name="T57" fmla="*/ 31 h 147"/>
                  <a:gd name="T58" fmla="*/ 70 w 202"/>
                  <a:gd name="T59" fmla="*/ 25 h 147"/>
                  <a:gd name="T60" fmla="*/ 94 w 202"/>
                  <a:gd name="T61" fmla="*/ 22 h 147"/>
                  <a:gd name="T62" fmla="*/ 101 w 202"/>
                  <a:gd name="T63" fmla="*/ 20 h 147"/>
                  <a:gd name="T64" fmla="*/ 106 w 202"/>
                  <a:gd name="T65" fmla="*/ 15 h 147"/>
                  <a:gd name="T66" fmla="*/ 115 w 202"/>
                  <a:gd name="T67" fmla="*/ 5 h 147"/>
                  <a:gd name="T68" fmla="*/ 122 w 202"/>
                  <a:gd name="T69" fmla="*/ 3 h 147"/>
                  <a:gd name="T70" fmla="*/ 139 w 202"/>
                  <a:gd name="T7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147">
                    <a:moveTo>
                      <a:pt x="139" y="0"/>
                    </a:moveTo>
                    <a:lnTo>
                      <a:pt x="152" y="5"/>
                    </a:lnTo>
                    <a:lnTo>
                      <a:pt x="164" y="13"/>
                    </a:lnTo>
                    <a:lnTo>
                      <a:pt x="174" y="22"/>
                    </a:lnTo>
                    <a:lnTo>
                      <a:pt x="185" y="36"/>
                    </a:lnTo>
                    <a:lnTo>
                      <a:pt x="194" y="51"/>
                    </a:lnTo>
                    <a:lnTo>
                      <a:pt x="201" y="73"/>
                    </a:lnTo>
                    <a:lnTo>
                      <a:pt x="201" y="85"/>
                    </a:lnTo>
                    <a:lnTo>
                      <a:pt x="201" y="102"/>
                    </a:lnTo>
                    <a:lnTo>
                      <a:pt x="201" y="110"/>
                    </a:lnTo>
                    <a:lnTo>
                      <a:pt x="198" y="113"/>
                    </a:lnTo>
                    <a:lnTo>
                      <a:pt x="174" y="118"/>
                    </a:lnTo>
                    <a:lnTo>
                      <a:pt x="143" y="123"/>
                    </a:lnTo>
                    <a:lnTo>
                      <a:pt x="116" y="126"/>
                    </a:lnTo>
                    <a:lnTo>
                      <a:pt x="105" y="128"/>
                    </a:lnTo>
                    <a:lnTo>
                      <a:pt x="90" y="137"/>
                    </a:lnTo>
                    <a:lnTo>
                      <a:pt x="69" y="144"/>
                    </a:lnTo>
                    <a:lnTo>
                      <a:pt x="54" y="146"/>
                    </a:lnTo>
                    <a:lnTo>
                      <a:pt x="47" y="144"/>
                    </a:lnTo>
                    <a:lnTo>
                      <a:pt x="34" y="137"/>
                    </a:lnTo>
                    <a:lnTo>
                      <a:pt x="21" y="126"/>
                    </a:lnTo>
                    <a:lnTo>
                      <a:pt x="13" y="115"/>
                    </a:lnTo>
                    <a:lnTo>
                      <a:pt x="3" y="97"/>
                    </a:lnTo>
                    <a:lnTo>
                      <a:pt x="0" y="79"/>
                    </a:lnTo>
                    <a:lnTo>
                      <a:pt x="3" y="59"/>
                    </a:lnTo>
                    <a:lnTo>
                      <a:pt x="6" y="49"/>
                    </a:lnTo>
                    <a:lnTo>
                      <a:pt x="16" y="44"/>
                    </a:lnTo>
                    <a:lnTo>
                      <a:pt x="27" y="36"/>
                    </a:lnTo>
                    <a:lnTo>
                      <a:pt x="44" y="31"/>
                    </a:lnTo>
                    <a:lnTo>
                      <a:pt x="70" y="25"/>
                    </a:lnTo>
                    <a:lnTo>
                      <a:pt x="94" y="22"/>
                    </a:lnTo>
                    <a:lnTo>
                      <a:pt x="101" y="20"/>
                    </a:lnTo>
                    <a:lnTo>
                      <a:pt x="106" y="15"/>
                    </a:lnTo>
                    <a:lnTo>
                      <a:pt x="115" y="5"/>
                    </a:lnTo>
                    <a:lnTo>
                      <a:pt x="122" y="3"/>
                    </a:lnTo>
                    <a:lnTo>
                      <a:pt x="139" y="0"/>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169021" name="Group 61"/>
          <p:cNvGrpSpPr>
            <a:grpSpLocks/>
          </p:cNvGrpSpPr>
          <p:nvPr/>
        </p:nvGrpSpPr>
        <p:grpSpPr bwMode="auto">
          <a:xfrm>
            <a:off x="875605" y="3726617"/>
            <a:ext cx="1000125" cy="882650"/>
            <a:chOff x="620" y="2716"/>
            <a:chExt cx="630" cy="556"/>
          </a:xfrm>
        </p:grpSpPr>
        <p:grpSp>
          <p:nvGrpSpPr>
            <p:cNvPr id="169022" name="Group 62"/>
            <p:cNvGrpSpPr>
              <a:grpSpLocks/>
            </p:cNvGrpSpPr>
            <p:nvPr/>
          </p:nvGrpSpPr>
          <p:grpSpPr bwMode="auto">
            <a:xfrm>
              <a:off x="620" y="2768"/>
              <a:ext cx="193" cy="186"/>
              <a:chOff x="216" y="303"/>
              <a:chExt cx="232" cy="206"/>
            </a:xfrm>
          </p:grpSpPr>
          <p:sp>
            <p:nvSpPr>
              <p:cNvPr id="169023" name="Freeform 63"/>
              <p:cNvSpPr>
                <a:spLocks/>
              </p:cNvSpPr>
              <p:nvPr/>
            </p:nvSpPr>
            <p:spPr bwMode="auto">
              <a:xfrm>
                <a:off x="216" y="303"/>
                <a:ext cx="114" cy="107"/>
              </a:xfrm>
              <a:custGeom>
                <a:avLst/>
                <a:gdLst>
                  <a:gd name="T0" fmla="*/ 113 w 114"/>
                  <a:gd name="T1" fmla="*/ 58 h 107"/>
                  <a:gd name="T2" fmla="*/ 98 w 114"/>
                  <a:gd name="T3" fmla="*/ 52 h 107"/>
                  <a:gd name="T4" fmla="*/ 92 w 114"/>
                  <a:gd name="T5" fmla="*/ 47 h 107"/>
                  <a:gd name="T6" fmla="*/ 88 w 114"/>
                  <a:gd name="T7" fmla="*/ 42 h 107"/>
                  <a:gd name="T8" fmla="*/ 87 w 114"/>
                  <a:gd name="T9" fmla="*/ 36 h 107"/>
                  <a:gd name="T10" fmla="*/ 84 w 114"/>
                  <a:gd name="T11" fmla="*/ 29 h 107"/>
                  <a:gd name="T12" fmla="*/ 79 w 114"/>
                  <a:gd name="T13" fmla="*/ 21 h 107"/>
                  <a:gd name="T14" fmla="*/ 76 w 114"/>
                  <a:gd name="T15" fmla="*/ 16 h 107"/>
                  <a:gd name="T16" fmla="*/ 72 w 114"/>
                  <a:gd name="T17" fmla="*/ 11 h 107"/>
                  <a:gd name="T18" fmla="*/ 68 w 114"/>
                  <a:gd name="T19" fmla="*/ 5 h 107"/>
                  <a:gd name="T20" fmla="*/ 66 w 114"/>
                  <a:gd name="T21" fmla="*/ 2 h 107"/>
                  <a:gd name="T22" fmla="*/ 63 w 114"/>
                  <a:gd name="T23" fmla="*/ 0 h 107"/>
                  <a:gd name="T24" fmla="*/ 59 w 114"/>
                  <a:gd name="T25" fmla="*/ 0 h 107"/>
                  <a:gd name="T26" fmla="*/ 54 w 114"/>
                  <a:gd name="T27" fmla="*/ 2 h 107"/>
                  <a:gd name="T28" fmla="*/ 53 w 114"/>
                  <a:gd name="T29" fmla="*/ 6 h 107"/>
                  <a:gd name="T30" fmla="*/ 52 w 114"/>
                  <a:gd name="T31" fmla="*/ 10 h 107"/>
                  <a:gd name="T32" fmla="*/ 53 w 114"/>
                  <a:gd name="T33" fmla="*/ 14 h 107"/>
                  <a:gd name="T34" fmla="*/ 55 w 114"/>
                  <a:gd name="T35" fmla="*/ 20 h 107"/>
                  <a:gd name="T36" fmla="*/ 56 w 114"/>
                  <a:gd name="T37" fmla="*/ 25 h 107"/>
                  <a:gd name="T38" fmla="*/ 59 w 114"/>
                  <a:gd name="T39" fmla="*/ 32 h 107"/>
                  <a:gd name="T40" fmla="*/ 59 w 114"/>
                  <a:gd name="T41" fmla="*/ 37 h 107"/>
                  <a:gd name="T42" fmla="*/ 50 w 114"/>
                  <a:gd name="T43" fmla="*/ 38 h 107"/>
                  <a:gd name="T44" fmla="*/ 40 w 114"/>
                  <a:gd name="T45" fmla="*/ 34 h 107"/>
                  <a:gd name="T46" fmla="*/ 34 w 114"/>
                  <a:gd name="T47" fmla="*/ 31 h 107"/>
                  <a:gd name="T48" fmla="*/ 26 w 114"/>
                  <a:gd name="T49" fmla="*/ 24 h 107"/>
                  <a:gd name="T50" fmla="*/ 18 w 114"/>
                  <a:gd name="T51" fmla="*/ 19 h 107"/>
                  <a:gd name="T52" fmla="*/ 14 w 114"/>
                  <a:gd name="T53" fmla="*/ 16 h 107"/>
                  <a:gd name="T54" fmla="*/ 7 w 114"/>
                  <a:gd name="T55" fmla="*/ 14 h 107"/>
                  <a:gd name="T56" fmla="*/ 2 w 114"/>
                  <a:gd name="T57" fmla="*/ 14 h 107"/>
                  <a:gd name="T58" fmla="*/ 0 w 114"/>
                  <a:gd name="T59" fmla="*/ 18 h 107"/>
                  <a:gd name="T60" fmla="*/ 0 w 114"/>
                  <a:gd name="T61" fmla="*/ 23 h 107"/>
                  <a:gd name="T62" fmla="*/ 3 w 114"/>
                  <a:gd name="T63" fmla="*/ 26 h 107"/>
                  <a:gd name="T64" fmla="*/ 9 w 114"/>
                  <a:gd name="T65" fmla="*/ 31 h 107"/>
                  <a:gd name="T66" fmla="*/ 18 w 114"/>
                  <a:gd name="T67" fmla="*/ 39 h 107"/>
                  <a:gd name="T68" fmla="*/ 33 w 114"/>
                  <a:gd name="T69" fmla="*/ 52 h 107"/>
                  <a:gd name="T70" fmla="*/ 35 w 114"/>
                  <a:gd name="T71" fmla="*/ 55 h 107"/>
                  <a:gd name="T72" fmla="*/ 32 w 114"/>
                  <a:gd name="T73" fmla="*/ 59 h 107"/>
                  <a:gd name="T74" fmla="*/ 30 w 114"/>
                  <a:gd name="T75" fmla="*/ 64 h 107"/>
                  <a:gd name="T76" fmla="*/ 30 w 114"/>
                  <a:gd name="T77" fmla="*/ 68 h 107"/>
                  <a:gd name="T78" fmla="*/ 32 w 114"/>
                  <a:gd name="T79" fmla="*/ 71 h 107"/>
                  <a:gd name="T80" fmla="*/ 34 w 114"/>
                  <a:gd name="T81" fmla="*/ 74 h 107"/>
                  <a:gd name="T82" fmla="*/ 34 w 114"/>
                  <a:gd name="T83" fmla="*/ 76 h 107"/>
                  <a:gd name="T84" fmla="*/ 33 w 114"/>
                  <a:gd name="T85" fmla="*/ 79 h 107"/>
                  <a:gd name="T86" fmla="*/ 32 w 114"/>
                  <a:gd name="T87" fmla="*/ 82 h 107"/>
                  <a:gd name="T88" fmla="*/ 33 w 114"/>
                  <a:gd name="T89" fmla="*/ 85 h 107"/>
                  <a:gd name="T90" fmla="*/ 37 w 114"/>
                  <a:gd name="T91" fmla="*/ 89 h 107"/>
                  <a:gd name="T92" fmla="*/ 43 w 114"/>
                  <a:gd name="T93" fmla="*/ 92 h 107"/>
                  <a:gd name="T94" fmla="*/ 48 w 114"/>
                  <a:gd name="T95" fmla="*/ 95 h 107"/>
                  <a:gd name="T96" fmla="*/ 58 w 114"/>
                  <a:gd name="T97" fmla="*/ 99 h 107"/>
                  <a:gd name="T98" fmla="*/ 72 w 114"/>
                  <a:gd name="T99" fmla="*/ 100 h 107"/>
                  <a:gd name="T100" fmla="*/ 89 w 114"/>
                  <a:gd name="T101" fmla="*/ 105 h 107"/>
                  <a:gd name="T102" fmla="*/ 96 w 114"/>
                  <a:gd name="T103" fmla="*/ 106 h 107"/>
                  <a:gd name="T104" fmla="*/ 113 w 114"/>
                  <a:gd name="T105" fmla="*/ 5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107">
                    <a:moveTo>
                      <a:pt x="113" y="58"/>
                    </a:moveTo>
                    <a:lnTo>
                      <a:pt x="98" y="52"/>
                    </a:lnTo>
                    <a:lnTo>
                      <a:pt x="92" y="47"/>
                    </a:lnTo>
                    <a:lnTo>
                      <a:pt x="88" y="42"/>
                    </a:lnTo>
                    <a:lnTo>
                      <a:pt x="87" y="36"/>
                    </a:lnTo>
                    <a:lnTo>
                      <a:pt x="84" y="29"/>
                    </a:lnTo>
                    <a:lnTo>
                      <a:pt x="79" y="21"/>
                    </a:lnTo>
                    <a:lnTo>
                      <a:pt x="76" y="16"/>
                    </a:lnTo>
                    <a:lnTo>
                      <a:pt x="72" y="11"/>
                    </a:lnTo>
                    <a:lnTo>
                      <a:pt x="68" y="5"/>
                    </a:lnTo>
                    <a:lnTo>
                      <a:pt x="66" y="2"/>
                    </a:lnTo>
                    <a:lnTo>
                      <a:pt x="63" y="0"/>
                    </a:lnTo>
                    <a:lnTo>
                      <a:pt x="59" y="0"/>
                    </a:lnTo>
                    <a:lnTo>
                      <a:pt x="54" y="2"/>
                    </a:lnTo>
                    <a:lnTo>
                      <a:pt x="53" y="6"/>
                    </a:lnTo>
                    <a:lnTo>
                      <a:pt x="52" y="10"/>
                    </a:lnTo>
                    <a:lnTo>
                      <a:pt x="53" y="14"/>
                    </a:lnTo>
                    <a:lnTo>
                      <a:pt x="55" y="20"/>
                    </a:lnTo>
                    <a:lnTo>
                      <a:pt x="56" y="25"/>
                    </a:lnTo>
                    <a:lnTo>
                      <a:pt x="59" y="32"/>
                    </a:lnTo>
                    <a:lnTo>
                      <a:pt x="59" y="37"/>
                    </a:lnTo>
                    <a:lnTo>
                      <a:pt x="50" y="38"/>
                    </a:lnTo>
                    <a:lnTo>
                      <a:pt x="40" y="34"/>
                    </a:lnTo>
                    <a:lnTo>
                      <a:pt x="34" y="31"/>
                    </a:lnTo>
                    <a:lnTo>
                      <a:pt x="26" y="24"/>
                    </a:lnTo>
                    <a:lnTo>
                      <a:pt x="18" y="19"/>
                    </a:lnTo>
                    <a:lnTo>
                      <a:pt x="14" y="16"/>
                    </a:lnTo>
                    <a:lnTo>
                      <a:pt x="7" y="14"/>
                    </a:lnTo>
                    <a:lnTo>
                      <a:pt x="2" y="14"/>
                    </a:lnTo>
                    <a:lnTo>
                      <a:pt x="0" y="18"/>
                    </a:lnTo>
                    <a:lnTo>
                      <a:pt x="0" y="23"/>
                    </a:lnTo>
                    <a:lnTo>
                      <a:pt x="3" y="26"/>
                    </a:lnTo>
                    <a:lnTo>
                      <a:pt x="9" y="31"/>
                    </a:lnTo>
                    <a:lnTo>
                      <a:pt x="18" y="39"/>
                    </a:lnTo>
                    <a:lnTo>
                      <a:pt x="33" y="52"/>
                    </a:lnTo>
                    <a:lnTo>
                      <a:pt x="35" y="55"/>
                    </a:lnTo>
                    <a:lnTo>
                      <a:pt x="32" y="59"/>
                    </a:lnTo>
                    <a:lnTo>
                      <a:pt x="30" y="64"/>
                    </a:lnTo>
                    <a:lnTo>
                      <a:pt x="30" y="68"/>
                    </a:lnTo>
                    <a:lnTo>
                      <a:pt x="32" y="71"/>
                    </a:lnTo>
                    <a:lnTo>
                      <a:pt x="34" y="74"/>
                    </a:lnTo>
                    <a:lnTo>
                      <a:pt x="34" y="76"/>
                    </a:lnTo>
                    <a:lnTo>
                      <a:pt x="33" y="79"/>
                    </a:lnTo>
                    <a:lnTo>
                      <a:pt x="32" y="82"/>
                    </a:lnTo>
                    <a:lnTo>
                      <a:pt x="33" y="85"/>
                    </a:lnTo>
                    <a:lnTo>
                      <a:pt x="37" y="89"/>
                    </a:lnTo>
                    <a:lnTo>
                      <a:pt x="43" y="92"/>
                    </a:lnTo>
                    <a:lnTo>
                      <a:pt x="48" y="95"/>
                    </a:lnTo>
                    <a:lnTo>
                      <a:pt x="58" y="99"/>
                    </a:lnTo>
                    <a:lnTo>
                      <a:pt x="72" y="100"/>
                    </a:lnTo>
                    <a:lnTo>
                      <a:pt x="89" y="105"/>
                    </a:lnTo>
                    <a:lnTo>
                      <a:pt x="96" y="106"/>
                    </a:lnTo>
                    <a:lnTo>
                      <a:pt x="113" y="58"/>
                    </a:lnTo>
                  </a:path>
                </a:pathLst>
              </a:custGeom>
              <a:solidFill>
                <a:srgbClr val="FFC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24" name="Freeform 64"/>
              <p:cNvSpPr>
                <a:spLocks/>
              </p:cNvSpPr>
              <p:nvPr/>
            </p:nvSpPr>
            <p:spPr bwMode="auto">
              <a:xfrm>
                <a:off x="275" y="346"/>
                <a:ext cx="62" cy="80"/>
              </a:xfrm>
              <a:custGeom>
                <a:avLst/>
                <a:gdLst>
                  <a:gd name="T0" fmla="*/ 61 w 62"/>
                  <a:gd name="T1" fmla="*/ 12 h 80"/>
                  <a:gd name="T2" fmla="*/ 37 w 62"/>
                  <a:gd name="T3" fmla="*/ 0 h 80"/>
                  <a:gd name="T4" fmla="*/ 33 w 62"/>
                  <a:gd name="T5" fmla="*/ 0 h 80"/>
                  <a:gd name="T6" fmla="*/ 30 w 62"/>
                  <a:gd name="T7" fmla="*/ 2 h 80"/>
                  <a:gd name="T8" fmla="*/ 24 w 62"/>
                  <a:gd name="T9" fmla="*/ 9 h 80"/>
                  <a:gd name="T10" fmla="*/ 14 w 62"/>
                  <a:gd name="T11" fmla="*/ 22 h 80"/>
                  <a:gd name="T12" fmla="*/ 7 w 62"/>
                  <a:gd name="T13" fmla="*/ 34 h 80"/>
                  <a:gd name="T14" fmla="*/ 3 w 62"/>
                  <a:gd name="T15" fmla="*/ 42 h 80"/>
                  <a:gd name="T16" fmla="*/ 1 w 62"/>
                  <a:gd name="T17" fmla="*/ 49 h 80"/>
                  <a:gd name="T18" fmla="*/ 0 w 62"/>
                  <a:gd name="T19" fmla="*/ 55 h 80"/>
                  <a:gd name="T20" fmla="*/ 0 w 62"/>
                  <a:gd name="T21" fmla="*/ 60 h 80"/>
                  <a:gd name="T22" fmla="*/ 0 w 62"/>
                  <a:gd name="T23" fmla="*/ 65 h 80"/>
                  <a:gd name="T24" fmla="*/ 19 w 62"/>
                  <a:gd name="T25" fmla="*/ 79 h 80"/>
                  <a:gd name="T26" fmla="*/ 61 w 62"/>
                  <a:gd name="T2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80">
                    <a:moveTo>
                      <a:pt x="61" y="12"/>
                    </a:moveTo>
                    <a:lnTo>
                      <a:pt x="37" y="0"/>
                    </a:lnTo>
                    <a:lnTo>
                      <a:pt x="33" y="0"/>
                    </a:lnTo>
                    <a:lnTo>
                      <a:pt x="30" y="2"/>
                    </a:lnTo>
                    <a:lnTo>
                      <a:pt x="24" y="9"/>
                    </a:lnTo>
                    <a:lnTo>
                      <a:pt x="14" y="22"/>
                    </a:lnTo>
                    <a:lnTo>
                      <a:pt x="7" y="34"/>
                    </a:lnTo>
                    <a:lnTo>
                      <a:pt x="3" y="42"/>
                    </a:lnTo>
                    <a:lnTo>
                      <a:pt x="1" y="49"/>
                    </a:lnTo>
                    <a:lnTo>
                      <a:pt x="0" y="55"/>
                    </a:lnTo>
                    <a:lnTo>
                      <a:pt x="0" y="60"/>
                    </a:lnTo>
                    <a:lnTo>
                      <a:pt x="0" y="65"/>
                    </a:lnTo>
                    <a:lnTo>
                      <a:pt x="19" y="79"/>
                    </a:lnTo>
                    <a:lnTo>
                      <a:pt x="61" y="12"/>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25" name="Freeform 65"/>
              <p:cNvSpPr>
                <a:spLocks/>
              </p:cNvSpPr>
              <p:nvPr/>
            </p:nvSpPr>
            <p:spPr bwMode="auto">
              <a:xfrm>
                <a:off x="287" y="351"/>
                <a:ext cx="161" cy="158"/>
              </a:xfrm>
              <a:custGeom>
                <a:avLst/>
                <a:gdLst>
                  <a:gd name="T0" fmla="*/ 160 w 161"/>
                  <a:gd name="T1" fmla="*/ 48 h 158"/>
                  <a:gd name="T2" fmla="*/ 140 w 161"/>
                  <a:gd name="T3" fmla="*/ 43 h 158"/>
                  <a:gd name="T4" fmla="*/ 127 w 161"/>
                  <a:gd name="T5" fmla="*/ 40 h 158"/>
                  <a:gd name="T6" fmla="*/ 118 w 161"/>
                  <a:gd name="T7" fmla="*/ 37 h 158"/>
                  <a:gd name="T8" fmla="*/ 116 w 161"/>
                  <a:gd name="T9" fmla="*/ 30 h 158"/>
                  <a:gd name="T10" fmla="*/ 111 w 161"/>
                  <a:gd name="T11" fmla="*/ 25 h 158"/>
                  <a:gd name="T12" fmla="*/ 105 w 161"/>
                  <a:gd name="T13" fmla="*/ 24 h 158"/>
                  <a:gd name="T14" fmla="*/ 95 w 161"/>
                  <a:gd name="T15" fmla="*/ 24 h 158"/>
                  <a:gd name="T16" fmla="*/ 87 w 161"/>
                  <a:gd name="T17" fmla="*/ 20 h 158"/>
                  <a:gd name="T18" fmla="*/ 87 w 161"/>
                  <a:gd name="T19" fmla="*/ 15 h 158"/>
                  <a:gd name="T20" fmla="*/ 79 w 161"/>
                  <a:gd name="T21" fmla="*/ 7 h 158"/>
                  <a:gd name="T22" fmla="*/ 67 w 161"/>
                  <a:gd name="T23" fmla="*/ 1 h 158"/>
                  <a:gd name="T24" fmla="*/ 59 w 161"/>
                  <a:gd name="T25" fmla="*/ 0 h 158"/>
                  <a:gd name="T26" fmla="*/ 50 w 161"/>
                  <a:gd name="T27" fmla="*/ 0 h 158"/>
                  <a:gd name="T28" fmla="*/ 43 w 161"/>
                  <a:gd name="T29" fmla="*/ 0 h 158"/>
                  <a:gd name="T30" fmla="*/ 32 w 161"/>
                  <a:gd name="T31" fmla="*/ 13 h 158"/>
                  <a:gd name="T32" fmla="*/ 17 w 161"/>
                  <a:gd name="T33" fmla="*/ 35 h 158"/>
                  <a:gd name="T34" fmla="*/ 5 w 161"/>
                  <a:gd name="T35" fmla="*/ 55 h 158"/>
                  <a:gd name="T36" fmla="*/ 2 w 161"/>
                  <a:gd name="T37" fmla="*/ 66 h 158"/>
                  <a:gd name="T38" fmla="*/ 1 w 161"/>
                  <a:gd name="T39" fmla="*/ 78 h 158"/>
                  <a:gd name="T40" fmla="*/ 0 w 161"/>
                  <a:gd name="T41" fmla="*/ 86 h 158"/>
                  <a:gd name="T42" fmla="*/ 2 w 161"/>
                  <a:gd name="T43" fmla="*/ 95 h 158"/>
                  <a:gd name="T44" fmla="*/ 7 w 161"/>
                  <a:gd name="T45" fmla="*/ 104 h 158"/>
                  <a:gd name="T46" fmla="*/ 18 w 161"/>
                  <a:gd name="T47" fmla="*/ 118 h 158"/>
                  <a:gd name="T48" fmla="*/ 24 w 161"/>
                  <a:gd name="T49" fmla="*/ 125 h 158"/>
                  <a:gd name="T50" fmla="*/ 33 w 161"/>
                  <a:gd name="T51" fmla="*/ 128 h 158"/>
                  <a:gd name="T52" fmla="*/ 43 w 161"/>
                  <a:gd name="T53" fmla="*/ 130 h 158"/>
                  <a:gd name="T54" fmla="*/ 49 w 161"/>
                  <a:gd name="T55" fmla="*/ 134 h 158"/>
                  <a:gd name="T56" fmla="*/ 54 w 161"/>
                  <a:gd name="T57" fmla="*/ 139 h 158"/>
                  <a:gd name="T58" fmla="*/ 59 w 161"/>
                  <a:gd name="T59" fmla="*/ 145 h 158"/>
                  <a:gd name="T60" fmla="*/ 68 w 161"/>
                  <a:gd name="T61" fmla="*/ 152 h 158"/>
                  <a:gd name="T62" fmla="*/ 85 w 161"/>
                  <a:gd name="T63" fmla="*/ 156 h 158"/>
                  <a:gd name="T64" fmla="*/ 101 w 161"/>
                  <a:gd name="T65" fmla="*/ 157 h 158"/>
                  <a:gd name="T66" fmla="*/ 160 w 161"/>
                  <a:gd name="T6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158">
                    <a:moveTo>
                      <a:pt x="160" y="48"/>
                    </a:moveTo>
                    <a:lnTo>
                      <a:pt x="140" y="43"/>
                    </a:lnTo>
                    <a:lnTo>
                      <a:pt x="127" y="40"/>
                    </a:lnTo>
                    <a:lnTo>
                      <a:pt x="118" y="37"/>
                    </a:lnTo>
                    <a:lnTo>
                      <a:pt x="116" y="30"/>
                    </a:lnTo>
                    <a:lnTo>
                      <a:pt x="111" y="25"/>
                    </a:lnTo>
                    <a:lnTo>
                      <a:pt x="105" y="24"/>
                    </a:lnTo>
                    <a:lnTo>
                      <a:pt x="95" y="24"/>
                    </a:lnTo>
                    <a:lnTo>
                      <a:pt x="87" y="20"/>
                    </a:lnTo>
                    <a:lnTo>
                      <a:pt x="87" y="15"/>
                    </a:lnTo>
                    <a:lnTo>
                      <a:pt x="79" y="7"/>
                    </a:lnTo>
                    <a:lnTo>
                      <a:pt x="67" y="1"/>
                    </a:lnTo>
                    <a:lnTo>
                      <a:pt x="59" y="0"/>
                    </a:lnTo>
                    <a:lnTo>
                      <a:pt x="50" y="0"/>
                    </a:lnTo>
                    <a:lnTo>
                      <a:pt x="43" y="0"/>
                    </a:lnTo>
                    <a:lnTo>
                      <a:pt x="32" y="13"/>
                    </a:lnTo>
                    <a:lnTo>
                      <a:pt x="17" y="35"/>
                    </a:lnTo>
                    <a:lnTo>
                      <a:pt x="5" y="55"/>
                    </a:lnTo>
                    <a:lnTo>
                      <a:pt x="2" y="66"/>
                    </a:lnTo>
                    <a:lnTo>
                      <a:pt x="1" y="78"/>
                    </a:lnTo>
                    <a:lnTo>
                      <a:pt x="0" y="86"/>
                    </a:lnTo>
                    <a:lnTo>
                      <a:pt x="2" y="95"/>
                    </a:lnTo>
                    <a:lnTo>
                      <a:pt x="7" y="104"/>
                    </a:lnTo>
                    <a:lnTo>
                      <a:pt x="18" y="118"/>
                    </a:lnTo>
                    <a:lnTo>
                      <a:pt x="24" y="125"/>
                    </a:lnTo>
                    <a:lnTo>
                      <a:pt x="33" y="128"/>
                    </a:lnTo>
                    <a:lnTo>
                      <a:pt x="43" y="130"/>
                    </a:lnTo>
                    <a:lnTo>
                      <a:pt x="49" y="134"/>
                    </a:lnTo>
                    <a:lnTo>
                      <a:pt x="54" y="139"/>
                    </a:lnTo>
                    <a:lnTo>
                      <a:pt x="59" y="145"/>
                    </a:lnTo>
                    <a:lnTo>
                      <a:pt x="68" y="152"/>
                    </a:lnTo>
                    <a:lnTo>
                      <a:pt x="85" y="156"/>
                    </a:lnTo>
                    <a:lnTo>
                      <a:pt x="101" y="157"/>
                    </a:lnTo>
                    <a:lnTo>
                      <a:pt x="160" y="48"/>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9026" name="Group 66"/>
            <p:cNvGrpSpPr>
              <a:grpSpLocks/>
            </p:cNvGrpSpPr>
            <p:nvPr/>
          </p:nvGrpSpPr>
          <p:grpSpPr bwMode="auto">
            <a:xfrm>
              <a:off x="850" y="2716"/>
              <a:ext cx="189" cy="169"/>
              <a:chOff x="493" y="245"/>
              <a:chExt cx="227" cy="188"/>
            </a:xfrm>
          </p:grpSpPr>
          <p:sp>
            <p:nvSpPr>
              <p:cNvPr id="169027" name="Freeform 67"/>
              <p:cNvSpPr>
                <a:spLocks/>
              </p:cNvSpPr>
              <p:nvPr/>
            </p:nvSpPr>
            <p:spPr bwMode="auto">
              <a:xfrm>
                <a:off x="504" y="245"/>
                <a:ext cx="216" cy="188"/>
              </a:xfrm>
              <a:custGeom>
                <a:avLst/>
                <a:gdLst>
                  <a:gd name="T0" fmla="*/ 203 w 216"/>
                  <a:gd name="T1" fmla="*/ 167 h 188"/>
                  <a:gd name="T2" fmla="*/ 214 w 216"/>
                  <a:gd name="T3" fmla="*/ 157 h 188"/>
                  <a:gd name="T4" fmla="*/ 214 w 216"/>
                  <a:gd name="T5" fmla="*/ 136 h 188"/>
                  <a:gd name="T6" fmla="*/ 203 w 216"/>
                  <a:gd name="T7" fmla="*/ 118 h 188"/>
                  <a:gd name="T8" fmla="*/ 190 w 216"/>
                  <a:gd name="T9" fmla="*/ 110 h 188"/>
                  <a:gd name="T10" fmla="*/ 184 w 216"/>
                  <a:gd name="T11" fmla="*/ 97 h 188"/>
                  <a:gd name="T12" fmla="*/ 177 w 216"/>
                  <a:gd name="T13" fmla="*/ 93 h 188"/>
                  <a:gd name="T14" fmla="*/ 156 w 216"/>
                  <a:gd name="T15" fmla="*/ 84 h 188"/>
                  <a:gd name="T16" fmla="*/ 169 w 216"/>
                  <a:gd name="T17" fmla="*/ 77 h 188"/>
                  <a:gd name="T18" fmla="*/ 172 w 216"/>
                  <a:gd name="T19" fmla="*/ 72 h 188"/>
                  <a:gd name="T20" fmla="*/ 172 w 216"/>
                  <a:gd name="T21" fmla="*/ 66 h 188"/>
                  <a:gd name="T22" fmla="*/ 161 w 216"/>
                  <a:gd name="T23" fmla="*/ 58 h 188"/>
                  <a:gd name="T24" fmla="*/ 174 w 216"/>
                  <a:gd name="T25" fmla="*/ 56 h 188"/>
                  <a:gd name="T26" fmla="*/ 190 w 216"/>
                  <a:gd name="T27" fmla="*/ 48 h 188"/>
                  <a:gd name="T28" fmla="*/ 196 w 216"/>
                  <a:gd name="T29" fmla="*/ 31 h 188"/>
                  <a:gd name="T30" fmla="*/ 191 w 216"/>
                  <a:gd name="T31" fmla="*/ 21 h 188"/>
                  <a:gd name="T32" fmla="*/ 179 w 216"/>
                  <a:gd name="T33" fmla="*/ 12 h 188"/>
                  <a:gd name="T34" fmla="*/ 155 w 216"/>
                  <a:gd name="T35" fmla="*/ 9 h 188"/>
                  <a:gd name="T36" fmla="*/ 125 w 216"/>
                  <a:gd name="T37" fmla="*/ 12 h 188"/>
                  <a:gd name="T38" fmla="*/ 106 w 216"/>
                  <a:gd name="T39" fmla="*/ 12 h 188"/>
                  <a:gd name="T40" fmla="*/ 79 w 216"/>
                  <a:gd name="T41" fmla="*/ 3 h 188"/>
                  <a:gd name="T42" fmla="*/ 54 w 216"/>
                  <a:gd name="T43" fmla="*/ 0 h 188"/>
                  <a:gd name="T44" fmla="*/ 31 w 216"/>
                  <a:gd name="T45" fmla="*/ 6 h 188"/>
                  <a:gd name="T46" fmla="*/ 16 w 216"/>
                  <a:gd name="T47" fmla="*/ 18 h 188"/>
                  <a:gd name="T48" fmla="*/ 5 w 216"/>
                  <a:gd name="T49" fmla="*/ 33 h 188"/>
                  <a:gd name="T50" fmla="*/ 0 w 216"/>
                  <a:gd name="T51" fmla="*/ 51 h 188"/>
                  <a:gd name="T52" fmla="*/ 5 w 216"/>
                  <a:gd name="T53" fmla="*/ 83 h 188"/>
                  <a:gd name="T54" fmla="*/ 31 w 216"/>
                  <a:gd name="T55" fmla="*/ 101 h 188"/>
                  <a:gd name="T56" fmla="*/ 43 w 216"/>
                  <a:gd name="T57" fmla="*/ 116 h 188"/>
                  <a:gd name="T58" fmla="*/ 42 w 216"/>
                  <a:gd name="T59" fmla="*/ 154 h 188"/>
                  <a:gd name="T60" fmla="*/ 150 w 216"/>
                  <a:gd name="T61" fmla="*/ 187 h 188"/>
                  <a:gd name="T62" fmla="*/ 165 w 216"/>
                  <a:gd name="T63" fmla="*/ 166 h 188"/>
                  <a:gd name="T64" fmla="*/ 194 w 216"/>
                  <a:gd name="T65" fmla="*/ 1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188">
                    <a:moveTo>
                      <a:pt x="194" y="168"/>
                    </a:moveTo>
                    <a:lnTo>
                      <a:pt x="203" y="167"/>
                    </a:lnTo>
                    <a:lnTo>
                      <a:pt x="209" y="163"/>
                    </a:lnTo>
                    <a:lnTo>
                      <a:pt x="214" y="157"/>
                    </a:lnTo>
                    <a:lnTo>
                      <a:pt x="215" y="148"/>
                    </a:lnTo>
                    <a:lnTo>
                      <a:pt x="214" y="136"/>
                    </a:lnTo>
                    <a:lnTo>
                      <a:pt x="208" y="125"/>
                    </a:lnTo>
                    <a:lnTo>
                      <a:pt x="203" y="118"/>
                    </a:lnTo>
                    <a:lnTo>
                      <a:pt x="195" y="113"/>
                    </a:lnTo>
                    <a:lnTo>
                      <a:pt x="190" y="110"/>
                    </a:lnTo>
                    <a:lnTo>
                      <a:pt x="187" y="105"/>
                    </a:lnTo>
                    <a:lnTo>
                      <a:pt x="184" y="97"/>
                    </a:lnTo>
                    <a:lnTo>
                      <a:pt x="181" y="94"/>
                    </a:lnTo>
                    <a:lnTo>
                      <a:pt x="177" y="93"/>
                    </a:lnTo>
                    <a:lnTo>
                      <a:pt x="165" y="90"/>
                    </a:lnTo>
                    <a:lnTo>
                      <a:pt x="156" y="84"/>
                    </a:lnTo>
                    <a:lnTo>
                      <a:pt x="150" y="81"/>
                    </a:lnTo>
                    <a:lnTo>
                      <a:pt x="169" y="77"/>
                    </a:lnTo>
                    <a:lnTo>
                      <a:pt x="171" y="74"/>
                    </a:lnTo>
                    <a:lnTo>
                      <a:pt x="172" y="72"/>
                    </a:lnTo>
                    <a:lnTo>
                      <a:pt x="173" y="68"/>
                    </a:lnTo>
                    <a:lnTo>
                      <a:pt x="172" y="66"/>
                    </a:lnTo>
                    <a:lnTo>
                      <a:pt x="166" y="62"/>
                    </a:lnTo>
                    <a:lnTo>
                      <a:pt x="161" y="58"/>
                    </a:lnTo>
                    <a:lnTo>
                      <a:pt x="167" y="58"/>
                    </a:lnTo>
                    <a:lnTo>
                      <a:pt x="174" y="56"/>
                    </a:lnTo>
                    <a:lnTo>
                      <a:pt x="183" y="53"/>
                    </a:lnTo>
                    <a:lnTo>
                      <a:pt x="190" y="48"/>
                    </a:lnTo>
                    <a:lnTo>
                      <a:pt x="194" y="41"/>
                    </a:lnTo>
                    <a:lnTo>
                      <a:pt x="196" y="31"/>
                    </a:lnTo>
                    <a:lnTo>
                      <a:pt x="194" y="25"/>
                    </a:lnTo>
                    <a:lnTo>
                      <a:pt x="191" y="21"/>
                    </a:lnTo>
                    <a:lnTo>
                      <a:pt x="186" y="16"/>
                    </a:lnTo>
                    <a:lnTo>
                      <a:pt x="179" y="12"/>
                    </a:lnTo>
                    <a:lnTo>
                      <a:pt x="167" y="10"/>
                    </a:lnTo>
                    <a:lnTo>
                      <a:pt x="155" y="9"/>
                    </a:lnTo>
                    <a:lnTo>
                      <a:pt x="137" y="9"/>
                    </a:lnTo>
                    <a:lnTo>
                      <a:pt x="125" y="12"/>
                    </a:lnTo>
                    <a:lnTo>
                      <a:pt x="114" y="15"/>
                    </a:lnTo>
                    <a:lnTo>
                      <a:pt x="106" y="12"/>
                    </a:lnTo>
                    <a:lnTo>
                      <a:pt x="90" y="9"/>
                    </a:lnTo>
                    <a:lnTo>
                      <a:pt x="79" y="3"/>
                    </a:lnTo>
                    <a:lnTo>
                      <a:pt x="67" y="0"/>
                    </a:lnTo>
                    <a:lnTo>
                      <a:pt x="54" y="0"/>
                    </a:lnTo>
                    <a:lnTo>
                      <a:pt x="42" y="2"/>
                    </a:lnTo>
                    <a:lnTo>
                      <a:pt x="31" y="6"/>
                    </a:lnTo>
                    <a:lnTo>
                      <a:pt x="23" y="11"/>
                    </a:lnTo>
                    <a:lnTo>
                      <a:pt x="16" y="18"/>
                    </a:lnTo>
                    <a:lnTo>
                      <a:pt x="9" y="25"/>
                    </a:lnTo>
                    <a:lnTo>
                      <a:pt x="5" y="33"/>
                    </a:lnTo>
                    <a:lnTo>
                      <a:pt x="3" y="40"/>
                    </a:lnTo>
                    <a:lnTo>
                      <a:pt x="0" y="51"/>
                    </a:lnTo>
                    <a:lnTo>
                      <a:pt x="0" y="67"/>
                    </a:lnTo>
                    <a:lnTo>
                      <a:pt x="5" y="83"/>
                    </a:lnTo>
                    <a:lnTo>
                      <a:pt x="14" y="95"/>
                    </a:lnTo>
                    <a:lnTo>
                      <a:pt x="31" y="101"/>
                    </a:lnTo>
                    <a:lnTo>
                      <a:pt x="38" y="108"/>
                    </a:lnTo>
                    <a:lnTo>
                      <a:pt x="43" y="116"/>
                    </a:lnTo>
                    <a:lnTo>
                      <a:pt x="43" y="128"/>
                    </a:lnTo>
                    <a:lnTo>
                      <a:pt x="42" y="154"/>
                    </a:lnTo>
                    <a:lnTo>
                      <a:pt x="45" y="186"/>
                    </a:lnTo>
                    <a:lnTo>
                      <a:pt x="150" y="187"/>
                    </a:lnTo>
                    <a:lnTo>
                      <a:pt x="155" y="171"/>
                    </a:lnTo>
                    <a:lnTo>
                      <a:pt x="165" y="166"/>
                    </a:lnTo>
                    <a:lnTo>
                      <a:pt x="183" y="167"/>
                    </a:lnTo>
                    <a:lnTo>
                      <a:pt x="194" y="168"/>
                    </a:lnTo>
                  </a:path>
                </a:pathLst>
              </a:custGeom>
              <a:solidFill>
                <a:srgbClr val="FFC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28" name="Freeform 68"/>
              <p:cNvSpPr>
                <a:spLocks/>
              </p:cNvSpPr>
              <p:nvPr/>
            </p:nvSpPr>
            <p:spPr bwMode="auto">
              <a:xfrm>
                <a:off x="609" y="268"/>
                <a:ext cx="26" cy="12"/>
              </a:xfrm>
              <a:custGeom>
                <a:avLst/>
                <a:gdLst>
                  <a:gd name="T0" fmla="*/ 17 w 26"/>
                  <a:gd name="T1" fmla="*/ 2 h 12"/>
                  <a:gd name="T2" fmla="*/ 11 w 26"/>
                  <a:gd name="T3" fmla="*/ 5 h 12"/>
                  <a:gd name="T4" fmla="*/ 0 w 26"/>
                  <a:gd name="T5" fmla="*/ 0 h 12"/>
                  <a:gd name="T6" fmla="*/ 12 w 26"/>
                  <a:gd name="T7" fmla="*/ 11 h 12"/>
                  <a:gd name="T8" fmla="*/ 17 w 26"/>
                  <a:gd name="T9" fmla="*/ 10 h 12"/>
                  <a:gd name="T10" fmla="*/ 23 w 26"/>
                  <a:gd name="T11" fmla="*/ 7 h 12"/>
                  <a:gd name="T12" fmla="*/ 25 w 26"/>
                  <a:gd name="T13" fmla="*/ 4 h 12"/>
                  <a:gd name="T14" fmla="*/ 23 w 26"/>
                  <a:gd name="T15" fmla="*/ 2 h 12"/>
                  <a:gd name="T16" fmla="*/ 20 w 26"/>
                  <a:gd name="T17" fmla="*/ 1 h 12"/>
                  <a:gd name="T18" fmla="*/ 17 w 26"/>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2">
                    <a:moveTo>
                      <a:pt x="17" y="2"/>
                    </a:moveTo>
                    <a:lnTo>
                      <a:pt x="11" y="5"/>
                    </a:lnTo>
                    <a:lnTo>
                      <a:pt x="0" y="0"/>
                    </a:lnTo>
                    <a:lnTo>
                      <a:pt x="12" y="11"/>
                    </a:lnTo>
                    <a:lnTo>
                      <a:pt x="17" y="10"/>
                    </a:lnTo>
                    <a:lnTo>
                      <a:pt x="23" y="7"/>
                    </a:lnTo>
                    <a:lnTo>
                      <a:pt x="25" y="4"/>
                    </a:lnTo>
                    <a:lnTo>
                      <a:pt x="23" y="2"/>
                    </a:lnTo>
                    <a:lnTo>
                      <a:pt x="20" y="1"/>
                    </a:lnTo>
                    <a:lnTo>
                      <a:pt x="17" y="2"/>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29" name="Freeform 69"/>
              <p:cNvSpPr>
                <a:spLocks/>
              </p:cNvSpPr>
              <p:nvPr/>
            </p:nvSpPr>
            <p:spPr bwMode="auto">
              <a:xfrm>
                <a:off x="647" y="314"/>
                <a:ext cx="8" cy="24"/>
              </a:xfrm>
              <a:custGeom>
                <a:avLst/>
                <a:gdLst>
                  <a:gd name="T0" fmla="*/ 2 w 8"/>
                  <a:gd name="T1" fmla="*/ 0 h 24"/>
                  <a:gd name="T2" fmla="*/ 3 w 8"/>
                  <a:gd name="T3" fmla="*/ 2 h 24"/>
                  <a:gd name="T4" fmla="*/ 5 w 8"/>
                  <a:gd name="T5" fmla="*/ 4 h 24"/>
                  <a:gd name="T6" fmla="*/ 6 w 8"/>
                  <a:gd name="T7" fmla="*/ 6 h 24"/>
                  <a:gd name="T8" fmla="*/ 7 w 8"/>
                  <a:gd name="T9" fmla="*/ 8 h 24"/>
                  <a:gd name="T10" fmla="*/ 7 w 8"/>
                  <a:gd name="T11" fmla="*/ 12 h 24"/>
                  <a:gd name="T12" fmla="*/ 6 w 8"/>
                  <a:gd name="T13" fmla="*/ 14 h 24"/>
                  <a:gd name="T14" fmla="*/ 6 w 8"/>
                  <a:gd name="T15" fmla="*/ 17 h 24"/>
                  <a:gd name="T16" fmla="*/ 4 w 8"/>
                  <a:gd name="T17" fmla="*/ 19 h 24"/>
                  <a:gd name="T18" fmla="*/ 3 w 8"/>
                  <a:gd name="T19" fmla="*/ 21 h 24"/>
                  <a:gd name="T20" fmla="*/ 2 w 8"/>
                  <a:gd name="T21" fmla="*/ 22 h 24"/>
                  <a:gd name="T22" fmla="*/ 0 w 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4">
                    <a:moveTo>
                      <a:pt x="2" y="0"/>
                    </a:moveTo>
                    <a:lnTo>
                      <a:pt x="3" y="2"/>
                    </a:lnTo>
                    <a:lnTo>
                      <a:pt x="5" y="4"/>
                    </a:lnTo>
                    <a:lnTo>
                      <a:pt x="6" y="6"/>
                    </a:lnTo>
                    <a:lnTo>
                      <a:pt x="7" y="8"/>
                    </a:lnTo>
                    <a:lnTo>
                      <a:pt x="7" y="12"/>
                    </a:lnTo>
                    <a:lnTo>
                      <a:pt x="6" y="14"/>
                    </a:lnTo>
                    <a:lnTo>
                      <a:pt x="6" y="17"/>
                    </a:lnTo>
                    <a:lnTo>
                      <a:pt x="4" y="19"/>
                    </a:lnTo>
                    <a:lnTo>
                      <a:pt x="3" y="21"/>
                    </a:lnTo>
                    <a:lnTo>
                      <a:pt x="2" y="22"/>
                    </a:lnTo>
                    <a:lnTo>
                      <a:pt x="0"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30" name="Freeform 70"/>
              <p:cNvSpPr>
                <a:spLocks/>
              </p:cNvSpPr>
              <p:nvPr/>
            </p:nvSpPr>
            <p:spPr bwMode="auto">
              <a:xfrm>
                <a:off x="493" y="264"/>
                <a:ext cx="125" cy="99"/>
              </a:xfrm>
              <a:custGeom>
                <a:avLst/>
                <a:gdLst>
                  <a:gd name="T0" fmla="*/ 121 w 125"/>
                  <a:gd name="T1" fmla="*/ 25 h 99"/>
                  <a:gd name="T2" fmla="*/ 123 w 125"/>
                  <a:gd name="T3" fmla="*/ 31 h 99"/>
                  <a:gd name="T4" fmla="*/ 124 w 125"/>
                  <a:gd name="T5" fmla="*/ 35 h 99"/>
                  <a:gd name="T6" fmla="*/ 117 w 125"/>
                  <a:gd name="T7" fmla="*/ 39 h 99"/>
                  <a:gd name="T8" fmla="*/ 112 w 125"/>
                  <a:gd name="T9" fmla="*/ 40 h 99"/>
                  <a:gd name="T10" fmla="*/ 106 w 125"/>
                  <a:gd name="T11" fmla="*/ 38 h 99"/>
                  <a:gd name="T12" fmla="*/ 101 w 125"/>
                  <a:gd name="T13" fmla="*/ 38 h 99"/>
                  <a:gd name="T14" fmla="*/ 95 w 125"/>
                  <a:gd name="T15" fmla="*/ 38 h 99"/>
                  <a:gd name="T16" fmla="*/ 90 w 125"/>
                  <a:gd name="T17" fmla="*/ 40 h 99"/>
                  <a:gd name="T18" fmla="*/ 87 w 125"/>
                  <a:gd name="T19" fmla="*/ 42 h 99"/>
                  <a:gd name="T20" fmla="*/ 85 w 125"/>
                  <a:gd name="T21" fmla="*/ 46 h 99"/>
                  <a:gd name="T22" fmla="*/ 84 w 125"/>
                  <a:gd name="T23" fmla="*/ 51 h 99"/>
                  <a:gd name="T24" fmla="*/ 84 w 125"/>
                  <a:gd name="T25" fmla="*/ 58 h 99"/>
                  <a:gd name="T26" fmla="*/ 86 w 125"/>
                  <a:gd name="T27" fmla="*/ 66 h 99"/>
                  <a:gd name="T28" fmla="*/ 91 w 125"/>
                  <a:gd name="T29" fmla="*/ 74 h 99"/>
                  <a:gd name="T30" fmla="*/ 96 w 125"/>
                  <a:gd name="T31" fmla="*/ 79 h 99"/>
                  <a:gd name="T32" fmla="*/ 99 w 125"/>
                  <a:gd name="T33" fmla="*/ 83 h 99"/>
                  <a:gd name="T34" fmla="*/ 104 w 125"/>
                  <a:gd name="T35" fmla="*/ 85 h 99"/>
                  <a:gd name="T36" fmla="*/ 107 w 125"/>
                  <a:gd name="T37" fmla="*/ 89 h 99"/>
                  <a:gd name="T38" fmla="*/ 109 w 125"/>
                  <a:gd name="T39" fmla="*/ 89 h 99"/>
                  <a:gd name="T40" fmla="*/ 102 w 125"/>
                  <a:gd name="T41" fmla="*/ 91 h 99"/>
                  <a:gd name="T42" fmla="*/ 90 w 125"/>
                  <a:gd name="T43" fmla="*/ 93 h 99"/>
                  <a:gd name="T44" fmla="*/ 75 w 125"/>
                  <a:gd name="T45" fmla="*/ 95 h 99"/>
                  <a:gd name="T46" fmla="*/ 61 w 125"/>
                  <a:gd name="T47" fmla="*/ 95 h 99"/>
                  <a:gd name="T48" fmla="*/ 49 w 125"/>
                  <a:gd name="T49" fmla="*/ 97 h 99"/>
                  <a:gd name="T50" fmla="*/ 42 w 125"/>
                  <a:gd name="T51" fmla="*/ 98 h 99"/>
                  <a:gd name="T52" fmla="*/ 37 w 125"/>
                  <a:gd name="T53" fmla="*/ 98 h 99"/>
                  <a:gd name="T54" fmla="*/ 31 w 125"/>
                  <a:gd name="T55" fmla="*/ 97 h 99"/>
                  <a:gd name="T56" fmla="*/ 25 w 125"/>
                  <a:gd name="T57" fmla="*/ 93 h 99"/>
                  <a:gd name="T58" fmla="*/ 18 w 125"/>
                  <a:gd name="T59" fmla="*/ 85 h 99"/>
                  <a:gd name="T60" fmla="*/ 11 w 125"/>
                  <a:gd name="T61" fmla="*/ 76 h 99"/>
                  <a:gd name="T62" fmla="*/ 4 w 125"/>
                  <a:gd name="T63" fmla="*/ 67 h 99"/>
                  <a:gd name="T64" fmla="*/ 1 w 125"/>
                  <a:gd name="T65" fmla="*/ 60 h 99"/>
                  <a:gd name="T66" fmla="*/ 0 w 125"/>
                  <a:gd name="T67" fmla="*/ 54 h 99"/>
                  <a:gd name="T68" fmla="*/ 0 w 125"/>
                  <a:gd name="T69" fmla="*/ 47 h 99"/>
                  <a:gd name="T70" fmla="*/ 4 w 125"/>
                  <a:gd name="T71" fmla="*/ 40 h 99"/>
                  <a:gd name="T72" fmla="*/ 7 w 125"/>
                  <a:gd name="T73" fmla="*/ 33 h 99"/>
                  <a:gd name="T74" fmla="*/ 11 w 125"/>
                  <a:gd name="T75" fmla="*/ 28 h 99"/>
                  <a:gd name="T76" fmla="*/ 12 w 125"/>
                  <a:gd name="T77" fmla="*/ 26 h 99"/>
                  <a:gd name="T78" fmla="*/ 18 w 125"/>
                  <a:gd name="T79" fmla="*/ 27 h 99"/>
                  <a:gd name="T80" fmla="*/ 24 w 125"/>
                  <a:gd name="T81" fmla="*/ 31 h 99"/>
                  <a:gd name="T82" fmla="*/ 29 w 125"/>
                  <a:gd name="T83" fmla="*/ 34 h 99"/>
                  <a:gd name="T84" fmla="*/ 31 w 125"/>
                  <a:gd name="T85" fmla="*/ 34 h 99"/>
                  <a:gd name="T86" fmla="*/ 35 w 125"/>
                  <a:gd name="T87" fmla="*/ 33 h 99"/>
                  <a:gd name="T88" fmla="*/ 39 w 125"/>
                  <a:gd name="T89" fmla="*/ 30 h 99"/>
                  <a:gd name="T90" fmla="*/ 42 w 125"/>
                  <a:gd name="T91" fmla="*/ 28 h 99"/>
                  <a:gd name="T92" fmla="*/ 47 w 125"/>
                  <a:gd name="T93" fmla="*/ 22 h 99"/>
                  <a:gd name="T94" fmla="*/ 52 w 125"/>
                  <a:gd name="T95" fmla="*/ 14 h 99"/>
                  <a:gd name="T96" fmla="*/ 57 w 125"/>
                  <a:gd name="T97" fmla="*/ 9 h 99"/>
                  <a:gd name="T98" fmla="*/ 64 w 125"/>
                  <a:gd name="T99" fmla="*/ 3 h 99"/>
                  <a:gd name="T100" fmla="*/ 70 w 125"/>
                  <a:gd name="T101" fmla="*/ 0 h 99"/>
                  <a:gd name="T102" fmla="*/ 76 w 125"/>
                  <a:gd name="T103" fmla="*/ 0 h 99"/>
                  <a:gd name="T104" fmla="*/ 80 w 125"/>
                  <a:gd name="T105" fmla="*/ 0 h 99"/>
                  <a:gd name="T106" fmla="*/ 85 w 125"/>
                  <a:gd name="T107" fmla="*/ 1 h 99"/>
                  <a:gd name="T108" fmla="*/ 92 w 125"/>
                  <a:gd name="T109" fmla="*/ 4 h 99"/>
                  <a:gd name="T110" fmla="*/ 95 w 125"/>
                  <a:gd name="T111" fmla="*/ 7 h 99"/>
                  <a:gd name="T112" fmla="*/ 101 w 125"/>
                  <a:gd name="T113" fmla="*/ 11 h 99"/>
                  <a:gd name="T114" fmla="*/ 105 w 125"/>
                  <a:gd name="T115" fmla="*/ 15 h 99"/>
                  <a:gd name="T116" fmla="*/ 110 w 125"/>
                  <a:gd name="T117" fmla="*/ 19 h 99"/>
                  <a:gd name="T118" fmla="*/ 116 w 125"/>
                  <a:gd name="T119" fmla="*/ 23 h 99"/>
                  <a:gd name="T120" fmla="*/ 121 w 125"/>
                  <a:gd name="T121" fmla="*/ 2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99">
                    <a:moveTo>
                      <a:pt x="121" y="25"/>
                    </a:moveTo>
                    <a:lnTo>
                      <a:pt x="123" y="31"/>
                    </a:lnTo>
                    <a:lnTo>
                      <a:pt x="124" y="35"/>
                    </a:lnTo>
                    <a:lnTo>
                      <a:pt x="117" y="39"/>
                    </a:lnTo>
                    <a:lnTo>
                      <a:pt x="112" y="40"/>
                    </a:lnTo>
                    <a:lnTo>
                      <a:pt x="106" y="38"/>
                    </a:lnTo>
                    <a:lnTo>
                      <a:pt x="101" y="38"/>
                    </a:lnTo>
                    <a:lnTo>
                      <a:pt x="95" y="38"/>
                    </a:lnTo>
                    <a:lnTo>
                      <a:pt x="90" y="40"/>
                    </a:lnTo>
                    <a:lnTo>
                      <a:pt x="87" y="42"/>
                    </a:lnTo>
                    <a:lnTo>
                      <a:pt x="85" y="46"/>
                    </a:lnTo>
                    <a:lnTo>
                      <a:pt x="84" y="51"/>
                    </a:lnTo>
                    <a:lnTo>
                      <a:pt x="84" y="58"/>
                    </a:lnTo>
                    <a:lnTo>
                      <a:pt x="86" y="66"/>
                    </a:lnTo>
                    <a:lnTo>
                      <a:pt x="91" y="74"/>
                    </a:lnTo>
                    <a:lnTo>
                      <a:pt x="96" y="79"/>
                    </a:lnTo>
                    <a:lnTo>
                      <a:pt x="99" y="83"/>
                    </a:lnTo>
                    <a:lnTo>
                      <a:pt x="104" y="85"/>
                    </a:lnTo>
                    <a:lnTo>
                      <a:pt x="107" y="89"/>
                    </a:lnTo>
                    <a:lnTo>
                      <a:pt x="109" y="89"/>
                    </a:lnTo>
                    <a:lnTo>
                      <a:pt x="102" y="91"/>
                    </a:lnTo>
                    <a:lnTo>
                      <a:pt x="90" y="93"/>
                    </a:lnTo>
                    <a:lnTo>
                      <a:pt x="75" y="95"/>
                    </a:lnTo>
                    <a:lnTo>
                      <a:pt x="61" y="95"/>
                    </a:lnTo>
                    <a:lnTo>
                      <a:pt x="49" y="97"/>
                    </a:lnTo>
                    <a:lnTo>
                      <a:pt x="42" y="98"/>
                    </a:lnTo>
                    <a:lnTo>
                      <a:pt x="37" y="98"/>
                    </a:lnTo>
                    <a:lnTo>
                      <a:pt x="31" y="97"/>
                    </a:lnTo>
                    <a:lnTo>
                      <a:pt x="25" y="93"/>
                    </a:lnTo>
                    <a:lnTo>
                      <a:pt x="18" y="85"/>
                    </a:lnTo>
                    <a:lnTo>
                      <a:pt x="11" y="76"/>
                    </a:lnTo>
                    <a:lnTo>
                      <a:pt x="4" y="67"/>
                    </a:lnTo>
                    <a:lnTo>
                      <a:pt x="1" y="60"/>
                    </a:lnTo>
                    <a:lnTo>
                      <a:pt x="0" y="54"/>
                    </a:lnTo>
                    <a:lnTo>
                      <a:pt x="0" y="47"/>
                    </a:lnTo>
                    <a:lnTo>
                      <a:pt x="4" y="40"/>
                    </a:lnTo>
                    <a:lnTo>
                      <a:pt x="7" y="33"/>
                    </a:lnTo>
                    <a:lnTo>
                      <a:pt x="11" y="28"/>
                    </a:lnTo>
                    <a:lnTo>
                      <a:pt x="12" y="26"/>
                    </a:lnTo>
                    <a:lnTo>
                      <a:pt x="18" y="27"/>
                    </a:lnTo>
                    <a:lnTo>
                      <a:pt x="24" y="31"/>
                    </a:lnTo>
                    <a:lnTo>
                      <a:pt x="29" y="34"/>
                    </a:lnTo>
                    <a:lnTo>
                      <a:pt x="31" y="34"/>
                    </a:lnTo>
                    <a:lnTo>
                      <a:pt x="35" y="33"/>
                    </a:lnTo>
                    <a:lnTo>
                      <a:pt x="39" y="30"/>
                    </a:lnTo>
                    <a:lnTo>
                      <a:pt x="42" y="28"/>
                    </a:lnTo>
                    <a:lnTo>
                      <a:pt x="47" y="22"/>
                    </a:lnTo>
                    <a:lnTo>
                      <a:pt x="52" y="14"/>
                    </a:lnTo>
                    <a:lnTo>
                      <a:pt x="57" y="9"/>
                    </a:lnTo>
                    <a:lnTo>
                      <a:pt x="64" y="3"/>
                    </a:lnTo>
                    <a:lnTo>
                      <a:pt x="70" y="0"/>
                    </a:lnTo>
                    <a:lnTo>
                      <a:pt x="76" y="0"/>
                    </a:lnTo>
                    <a:lnTo>
                      <a:pt x="80" y="0"/>
                    </a:lnTo>
                    <a:lnTo>
                      <a:pt x="85" y="1"/>
                    </a:lnTo>
                    <a:lnTo>
                      <a:pt x="92" y="4"/>
                    </a:lnTo>
                    <a:lnTo>
                      <a:pt x="95" y="7"/>
                    </a:lnTo>
                    <a:lnTo>
                      <a:pt x="101" y="11"/>
                    </a:lnTo>
                    <a:lnTo>
                      <a:pt x="105" y="15"/>
                    </a:lnTo>
                    <a:lnTo>
                      <a:pt x="110" y="19"/>
                    </a:lnTo>
                    <a:lnTo>
                      <a:pt x="116" y="23"/>
                    </a:lnTo>
                    <a:lnTo>
                      <a:pt x="121" y="25"/>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69031" name="Freeform 71"/>
            <p:cNvSpPr>
              <a:spLocks/>
            </p:cNvSpPr>
            <p:nvPr/>
          </p:nvSpPr>
          <p:spPr bwMode="auto">
            <a:xfrm>
              <a:off x="849" y="2826"/>
              <a:ext cx="113" cy="38"/>
            </a:xfrm>
            <a:custGeom>
              <a:avLst/>
              <a:gdLst>
                <a:gd name="T0" fmla="*/ 135 w 136"/>
                <a:gd name="T1" fmla="*/ 41 h 42"/>
                <a:gd name="T2" fmla="*/ 128 w 136"/>
                <a:gd name="T3" fmla="*/ 31 h 42"/>
                <a:gd name="T4" fmla="*/ 121 w 136"/>
                <a:gd name="T5" fmla="*/ 21 h 42"/>
                <a:gd name="T6" fmla="*/ 113 w 136"/>
                <a:gd name="T7" fmla="*/ 14 h 42"/>
                <a:gd name="T8" fmla="*/ 99 w 136"/>
                <a:gd name="T9" fmla="*/ 6 h 42"/>
                <a:gd name="T10" fmla="*/ 81 w 136"/>
                <a:gd name="T11" fmla="*/ 2 h 42"/>
                <a:gd name="T12" fmla="*/ 60 w 136"/>
                <a:gd name="T13" fmla="*/ 0 h 42"/>
                <a:gd name="T14" fmla="*/ 43 w 136"/>
                <a:gd name="T15" fmla="*/ 0 h 42"/>
                <a:gd name="T16" fmla="*/ 23 w 136"/>
                <a:gd name="T17" fmla="*/ 0 h 42"/>
                <a:gd name="T18" fmla="*/ 11 w 136"/>
                <a:gd name="T19" fmla="*/ 1 h 42"/>
                <a:gd name="T20" fmla="*/ 9 w 136"/>
                <a:gd name="T21" fmla="*/ 4 h 42"/>
                <a:gd name="T22" fmla="*/ 3 w 136"/>
                <a:gd name="T23" fmla="*/ 18 h 42"/>
                <a:gd name="T24" fmla="*/ 0 w 136"/>
                <a:gd name="T25" fmla="*/ 28 h 42"/>
                <a:gd name="T26" fmla="*/ 135 w 136"/>
                <a:gd name="T2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42">
                  <a:moveTo>
                    <a:pt x="135" y="41"/>
                  </a:moveTo>
                  <a:lnTo>
                    <a:pt x="128" y="31"/>
                  </a:lnTo>
                  <a:lnTo>
                    <a:pt x="121" y="21"/>
                  </a:lnTo>
                  <a:lnTo>
                    <a:pt x="113" y="14"/>
                  </a:lnTo>
                  <a:lnTo>
                    <a:pt x="99" y="6"/>
                  </a:lnTo>
                  <a:lnTo>
                    <a:pt x="81" y="2"/>
                  </a:lnTo>
                  <a:lnTo>
                    <a:pt x="60" y="0"/>
                  </a:lnTo>
                  <a:lnTo>
                    <a:pt x="43" y="0"/>
                  </a:lnTo>
                  <a:lnTo>
                    <a:pt x="23" y="0"/>
                  </a:lnTo>
                  <a:lnTo>
                    <a:pt x="11" y="1"/>
                  </a:lnTo>
                  <a:lnTo>
                    <a:pt x="9" y="4"/>
                  </a:lnTo>
                  <a:lnTo>
                    <a:pt x="3" y="18"/>
                  </a:lnTo>
                  <a:lnTo>
                    <a:pt x="0" y="28"/>
                  </a:lnTo>
                  <a:lnTo>
                    <a:pt x="135" y="4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69032" name="Group 72"/>
            <p:cNvGrpSpPr>
              <a:grpSpLocks/>
            </p:cNvGrpSpPr>
            <p:nvPr/>
          </p:nvGrpSpPr>
          <p:grpSpPr bwMode="auto">
            <a:xfrm>
              <a:off x="731" y="3007"/>
              <a:ext cx="338" cy="265"/>
              <a:chOff x="350" y="568"/>
              <a:chExt cx="406" cy="295"/>
            </a:xfrm>
          </p:grpSpPr>
          <p:grpSp>
            <p:nvGrpSpPr>
              <p:cNvPr id="169033" name="Group 73"/>
              <p:cNvGrpSpPr>
                <a:grpSpLocks/>
              </p:cNvGrpSpPr>
              <p:nvPr/>
            </p:nvGrpSpPr>
            <p:grpSpPr bwMode="auto">
              <a:xfrm>
                <a:off x="391" y="774"/>
                <a:ext cx="365" cy="89"/>
                <a:chOff x="391" y="774"/>
                <a:chExt cx="365" cy="89"/>
              </a:xfrm>
            </p:grpSpPr>
            <p:sp>
              <p:nvSpPr>
                <p:cNvPr id="169034" name="Freeform 74"/>
                <p:cNvSpPr>
                  <a:spLocks/>
                </p:cNvSpPr>
                <p:nvPr/>
              </p:nvSpPr>
              <p:spPr bwMode="auto">
                <a:xfrm>
                  <a:off x="391" y="774"/>
                  <a:ext cx="261" cy="73"/>
                </a:xfrm>
                <a:custGeom>
                  <a:avLst/>
                  <a:gdLst>
                    <a:gd name="T0" fmla="*/ 212 w 261"/>
                    <a:gd name="T1" fmla="*/ 9 h 73"/>
                    <a:gd name="T2" fmla="*/ 230 w 261"/>
                    <a:gd name="T3" fmla="*/ 18 h 73"/>
                    <a:gd name="T4" fmla="*/ 242 w 261"/>
                    <a:gd name="T5" fmla="*/ 23 h 73"/>
                    <a:gd name="T6" fmla="*/ 250 w 261"/>
                    <a:gd name="T7" fmla="*/ 29 h 73"/>
                    <a:gd name="T8" fmla="*/ 257 w 261"/>
                    <a:gd name="T9" fmla="*/ 35 h 73"/>
                    <a:gd name="T10" fmla="*/ 260 w 261"/>
                    <a:gd name="T11" fmla="*/ 40 h 73"/>
                    <a:gd name="T12" fmla="*/ 259 w 261"/>
                    <a:gd name="T13" fmla="*/ 49 h 73"/>
                    <a:gd name="T14" fmla="*/ 255 w 261"/>
                    <a:gd name="T15" fmla="*/ 55 h 73"/>
                    <a:gd name="T16" fmla="*/ 250 w 261"/>
                    <a:gd name="T17" fmla="*/ 59 h 73"/>
                    <a:gd name="T18" fmla="*/ 243 w 261"/>
                    <a:gd name="T19" fmla="*/ 63 h 73"/>
                    <a:gd name="T20" fmla="*/ 229 w 261"/>
                    <a:gd name="T21" fmla="*/ 64 h 73"/>
                    <a:gd name="T22" fmla="*/ 205 w 261"/>
                    <a:gd name="T23" fmla="*/ 65 h 73"/>
                    <a:gd name="T24" fmla="*/ 166 w 261"/>
                    <a:gd name="T25" fmla="*/ 61 h 73"/>
                    <a:gd name="T26" fmla="*/ 124 w 261"/>
                    <a:gd name="T27" fmla="*/ 53 h 73"/>
                    <a:gd name="T28" fmla="*/ 96 w 261"/>
                    <a:gd name="T29" fmla="*/ 50 h 73"/>
                    <a:gd name="T30" fmla="*/ 81 w 261"/>
                    <a:gd name="T31" fmla="*/ 48 h 73"/>
                    <a:gd name="T32" fmla="*/ 82 w 261"/>
                    <a:gd name="T33" fmla="*/ 69 h 73"/>
                    <a:gd name="T34" fmla="*/ 64 w 261"/>
                    <a:gd name="T35" fmla="*/ 72 h 73"/>
                    <a:gd name="T36" fmla="*/ 32 w 261"/>
                    <a:gd name="T37" fmla="*/ 72 h 73"/>
                    <a:gd name="T38" fmla="*/ 19 w 261"/>
                    <a:gd name="T39" fmla="*/ 72 h 73"/>
                    <a:gd name="T40" fmla="*/ 12 w 261"/>
                    <a:gd name="T41" fmla="*/ 69 h 73"/>
                    <a:gd name="T42" fmla="*/ 8 w 261"/>
                    <a:gd name="T43" fmla="*/ 65 h 73"/>
                    <a:gd name="T44" fmla="*/ 0 w 261"/>
                    <a:gd name="T45" fmla="*/ 59 h 73"/>
                    <a:gd name="T46" fmla="*/ 0 w 261"/>
                    <a:gd name="T47" fmla="*/ 54 h 73"/>
                    <a:gd name="T48" fmla="*/ 0 w 261"/>
                    <a:gd name="T49" fmla="*/ 27 h 73"/>
                    <a:gd name="T50" fmla="*/ 1 w 261"/>
                    <a:gd name="T51" fmla="*/ 14 h 73"/>
                    <a:gd name="T52" fmla="*/ 7 w 261"/>
                    <a:gd name="T53" fmla="*/ 2 h 73"/>
                    <a:gd name="T54" fmla="*/ 37 w 261"/>
                    <a:gd name="T55" fmla="*/ 9 h 73"/>
                    <a:gd name="T56" fmla="*/ 73 w 261"/>
                    <a:gd name="T57" fmla="*/ 9 h 73"/>
                    <a:gd name="T58" fmla="*/ 93 w 261"/>
                    <a:gd name="T59" fmla="*/ 7 h 73"/>
                    <a:gd name="T60" fmla="*/ 104 w 261"/>
                    <a:gd name="T61" fmla="*/ 0 h 73"/>
                    <a:gd name="T62" fmla="*/ 126 w 261"/>
                    <a:gd name="T63" fmla="*/ 0 h 73"/>
                    <a:gd name="T64" fmla="*/ 174 w 261"/>
                    <a:gd name="T65" fmla="*/ 3 h 73"/>
                    <a:gd name="T66" fmla="*/ 212 w 261"/>
                    <a:gd name="T67"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 h="73">
                      <a:moveTo>
                        <a:pt x="212" y="9"/>
                      </a:moveTo>
                      <a:lnTo>
                        <a:pt x="230" y="18"/>
                      </a:lnTo>
                      <a:lnTo>
                        <a:pt x="242" y="23"/>
                      </a:lnTo>
                      <a:lnTo>
                        <a:pt x="250" y="29"/>
                      </a:lnTo>
                      <a:lnTo>
                        <a:pt x="257" y="35"/>
                      </a:lnTo>
                      <a:lnTo>
                        <a:pt x="260" y="40"/>
                      </a:lnTo>
                      <a:lnTo>
                        <a:pt x="259" y="49"/>
                      </a:lnTo>
                      <a:lnTo>
                        <a:pt x="255" y="55"/>
                      </a:lnTo>
                      <a:lnTo>
                        <a:pt x="250" y="59"/>
                      </a:lnTo>
                      <a:lnTo>
                        <a:pt x="243" y="63"/>
                      </a:lnTo>
                      <a:lnTo>
                        <a:pt x="229" y="64"/>
                      </a:lnTo>
                      <a:lnTo>
                        <a:pt x="205" y="65"/>
                      </a:lnTo>
                      <a:lnTo>
                        <a:pt x="166" y="61"/>
                      </a:lnTo>
                      <a:lnTo>
                        <a:pt x="124" y="53"/>
                      </a:lnTo>
                      <a:lnTo>
                        <a:pt x="96" y="50"/>
                      </a:lnTo>
                      <a:lnTo>
                        <a:pt x="81" y="48"/>
                      </a:lnTo>
                      <a:lnTo>
                        <a:pt x="82" y="69"/>
                      </a:lnTo>
                      <a:lnTo>
                        <a:pt x="64" y="72"/>
                      </a:lnTo>
                      <a:lnTo>
                        <a:pt x="32" y="72"/>
                      </a:lnTo>
                      <a:lnTo>
                        <a:pt x="19" y="72"/>
                      </a:lnTo>
                      <a:lnTo>
                        <a:pt x="12" y="69"/>
                      </a:lnTo>
                      <a:lnTo>
                        <a:pt x="8" y="65"/>
                      </a:lnTo>
                      <a:lnTo>
                        <a:pt x="0" y="59"/>
                      </a:lnTo>
                      <a:lnTo>
                        <a:pt x="0" y="54"/>
                      </a:lnTo>
                      <a:lnTo>
                        <a:pt x="0" y="27"/>
                      </a:lnTo>
                      <a:lnTo>
                        <a:pt x="1" y="14"/>
                      </a:lnTo>
                      <a:lnTo>
                        <a:pt x="7" y="2"/>
                      </a:lnTo>
                      <a:lnTo>
                        <a:pt x="37" y="9"/>
                      </a:lnTo>
                      <a:lnTo>
                        <a:pt x="73" y="9"/>
                      </a:lnTo>
                      <a:lnTo>
                        <a:pt x="93" y="7"/>
                      </a:lnTo>
                      <a:lnTo>
                        <a:pt x="104" y="0"/>
                      </a:lnTo>
                      <a:lnTo>
                        <a:pt x="126" y="0"/>
                      </a:lnTo>
                      <a:lnTo>
                        <a:pt x="174" y="3"/>
                      </a:lnTo>
                      <a:lnTo>
                        <a:pt x="212" y="9"/>
                      </a:lnTo>
                    </a:path>
                  </a:pathLst>
                </a:custGeom>
                <a:solidFill>
                  <a:srgbClr val="603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35" name="Freeform 75"/>
                <p:cNvSpPr>
                  <a:spLocks/>
                </p:cNvSpPr>
                <p:nvPr/>
              </p:nvSpPr>
              <p:spPr bwMode="auto">
                <a:xfrm>
                  <a:off x="495" y="789"/>
                  <a:ext cx="261" cy="74"/>
                </a:xfrm>
                <a:custGeom>
                  <a:avLst/>
                  <a:gdLst>
                    <a:gd name="T0" fmla="*/ 213 w 261"/>
                    <a:gd name="T1" fmla="*/ 10 h 74"/>
                    <a:gd name="T2" fmla="*/ 230 w 261"/>
                    <a:gd name="T3" fmla="*/ 19 h 74"/>
                    <a:gd name="T4" fmla="*/ 242 w 261"/>
                    <a:gd name="T5" fmla="*/ 24 h 74"/>
                    <a:gd name="T6" fmla="*/ 251 w 261"/>
                    <a:gd name="T7" fmla="*/ 30 h 74"/>
                    <a:gd name="T8" fmla="*/ 258 w 261"/>
                    <a:gd name="T9" fmla="*/ 35 h 74"/>
                    <a:gd name="T10" fmla="*/ 260 w 261"/>
                    <a:gd name="T11" fmla="*/ 40 h 74"/>
                    <a:gd name="T12" fmla="*/ 259 w 261"/>
                    <a:gd name="T13" fmla="*/ 50 h 74"/>
                    <a:gd name="T14" fmla="*/ 256 w 261"/>
                    <a:gd name="T15" fmla="*/ 56 h 74"/>
                    <a:gd name="T16" fmla="*/ 251 w 261"/>
                    <a:gd name="T17" fmla="*/ 60 h 74"/>
                    <a:gd name="T18" fmla="*/ 244 w 261"/>
                    <a:gd name="T19" fmla="*/ 64 h 74"/>
                    <a:gd name="T20" fmla="*/ 229 w 261"/>
                    <a:gd name="T21" fmla="*/ 64 h 74"/>
                    <a:gd name="T22" fmla="*/ 205 w 261"/>
                    <a:gd name="T23" fmla="*/ 65 h 74"/>
                    <a:gd name="T24" fmla="*/ 166 w 261"/>
                    <a:gd name="T25" fmla="*/ 62 h 74"/>
                    <a:gd name="T26" fmla="*/ 125 w 261"/>
                    <a:gd name="T27" fmla="*/ 54 h 74"/>
                    <a:gd name="T28" fmla="*/ 96 w 261"/>
                    <a:gd name="T29" fmla="*/ 51 h 74"/>
                    <a:gd name="T30" fmla="*/ 81 w 261"/>
                    <a:gd name="T31" fmla="*/ 48 h 74"/>
                    <a:gd name="T32" fmla="*/ 82 w 261"/>
                    <a:gd name="T33" fmla="*/ 70 h 74"/>
                    <a:gd name="T34" fmla="*/ 64 w 261"/>
                    <a:gd name="T35" fmla="*/ 73 h 74"/>
                    <a:gd name="T36" fmla="*/ 32 w 261"/>
                    <a:gd name="T37" fmla="*/ 73 h 74"/>
                    <a:gd name="T38" fmla="*/ 19 w 261"/>
                    <a:gd name="T39" fmla="*/ 73 h 74"/>
                    <a:gd name="T40" fmla="*/ 12 w 261"/>
                    <a:gd name="T41" fmla="*/ 70 h 74"/>
                    <a:gd name="T42" fmla="*/ 9 w 261"/>
                    <a:gd name="T43" fmla="*/ 65 h 74"/>
                    <a:gd name="T44" fmla="*/ 1 w 261"/>
                    <a:gd name="T45" fmla="*/ 60 h 74"/>
                    <a:gd name="T46" fmla="*/ 0 w 261"/>
                    <a:gd name="T47" fmla="*/ 55 h 74"/>
                    <a:gd name="T48" fmla="*/ 0 w 261"/>
                    <a:gd name="T49" fmla="*/ 27 h 74"/>
                    <a:gd name="T50" fmla="*/ 2 w 261"/>
                    <a:gd name="T51" fmla="*/ 14 h 74"/>
                    <a:gd name="T52" fmla="*/ 8 w 261"/>
                    <a:gd name="T53" fmla="*/ 2 h 74"/>
                    <a:gd name="T54" fmla="*/ 37 w 261"/>
                    <a:gd name="T55" fmla="*/ 9 h 74"/>
                    <a:gd name="T56" fmla="*/ 74 w 261"/>
                    <a:gd name="T57" fmla="*/ 9 h 74"/>
                    <a:gd name="T58" fmla="*/ 94 w 261"/>
                    <a:gd name="T59" fmla="*/ 7 h 74"/>
                    <a:gd name="T60" fmla="*/ 105 w 261"/>
                    <a:gd name="T61" fmla="*/ 0 h 74"/>
                    <a:gd name="T62" fmla="*/ 127 w 261"/>
                    <a:gd name="T63" fmla="*/ 0 h 74"/>
                    <a:gd name="T64" fmla="*/ 175 w 261"/>
                    <a:gd name="T65" fmla="*/ 4 h 74"/>
                    <a:gd name="T66" fmla="*/ 213 w 261"/>
                    <a:gd name="T6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 h="74">
                      <a:moveTo>
                        <a:pt x="213" y="10"/>
                      </a:moveTo>
                      <a:lnTo>
                        <a:pt x="230" y="19"/>
                      </a:lnTo>
                      <a:lnTo>
                        <a:pt x="242" y="24"/>
                      </a:lnTo>
                      <a:lnTo>
                        <a:pt x="251" y="30"/>
                      </a:lnTo>
                      <a:lnTo>
                        <a:pt x="258" y="35"/>
                      </a:lnTo>
                      <a:lnTo>
                        <a:pt x="260" y="40"/>
                      </a:lnTo>
                      <a:lnTo>
                        <a:pt x="259" y="50"/>
                      </a:lnTo>
                      <a:lnTo>
                        <a:pt x="256" y="56"/>
                      </a:lnTo>
                      <a:lnTo>
                        <a:pt x="251" y="60"/>
                      </a:lnTo>
                      <a:lnTo>
                        <a:pt x="244" y="64"/>
                      </a:lnTo>
                      <a:lnTo>
                        <a:pt x="229" y="64"/>
                      </a:lnTo>
                      <a:lnTo>
                        <a:pt x="205" y="65"/>
                      </a:lnTo>
                      <a:lnTo>
                        <a:pt x="166" y="62"/>
                      </a:lnTo>
                      <a:lnTo>
                        <a:pt x="125" y="54"/>
                      </a:lnTo>
                      <a:lnTo>
                        <a:pt x="96" y="51"/>
                      </a:lnTo>
                      <a:lnTo>
                        <a:pt x="81" y="48"/>
                      </a:lnTo>
                      <a:lnTo>
                        <a:pt x="82" y="70"/>
                      </a:lnTo>
                      <a:lnTo>
                        <a:pt x="64" y="73"/>
                      </a:lnTo>
                      <a:lnTo>
                        <a:pt x="32" y="73"/>
                      </a:lnTo>
                      <a:lnTo>
                        <a:pt x="19" y="73"/>
                      </a:lnTo>
                      <a:lnTo>
                        <a:pt x="12" y="70"/>
                      </a:lnTo>
                      <a:lnTo>
                        <a:pt x="9" y="65"/>
                      </a:lnTo>
                      <a:lnTo>
                        <a:pt x="1" y="60"/>
                      </a:lnTo>
                      <a:lnTo>
                        <a:pt x="0" y="55"/>
                      </a:lnTo>
                      <a:lnTo>
                        <a:pt x="0" y="27"/>
                      </a:lnTo>
                      <a:lnTo>
                        <a:pt x="2" y="14"/>
                      </a:lnTo>
                      <a:lnTo>
                        <a:pt x="8" y="2"/>
                      </a:lnTo>
                      <a:lnTo>
                        <a:pt x="37" y="9"/>
                      </a:lnTo>
                      <a:lnTo>
                        <a:pt x="74" y="9"/>
                      </a:lnTo>
                      <a:lnTo>
                        <a:pt x="94" y="7"/>
                      </a:lnTo>
                      <a:lnTo>
                        <a:pt x="105" y="0"/>
                      </a:lnTo>
                      <a:lnTo>
                        <a:pt x="127" y="0"/>
                      </a:lnTo>
                      <a:lnTo>
                        <a:pt x="175" y="4"/>
                      </a:lnTo>
                      <a:lnTo>
                        <a:pt x="213" y="10"/>
                      </a:lnTo>
                    </a:path>
                  </a:pathLst>
                </a:custGeom>
                <a:solidFill>
                  <a:srgbClr val="603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9036" name="Group 76"/>
              <p:cNvGrpSpPr>
                <a:grpSpLocks/>
              </p:cNvGrpSpPr>
              <p:nvPr/>
            </p:nvGrpSpPr>
            <p:grpSpPr bwMode="auto">
              <a:xfrm>
                <a:off x="350" y="568"/>
                <a:ext cx="387" cy="266"/>
                <a:chOff x="350" y="568"/>
                <a:chExt cx="387" cy="266"/>
              </a:xfrm>
            </p:grpSpPr>
            <p:sp>
              <p:nvSpPr>
                <p:cNvPr id="169037" name="Freeform 77"/>
                <p:cNvSpPr>
                  <a:spLocks/>
                </p:cNvSpPr>
                <p:nvPr/>
              </p:nvSpPr>
              <p:spPr bwMode="auto">
                <a:xfrm>
                  <a:off x="350" y="568"/>
                  <a:ext cx="387" cy="266"/>
                </a:xfrm>
                <a:custGeom>
                  <a:avLst/>
                  <a:gdLst>
                    <a:gd name="T0" fmla="*/ 372 w 387"/>
                    <a:gd name="T1" fmla="*/ 83 h 266"/>
                    <a:gd name="T2" fmla="*/ 367 w 387"/>
                    <a:gd name="T3" fmla="*/ 107 h 266"/>
                    <a:gd name="T4" fmla="*/ 362 w 387"/>
                    <a:gd name="T5" fmla="*/ 131 h 266"/>
                    <a:gd name="T6" fmla="*/ 363 w 387"/>
                    <a:gd name="T7" fmla="*/ 146 h 266"/>
                    <a:gd name="T8" fmla="*/ 357 w 387"/>
                    <a:gd name="T9" fmla="*/ 161 h 266"/>
                    <a:gd name="T10" fmla="*/ 355 w 387"/>
                    <a:gd name="T11" fmla="*/ 168 h 266"/>
                    <a:gd name="T12" fmla="*/ 359 w 387"/>
                    <a:gd name="T13" fmla="*/ 181 h 266"/>
                    <a:gd name="T14" fmla="*/ 359 w 387"/>
                    <a:gd name="T15" fmla="*/ 186 h 266"/>
                    <a:gd name="T16" fmla="*/ 349 w 387"/>
                    <a:gd name="T17" fmla="*/ 194 h 266"/>
                    <a:gd name="T18" fmla="*/ 341 w 387"/>
                    <a:gd name="T19" fmla="*/ 200 h 266"/>
                    <a:gd name="T20" fmla="*/ 349 w 387"/>
                    <a:gd name="T21" fmla="*/ 206 h 266"/>
                    <a:gd name="T22" fmla="*/ 358 w 387"/>
                    <a:gd name="T23" fmla="*/ 221 h 266"/>
                    <a:gd name="T24" fmla="*/ 365 w 387"/>
                    <a:gd name="T25" fmla="*/ 230 h 266"/>
                    <a:gd name="T26" fmla="*/ 360 w 387"/>
                    <a:gd name="T27" fmla="*/ 239 h 266"/>
                    <a:gd name="T28" fmla="*/ 348 w 387"/>
                    <a:gd name="T29" fmla="*/ 243 h 266"/>
                    <a:gd name="T30" fmla="*/ 324 w 387"/>
                    <a:gd name="T31" fmla="*/ 248 h 266"/>
                    <a:gd name="T32" fmla="*/ 277 w 387"/>
                    <a:gd name="T33" fmla="*/ 256 h 266"/>
                    <a:gd name="T34" fmla="*/ 237 w 387"/>
                    <a:gd name="T35" fmla="*/ 263 h 266"/>
                    <a:gd name="T36" fmla="*/ 189 w 387"/>
                    <a:gd name="T37" fmla="*/ 265 h 266"/>
                    <a:gd name="T38" fmla="*/ 155 w 387"/>
                    <a:gd name="T39" fmla="*/ 265 h 266"/>
                    <a:gd name="T40" fmla="*/ 139 w 387"/>
                    <a:gd name="T41" fmla="*/ 263 h 266"/>
                    <a:gd name="T42" fmla="*/ 130 w 387"/>
                    <a:gd name="T43" fmla="*/ 256 h 266"/>
                    <a:gd name="T44" fmla="*/ 111 w 387"/>
                    <a:gd name="T45" fmla="*/ 257 h 266"/>
                    <a:gd name="T46" fmla="*/ 87 w 387"/>
                    <a:gd name="T47" fmla="*/ 258 h 266"/>
                    <a:gd name="T48" fmla="*/ 67 w 387"/>
                    <a:gd name="T49" fmla="*/ 255 h 266"/>
                    <a:gd name="T50" fmla="*/ 53 w 387"/>
                    <a:gd name="T51" fmla="*/ 250 h 266"/>
                    <a:gd name="T52" fmla="*/ 43 w 387"/>
                    <a:gd name="T53" fmla="*/ 243 h 266"/>
                    <a:gd name="T54" fmla="*/ 36 w 387"/>
                    <a:gd name="T55" fmla="*/ 234 h 266"/>
                    <a:gd name="T56" fmla="*/ 34 w 387"/>
                    <a:gd name="T57" fmla="*/ 227 h 266"/>
                    <a:gd name="T58" fmla="*/ 34 w 387"/>
                    <a:gd name="T59" fmla="*/ 217 h 266"/>
                    <a:gd name="T60" fmla="*/ 45 w 387"/>
                    <a:gd name="T61" fmla="*/ 179 h 266"/>
                    <a:gd name="T62" fmla="*/ 35 w 387"/>
                    <a:gd name="T63" fmla="*/ 166 h 266"/>
                    <a:gd name="T64" fmla="*/ 43 w 387"/>
                    <a:gd name="T65" fmla="*/ 152 h 266"/>
                    <a:gd name="T66" fmla="*/ 29 w 387"/>
                    <a:gd name="T67" fmla="*/ 140 h 266"/>
                    <a:gd name="T68" fmla="*/ 17 w 387"/>
                    <a:gd name="T69" fmla="*/ 125 h 266"/>
                    <a:gd name="T70" fmla="*/ 10 w 387"/>
                    <a:gd name="T71" fmla="*/ 111 h 266"/>
                    <a:gd name="T72" fmla="*/ 3 w 387"/>
                    <a:gd name="T73" fmla="*/ 99 h 266"/>
                    <a:gd name="T74" fmla="*/ 0 w 387"/>
                    <a:gd name="T75" fmla="*/ 78 h 266"/>
                    <a:gd name="T76" fmla="*/ 2 w 387"/>
                    <a:gd name="T77" fmla="*/ 43 h 266"/>
                    <a:gd name="T78" fmla="*/ 5 w 387"/>
                    <a:gd name="T79" fmla="*/ 12 h 266"/>
                    <a:gd name="T80" fmla="*/ 10 w 387"/>
                    <a:gd name="T81" fmla="*/ 0 h 266"/>
                    <a:gd name="T82" fmla="*/ 35 w 387"/>
                    <a:gd name="T83" fmla="*/ 5 h 266"/>
                    <a:gd name="T84" fmla="*/ 87 w 387"/>
                    <a:gd name="T85" fmla="*/ 11 h 266"/>
                    <a:gd name="T86" fmla="*/ 169 w 387"/>
                    <a:gd name="T87" fmla="*/ 15 h 266"/>
                    <a:gd name="T88" fmla="*/ 230 w 387"/>
                    <a:gd name="T89" fmla="*/ 17 h 266"/>
                    <a:gd name="T90" fmla="*/ 274 w 387"/>
                    <a:gd name="T91" fmla="*/ 13 h 266"/>
                    <a:gd name="T92" fmla="*/ 315 w 387"/>
                    <a:gd name="T93" fmla="*/ 13 h 266"/>
                    <a:gd name="T94" fmla="*/ 340 w 387"/>
                    <a:gd name="T95" fmla="*/ 11 h 266"/>
                    <a:gd name="T96" fmla="*/ 364 w 387"/>
                    <a:gd name="T97" fmla="*/ 9 h 266"/>
                    <a:gd name="T98" fmla="*/ 386 w 387"/>
                    <a:gd name="T99" fmla="*/ 7 h 266"/>
                    <a:gd name="T100" fmla="*/ 378 w 387"/>
                    <a:gd name="T101" fmla="*/ 59 h 266"/>
                    <a:gd name="T102" fmla="*/ 372 w 387"/>
                    <a:gd name="T103" fmla="*/ 8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266">
                      <a:moveTo>
                        <a:pt x="372" y="83"/>
                      </a:moveTo>
                      <a:lnTo>
                        <a:pt x="367" y="107"/>
                      </a:lnTo>
                      <a:lnTo>
                        <a:pt x="362" y="131"/>
                      </a:lnTo>
                      <a:lnTo>
                        <a:pt x="363" y="146"/>
                      </a:lnTo>
                      <a:lnTo>
                        <a:pt x="357" y="161"/>
                      </a:lnTo>
                      <a:lnTo>
                        <a:pt x="355" y="168"/>
                      </a:lnTo>
                      <a:lnTo>
                        <a:pt x="359" y="181"/>
                      </a:lnTo>
                      <a:lnTo>
                        <a:pt x="359" y="186"/>
                      </a:lnTo>
                      <a:lnTo>
                        <a:pt x="349" y="194"/>
                      </a:lnTo>
                      <a:lnTo>
                        <a:pt x="341" y="200"/>
                      </a:lnTo>
                      <a:lnTo>
                        <a:pt x="349" y="206"/>
                      </a:lnTo>
                      <a:lnTo>
                        <a:pt x="358" y="221"/>
                      </a:lnTo>
                      <a:lnTo>
                        <a:pt x="365" y="230"/>
                      </a:lnTo>
                      <a:lnTo>
                        <a:pt x="360" y="239"/>
                      </a:lnTo>
                      <a:lnTo>
                        <a:pt x="348" y="243"/>
                      </a:lnTo>
                      <a:lnTo>
                        <a:pt x="324" y="248"/>
                      </a:lnTo>
                      <a:lnTo>
                        <a:pt x="277" y="256"/>
                      </a:lnTo>
                      <a:lnTo>
                        <a:pt x="237" y="263"/>
                      </a:lnTo>
                      <a:lnTo>
                        <a:pt x="189" y="265"/>
                      </a:lnTo>
                      <a:lnTo>
                        <a:pt x="155" y="265"/>
                      </a:lnTo>
                      <a:lnTo>
                        <a:pt x="139" y="263"/>
                      </a:lnTo>
                      <a:lnTo>
                        <a:pt x="130" y="256"/>
                      </a:lnTo>
                      <a:lnTo>
                        <a:pt x="111" y="257"/>
                      </a:lnTo>
                      <a:lnTo>
                        <a:pt x="87" y="258"/>
                      </a:lnTo>
                      <a:lnTo>
                        <a:pt x="67" y="255"/>
                      </a:lnTo>
                      <a:lnTo>
                        <a:pt x="53" y="250"/>
                      </a:lnTo>
                      <a:lnTo>
                        <a:pt x="43" y="243"/>
                      </a:lnTo>
                      <a:lnTo>
                        <a:pt x="36" y="234"/>
                      </a:lnTo>
                      <a:lnTo>
                        <a:pt x="34" y="227"/>
                      </a:lnTo>
                      <a:lnTo>
                        <a:pt x="34" y="217"/>
                      </a:lnTo>
                      <a:lnTo>
                        <a:pt x="45" y="179"/>
                      </a:lnTo>
                      <a:lnTo>
                        <a:pt x="35" y="166"/>
                      </a:lnTo>
                      <a:lnTo>
                        <a:pt x="43" y="152"/>
                      </a:lnTo>
                      <a:lnTo>
                        <a:pt x="29" y="140"/>
                      </a:lnTo>
                      <a:lnTo>
                        <a:pt x="17" y="125"/>
                      </a:lnTo>
                      <a:lnTo>
                        <a:pt x="10" y="111"/>
                      </a:lnTo>
                      <a:lnTo>
                        <a:pt x="3" y="99"/>
                      </a:lnTo>
                      <a:lnTo>
                        <a:pt x="0" y="78"/>
                      </a:lnTo>
                      <a:lnTo>
                        <a:pt x="2" y="43"/>
                      </a:lnTo>
                      <a:lnTo>
                        <a:pt x="5" y="12"/>
                      </a:lnTo>
                      <a:lnTo>
                        <a:pt x="10" y="0"/>
                      </a:lnTo>
                      <a:lnTo>
                        <a:pt x="35" y="5"/>
                      </a:lnTo>
                      <a:lnTo>
                        <a:pt x="87" y="11"/>
                      </a:lnTo>
                      <a:lnTo>
                        <a:pt x="169" y="15"/>
                      </a:lnTo>
                      <a:lnTo>
                        <a:pt x="230" y="17"/>
                      </a:lnTo>
                      <a:lnTo>
                        <a:pt x="274" y="13"/>
                      </a:lnTo>
                      <a:lnTo>
                        <a:pt x="315" y="13"/>
                      </a:lnTo>
                      <a:lnTo>
                        <a:pt x="340" y="11"/>
                      </a:lnTo>
                      <a:lnTo>
                        <a:pt x="364" y="9"/>
                      </a:lnTo>
                      <a:lnTo>
                        <a:pt x="386" y="7"/>
                      </a:lnTo>
                      <a:lnTo>
                        <a:pt x="378" y="59"/>
                      </a:lnTo>
                      <a:lnTo>
                        <a:pt x="372" y="83"/>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38" name="Freeform 78"/>
                <p:cNvSpPr>
                  <a:spLocks/>
                </p:cNvSpPr>
                <p:nvPr/>
              </p:nvSpPr>
              <p:spPr bwMode="auto">
                <a:xfrm>
                  <a:off x="441" y="715"/>
                  <a:ext cx="50" cy="110"/>
                </a:xfrm>
                <a:custGeom>
                  <a:avLst/>
                  <a:gdLst>
                    <a:gd name="T0" fmla="*/ 0 w 50"/>
                    <a:gd name="T1" fmla="*/ 0 h 110"/>
                    <a:gd name="T2" fmla="*/ 11 w 50"/>
                    <a:gd name="T3" fmla="*/ 7 h 110"/>
                    <a:gd name="T4" fmla="*/ 21 w 50"/>
                    <a:gd name="T5" fmla="*/ 13 h 110"/>
                    <a:gd name="T6" fmla="*/ 35 w 50"/>
                    <a:gd name="T7" fmla="*/ 17 h 110"/>
                    <a:gd name="T8" fmla="*/ 44 w 50"/>
                    <a:gd name="T9" fmla="*/ 18 h 110"/>
                    <a:gd name="T10" fmla="*/ 48 w 50"/>
                    <a:gd name="T11" fmla="*/ 22 h 110"/>
                    <a:gd name="T12" fmla="*/ 49 w 50"/>
                    <a:gd name="T13" fmla="*/ 26 h 110"/>
                    <a:gd name="T14" fmla="*/ 49 w 50"/>
                    <a:gd name="T15" fmla="*/ 33 h 110"/>
                    <a:gd name="T16" fmla="*/ 47 w 50"/>
                    <a:gd name="T17" fmla="*/ 39 h 110"/>
                    <a:gd name="T18" fmla="*/ 44 w 50"/>
                    <a:gd name="T19" fmla="*/ 42 h 110"/>
                    <a:gd name="T20" fmla="*/ 39 w 50"/>
                    <a:gd name="T21" fmla="*/ 49 h 110"/>
                    <a:gd name="T22" fmla="*/ 39 w 50"/>
                    <a:gd name="T23" fmla="*/ 55 h 110"/>
                    <a:gd name="T24" fmla="*/ 41 w 50"/>
                    <a:gd name="T25" fmla="*/ 63 h 110"/>
                    <a:gd name="T26" fmla="*/ 43 w 50"/>
                    <a:gd name="T27" fmla="*/ 67 h 110"/>
                    <a:gd name="T28" fmla="*/ 46 w 50"/>
                    <a:gd name="T29" fmla="*/ 70 h 110"/>
                    <a:gd name="T30" fmla="*/ 46 w 50"/>
                    <a:gd name="T31" fmla="*/ 72 h 110"/>
                    <a:gd name="T32" fmla="*/ 44 w 50"/>
                    <a:gd name="T33" fmla="*/ 75 h 110"/>
                    <a:gd name="T34" fmla="*/ 42 w 50"/>
                    <a:gd name="T35" fmla="*/ 79 h 110"/>
                    <a:gd name="T36" fmla="*/ 39 w 50"/>
                    <a:gd name="T37" fmla="*/ 86 h 110"/>
                    <a:gd name="T38" fmla="*/ 39 w 50"/>
                    <a:gd name="T39" fmla="*/ 94 h 110"/>
                    <a:gd name="T40" fmla="*/ 39 w 50"/>
                    <a:gd name="T41" fmla="*/ 105 h 110"/>
                    <a:gd name="T42" fmla="*/ 39 w 50"/>
                    <a:gd name="T43"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10">
                      <a:moveTo>
                        <a:pt x="0" y="0"/>
                      </a:moveTo>
                      <a:lnTo>
                        <a:pt x="11" y="7"/>
                      </a:lnTo>
                      <a:lnTo>
                        <a:pt x="21" y="13"/>
                      </a:lnTo>
                      <a:lnTo>
                        <a:pt x="35" y="17"/>
                      </a:lnTo>
                      <a:lnTo>
                        <a:pt x="44" y="18"/>
                      </a:lnTo>
                      <a:lnTo>
                        <a:pt x="48" y="22"/>
                      </a:lnTo>
                      <a:lnTo>
                        <a:pt x="49" y="26"/>
                      </a:lnTo>
                      <a:lnTo>
                        <a:pt x="49" y="33"/>
                      </a:lnTo>
                      <a:lnTo>
                        <a:pt x="47" y="39"/>
                      </a:lnTo>
                      <a:lnTo>
                        <a:pt x="44" y="42"/>
                      </a:lnTo>
                      <a:lnTo>
                        <a:pt x="39" y="49"/>
                      </a:lnTo>
                      <a:lnTo>
                        <a:pt x="39" y="55"/>
                      </a:lnTo>
                      <a:lnTo>
                        <a:pt x="41" y="63"/>
                      </a:lnTo>
                      <a:lnTo>
                        <a:pt x="43" y="67"/>
                      </a:lnTo>
                      <a:lnTo>
                        <a:pt x="46" y="70"/>
                      </a:lnTo>
                      <a:lnTo>
                        <a:pt x="46" y="72"/>
                      </a:lnTo>
                      <a:lnTo>
                        <a:pt x="44" y="75"/>
                      </a:lnTo>
                      <a:lnTo>
                        <a:pt x="42" y="79"/>
                      </a:lnTo>
                      <a:lnTo>
                        <a:pt x="39" y="86"/>
                      </a:lnTo>
                      <a:lnTo>
                        <a:pt x="39" y="94"/>
                      </a:lnTo>
                      <a:lnTo>
                        <a:pt x="39" y="105"/>
                      </a:lnTo>
                      <a:lnTo>
                        <a:pt x="39" y="10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169039" name="Group 79"/>
            <p:cNvGrpSpPr>
              <a:grpSpLocks/>
            </p:cNvGrpSpPr>
            <p:nvPr/>
          </p:nvGrpSpPr>
          <p:grpSpPr bwMode="auto">
            <a:xfrm>
              <a:off x="728" y="2848"/>
              <a:ext cx="381" cy="258"/>
              <a:chOff x="346" y="392"/>
              <a:chExt cx="458" cy="287"/>
            </a:xfrm>
          </p:grpSpPr>
          <p:sp>
            <p:nvSpPr>
              <p:cNvPr id="169040" name="Freeform 80"/>
              <p:cNvSpPr>
                <a:spLocks/>
              </p:cNvSpPr>
              <p:nvPr/>
            </p:nvSpPr>
            <p:spPr bwMode="auto">
              <a:xfrm>
                <a:off x="346" y="392"/>
                <a:ext cx="458" cy="287"/>
              </a:xfrm>
              <a:custGeom>
                <a:avLst/>
                <a:gdLst>
                  <a:gd name="T0" fmla="*/ 268 w 458"/>
                  <a:gd name="T1" fmla="*/ 33 h 287"/>
                  <a:gd name="T2" fmla="*/ 208 w 458"/>
                  <a:gd name="T3" fmla="*/ 9 h 287"/>
                  <a:gd name="T4" fmla="*/ 151 w 458"/>
                  <a:gd name="T5" fmla="*/ 1 h 287"/>
                  <a:gd name="T6" fmla="*/ 114 w 458"/>
                  <a:gd name="T7" fmla="*/ 7 h 287"/>
                  <a:gd name="T8" fmla="*/ 99 w 458"/>
                  <a:gd name="T9" fmla="*/ 28 h 287"/>
                  <a:gd name="T10" fmla="*/ 77 w 458"/>
                  <a:gd name="T11" fmla="*/ 45 h 287"/>
                  <a:gd name="T12" fmla="*/ 51 w 458"/>
                  <a:gd name="T13" fmla="*/ 77 h 287"/>
                  <a:gd name="T14" fmla="*/ 42 w 458"/>
                  <a:gd name="T15" fmla="*/ 111 h 287"/>
                  <a:gd name="T16" fmla="*/ 36 w 458"/>
                  <a:gd name="T17" fmla="*/ 138 h 287"/>
                  <a:gd name="T18" fmla="*/ 20 w 458"/>
                  <a:gd name="T19" fmla="*/ 163 h 287"/>
                  <a:gd name="T20" fmla="*/ 15 w 458"/>
                  <a:gd name="T21" fmla="*/ 184 h 287"/>
                  <a:gd name="T22" fmla="*/ 8 w 458"/>
                  <a:gd name="T23" fmla="*/ 201 h 287"/>
                  <a:gd name="T24" fmla="*/ 1 w 458"/>
                  <a:gd name="T25" fmla="*/ 219 h 287"/>
                  <a:gd name="T26" fmla="*/ 1 w 458"/>
                  <a:gd name="T27" fmla="*/ 237 h 287"/>
                  <a:gd name="T28" fmla="*/ 5 w 458"/>
                  <a:gd name="T29" fmla="*/ 251 h 287"/>
                  <a:gd name="T30" fmla="*/ 13 w 458"/>
                  <a:gd name="T31" fmla="*/ 262 h 287"/>
                  <a:gd name="T32" fmla="*/ 24 w 458"/>
                  <a:gd name="T33" fmla="*/ 268 h 287"/>
                  <a:gd name="T34" fmla="*/ 38 w 458"/>
                  <a:gd name="T35" fmla="*/ 271 h 287"/>
                  <a:gd name="T36" fmla="*/ 48 w 458"/>
                  <a:gd name="T37" fmla="*/ 270 h 287"/>
                  <a:gd name="T38" fmla="*/ 58 w 458"/>
                  <a:gd name="T39" fmla="*/ 265 h 287"/>
                  <a:gd name="T40" fmla="*/ 90 w 458"/>
                  <a:gd name="T41" fmla="*/ 233 h 287"/>
                  <a:gd name="T42" fmla="*/ 90 w 458"/>
                  <a:gd name="T43" fmla="*/ 264 h 287"/>
                  <a:gd name="T44" fmla="*/ 120 w 458"/>
                  <a:gd name="T45" fmla="*/ 277 h 287"/>
                  <a:gd name="T46" fmla="*/ 199 w 458"/>
                  <a:gd name="T47" fmla="*/ 286 h 287"/>
                  <a:gd name="T48" fmla="*/ 305 w 458"/>
                  <a:gd name="T49" fmla="*/ 282 h 287"/>
                  <a:gd name="T50" fmla="*/ 417 w 458"/>
                  <a:gd name="T51" fmla="*/ 260 h 287"/>
                  <a:gd name="T52" fmla="*/ 448 w 458"/>
                  <a:gd name="T53" fmla="*/ 245 h 287"/>
                  <a:gd name="T54" fmla="*/ 457 w 458"/>
                  <a:gd name="T55" fmla="*/ 221 h 287"/>
                  <a:gd name="T56" fmla="*/ 453 w 458"/>
                  <a:gd name="T57" fmla="*/ 163 h 287"/>
                  <a:gd name="T58" fmla="*/ 435 w 458"/>
                  <a:gd name="T59" fmla="*/ 116 h 287"/>
                  <a:gd name="T60" fmla="*/ 394 w 458"/>
                  <a:gd name="T61" fmla="*/ 77 h 287"/>
                  <a:gd name="T62" fmla="*/ 303 w 458"/>
                  <a:gd name="T63" fmla="*/ 4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8" h="287">
                    <a:moveTo>
                      <a:pt x="303" y="46"/>
                    </a:moveTo>
                    <a:lnTo>
                      <a:pt x="268" y="33"/>
                    </a:lnTo>
                    <a:lnTo>
                      <a:pt x="239" y="17"/>
                    </a:lnTo>
                    <a:lnTo>
                      <a:pt x="208" y="9"/>
                    </a:lnTo>
                    <a:lnTo>
                      <a:pt x="181" y="5"/>
                    </a:lnTo>
                    <a:lnTo>
                      <a:pt x="151" y="1"/>
                    </a:lnTo>
                    <a:lnTo>
                      <a:pt x="120" y="0"/>
                    </a:lnTo>
                    <a:lnTo>
                      <a:pt x="114" y="7"/>
                    </a:lnTo>
                    <a:lnTo>
                      <a:pt x="107" y="14"/>
                    </a:lnTo>
                    <a:lnTo>
                      <a:pt x="99" y="28"/>
                    </a:lnTo>
                    <a:lnTo>
                      <a:pt x="86" y="36"/>
                    </a:lnTo>
                    <a:lnTo>
                      <a:pt x="77" y="45"/>
                    </a:lnTo>
                    <a:lnTo>
                      <a:pt x="63" y="59"/>
                    </a:lnTo>
                    <a:lnTo>
                      <a:pt x="51" y="77"/>
                    </a:lnTo>
                    <a:lnTo>
                      <a:pt x="46" y="94"/>
                    </a:lnTo>
                    <a:lnTo>
                      <a:pt x="42" y="111"/>
                    </a:lnTo>
                    <a:lnTo>
                      <a:pt x="39" y="124"/>
                    </a:lnTo>
                    <a:lnTo>
                      <a:pt x="36" y="138"/>
                    </a:lnTo>
                    <a:lnTo>
                      <a:pt x="27" y="147"/>
                    </a:lnTo>
                    <a:lnTo>
                      <a:pt x="20" y="163"/>
                    </a:lnTo>
                    <a:lnTo>
                      <a:pt x="19" y="173"/>
                    </a:lnTo>
                    <a:lnTo>
                      <a:pt x="15" y="184"/>
                    </a:lnTo>
                    <a:lnTo>
                      <a:pt x="12" y="193"/>
                    </a:lnTo>
                    <a:lnTo>
                      <a:pt x="8" y="201"/>
                    </a:lnTo>
                    <a:lnTo>
                      <a:pt x="3" y="212"/>
                    </a:lnTo>
                    <a:lnTo>
                      <a:pt x="1" y="219"/>
                    </a:lnTo>
                    <a:lnTo>
                      <a:pt x="0" y="228"/>
                    </a:lnTo>
                    <a:lnTo>
                      <a:pt x="1" y="237"/>
                    </a:lnTo>
                    <a:lnTo>
                      <a:pt x="3" y="245"/>
                    </a:lnTo>
                    <a:lnTo>
                      <a:pt x="5" y="251"/>
                    </a:lnTo>
                    <a:lnTo>
                      <a:pt x="8" y="256"/>
                    </a:lnTo>
                    <a:lnTo>
                      <a:pt x="13" y="262"/>
                    </a:lnTo>
                    <a:lnTo>
                      <a:pt x="18" y="265"/>
                    </a:lnTo>
                    <a:lnTo>
                      <a:pt x="24" y="268"/>
                    </a:lnTo>
                    <a:lnTo>
                      <a:pt x="30" y="269"/>
                    </a:lnTo>
                    <a:lnTo>
                      <a:pt x="38" y="271"/>
                    </a:lnTo>
                    <a:lnTo>
                      <a:pt x="44" y="270"/>
                    </a:lnTo>
                    <a:lnTo>
                      <a:pt x="48" y="270"/>
                    </a:lnTo>
                    <a:lnTo>
                      <a:pt x="53" y="269"/>
                    </a:lnTo>
                    <a:lnTo>
                      <a:pt x="58" y="265"/>
                    </a:lnTo>
                    <a:lnTo>
                      <a:pt x="90" y="195"/>
                    </a:lnTo>
                    <a:lnTo>
                      <a:pt x="90" y="233"/>
                    </a:lnTo>
                    <a:lnTo>
                      <a:pt x="90" y="254"/>
                    </a:lnTo>
                    <a:lnTo>
                      <a:pt x="90" y="264"/>
                    </a:lnTo>
                    <a:lnTo>
                      <a:pt x="102" y="270"/>
                    </a:lnTo>
                    <a:lnTo>
                      <a:pt x="120" y="277"/>
                    </a:lnTo>
                    <a:lnTo>
                      <a:pt x="146" y="282"/>
                    </a:lnTo>
                    <a:lnTo>
                      <a:pt x="199" y="286"/>
                    </a:lnTo>
                    <a:lnTo>
                      <a:pt x="251" y="286"/>
                    </a:lnTo>
                    <a:lnTo>
                      <a:pt x="305" y="282"/>
                    </a:lnTo>
                    <a:lnTo>
                      <a:pt x="366" y="274"/>
                    </a:lnTo>
                    <a:lnTo>
                      <a:pt x="417" y="260"/>
                    </a:lnTo>
                    <a:lnTo>
                      <a:pt x="435" y="254"/>
                    </a:lnTo>
                    <a:lnTo>
                      <a:pt x="448" y="245"/>
                    </a:lnTo>
                    <a:lnTo>
                      <a:pt x="456" y="236"/>
                    </a:lnTo>
                    <a:lnTo>
                      <a:pt x="457" y="221"/>
                    </a:lnTo>
                    <a:lnTo>
                      <a:pt x="456" y="191"/>
                    </a:lnTo>
                    <a:lnTo>
                      <a:pt x="453" y="163"/>
                    </a:lnTo>
                    <a:lnTo>
                      <a:pt x="445" y="134"/>
                    </a:lnTo>
                    <a:lnTo>
                      <a:pt x="435" y="116"/>
                    </a:lnTo>
                    <a:lnTo>
                      <a:pt x="414" y="95"/>
                    </a:lnTo>
                    <a:lnTo>
                      <a:pt x="394" y="77"/>
                    </a:lnTo>
                    <a:lnTo>
                      <a:pt x="357" y="62"/>
                    </a:lnTo>
                    <a:lnTo>
                      <a:pt x="303" y="46"/>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41" name="Freeform 81"/>
              <p:cNvSpPr>
                <a:spLocks/>
              </p:cNvSpPr>
              <p:nvPr/>
            </p:nvSpPr>
            <p:spPr bwMode="auto">
              <a:xfrm>
                <a:off x="445" y="410"/>
                <a:ext cx="202" cy="32"/>
              </a:xfrm>
              <a:custGeom>
                <a:avLst/>
                <a:gdLst>
                  <a:gd name="T0" fmla="*/ 201 w 202"/>
                  <a:gd name="T1" fmla="*/ 31 h 32"/>
                  <a:gd name="T2" fmla="*/ 166 w 202"/>
                  <a:gd name="T3" fmla="*/ 22 h 32"/>
                  <a:gd name="T4" fmla="*/ 129 w 202"/>
                  <a:gd name="T5" fmla="*/ 13 h 32"/>
                  <a:gd name="T6" fmla="*/ 97 w 202"/>
                  <a:gd name="T7" fmla="*/ 5 h 32"/>
                  <a:gd name="T8" fmla="*/ 78 w 202"/>
                  <a:gd name="T9" fmla="*/ 2 h 32"/>
                  <a:gd name="T10" fmla="*/ 61 w 202"/>
                  <a:gd name="T11" fmla="*/ 1 h 32"/>
                  <a:gd name="T12" fmla="*/ 45 w 202"/>
                  <a:gd name="T13" fmla="*/ 0 h 32"/>
                  <a:gd name="T14" fmla="*/ 29 w 202"/>
                  <a:gd name="T15" fmla="*/ 1 h 32"/>
                  <a:gd name="T16" fmla="*/ 19 w 202"/>
                  <a:gd name="T17" fmla="*/ 3 h 32"/>
                  <a:gd name="T18" fmla="*/ 11 w 202"/>
                  <a:gd name="T19" fmla="*/ 5 h 32"/>
                  <a:gd name="T20" fmla="*/ 0 w 202"/>
                  <a:gd name="T21"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32">
                    <a:moveTo>
                      <a:pt x="201" y="31"/>
                    </a:moveTo>
                    <a:lnTo>
                      <a:pt x="166" y="22"/>
                    </a:lnTo>
                    <a:lnTo>
                      <a:pt x="129" y="13"/>
                    </a:lnTo>
                    <a:lnTo>
                      <a:pt x="97" y="5"/>
                    </a:lnTo>
                    <a:lnTo>
                      <a:pt x="78" y="2"/>
                    </a:lnTo>
                    <a:lnTo>
                      <a:pt x="61" y="1"/>
                    </a:lnTo>
                    <a:lnTo>
                      <a:pt x="45" y="0"/>
                    </a:lnTo>
                    <a:lnTo>
                      <a:pt x="29" y="1"/>
                    </a:lnTo>
                    <a:lnTo>
                      <a:pt x="19" y="3"/>
                    </a:lnTo>
                    <a:lnTo>
                      <a:pt x="11" y="5"/>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9042" name="Group 82"/>
            <p:cNvGrpSpPr>
              <a:grpSpLocks/>
            </p:cNvGrpSpPr>
            <p:nvPr/>
          </p:nvGrpSpPr>
          <p:grpSpPr bwMode="auto">
            <a:xfrm>
              <a:off x="1006" y="2845"/>
              <a:ext cx="244" cy="172"/>
              <a:chOff x="680" y="388"/>
              <a:chExt cx="294" cy="192"/>
            </a:xfrm>
          </p:grpSpPr>
          <p:grpSp>
            <p:nvGrpSpPr>
              <p:cNvPr id="169043" name="Group 83"/>
              <p:cNvGrpSpPr>
                <a:grpSpLocks/>
              </p:cNvGrpSpPr>
              <p:nvPr/>
            </p:nvGrpSpPr>
            <p:grpSpPr bwMode="auto">
              <a:xfrm>
                <a:off x="827" y="388"/>
                <a:ext cx="147" cy="138"/>
                <a:chOff x="827" y="388"/>
                <a:chExt cx="147" cy="138"/>
              </a:xfrm>
            </p:grpSpPr>
            <p:sp>
              <p:nvSpPr>
                <p:cNvPr id="169044" name="Freeform 84"/>
                <p:cNvSpPr>
                  <a:spLocks/>
                </p:cNvSpPr>
                <p:nvPr/>
              </p:nvSpPr>
              <p:spPr bwMode="auto">
                <a:xfrm>
                  <a:off x="830" y="388"/>
                  <a:ext cx="144" cy="123"/>
                </a:xfrm>
                <a:custGeom>
                  <a:avLst/>
                  <a:gdLst>
                    <a:gd name="T0" fmla="*/ 35 w 144"/>
                    <a:gd name="T1" fmla="*/ 58 h 123"/>
                    <a:gd name="T2" fmla="*/ 37 w 144"/>
                    <a:gd name="T3" fmla="*/ 53 h 123"/>
                    <a:gd name="T4" fmla="*/ 36 w 144"/>
                    <a:gd name="T5" fmla="*/ 41 h 123"/>
                    <a:gd name="T6" fmla="*/ 37 w 144"/>
                    <a:gd name="T7" fmla="*/ 33 h 123"/>
                    <a:gd name="T8" fmla="*/ 37 w 144"/>
                    <a:gd name="T9" fmla="*/ 23 h 123"/>
                    <a:gd name="T10" fmla="*/ 38 w 144"/>
                    <a:gd name="T11" fmla="*/ 14 h 123"/>
                    <a:gd name="T12" fmla="*/ 38 w 144"/>
                    <a:gd name="T13" fmla="*/ 10 h 123"/>
                    <a:gd name="T14" fmla="*/ 39 w 144"/>
                    <a:gd name="T15" fmla="*/ 6 h 123"/>
                    <a:gd name="T16" fmla="*/ 42 w 144"/>
                    <a:gd name="T17" fmla="*/ 3 h 123"/>
                    <a:gd name="T18" fmla="*/ 43 w 144"/>
                    <a:gd name="T19" fmla="*/ 1 h 123"/>
                    <a:gd name="T20" fmla="*/ 48 w 144"/>
                    <a:gd name="T21" fmla="*/ 0 h 123"/>
                    <a:gd name="T22" fmla="*/ 54 w 144"/>
                    <a:gd name="T23" fmla="*/ 0 h 123"/>
                    <a:gd name="T24" fmla="*/ 59 w 144"/>
                    <a:gd name="T25" fmla="*/ 4 h 123"/>
                    <a:gd name="T26" fmla="*/ 62 w 144"/>
                    <a:gd name="T27" fmla="*/ 9 h 123"/>
                    <a:gd name="T28" fmla="*/ 62 w 144"/>
                    <a:gd name="T29" fmla="*/ 16 h 123"/>
                    <a:gd name="T30" fmla="*/ 61 w 144"/>
                    <a:gd name="T31" fmla="*/ 29 h 123"/>
                    <a:gd name="T32" fmla="*/ 61 w 144"/>
                    <a:gd name="T33" fmla="*/ 38 h 123"/>
                    <a:gd name="T34" fmla="*/ 65 w 144"/>
                    <a:gd name="T35" fmla="*/ 50 h 123"/>
                    <a:gd name="T36" fmla="*/ 74 w 144"/>
                    <a:gd name="T37" fmla="*/ 55 h 123"/>
                    <a:gd name="T38" fmla="*/ 81 w 144"/>
                    <a:gd name="T39" fmla="*/ 59 h 123"/>
                    <a:gd name="T40" fmla="*/ 90 w 144"/>
                    <a:gd name="T41" fmla="*/ 62 h 123"/>
                    <a:gd name="T42" fmla="*/ 96 w 144"/>
                    <a:gd name="T43" fmla="*/ 64 h 123"/>
                    <a:gd name="T44" fmla="*/ 106 w 144"/>
                    <a:gd name="T45" fmla="*/ 65 h 123"/>
                    <a:gd name="T46" fmla="*/ 114 w 144"/>
                    <a:gd name="T47" fmla="*/ 65 h 123"/>
                    <a:gd name="T48" fmla="*/ 122 w 144"/>
                    <a:gd name="T49" fmla="*/ 65 h 123"/>
                    <a:gd name="T50" fmla="*/ 131 w 144"/>
                    <a:gd name="T51" fmla="*/ 66 h 123"/>
                    <a:gd name="T52" fmla="*/ 137 w 144"/>
                    <a:gd name="T53" fmla="*/ 67 h 123"/>
                    <a:gd name="T54" fmla="*/ 140 w 144"/>
                    <a:gd name="T55" fmla="*/ 68 h 123"/>
                    <a:gd name="T56" fmla="*/ 142 w 144"/>
                    <a:gd name="T57" fmla="*/ 71 h 123"/>
                    <a:gd name="T58" fmla="*/ 143 w 144"/>
                    <a:gd name="T59" fmla="*/ 76 h 123"/>
                    <a:gd name="T60" fmla="*/ 143 w 144"/>
                    <a:gd name="T61" fmla="*/ 80 h 123"/>
                    <a:gd name="T62" fmla="*/ 141 w 144"/>
                    <a:gd name="T63" fmla="*/ 82 h 123"/>
                    <a:gd name="T64" fmla="*/ 138 w 144"/>
                    <a:gd name="T65" fmla="*/ 83 h 123"/>
                    <a:gd name="T66" fmla="*/ 126 w 144"/>
                    <a:gd name="T67" fmla="*/ 83 h 123"/>
                    <a:gd name="T68" fmla="*/ 103 w 144"/>
                    <a:gd name="T69" fmla="*/ 83 h 123"/>
                    <a:gd name="T70" fmla="*/ 111 w 144"/>
                    <a:gd name="T71" fmla="*/ 83 h 123"/>
                    <a:gd name="T72" fmla="*/ 113 w 144"/>
                    <a:gd name="T73" fmla="*/ 85 h 123"/>
                    <a:gd name="T74" fmla="*/ 115 w 144"/>
                    <a:gd name="T75" fmla="*/ 88 h 123"/>
                    <a:gd name="T76" fmla="*/ 115 w 144"/>
                    <a:gd name="T77" fmla="*/ 91 h 123"/>
                    <a:gd name="T78" fmla="*/ 114 w 144"/>
                    <a:gd name="T79" fmla="*/ 95 h 123"/>
                    <a:gd name="T80" fmla="*/ 112 w 144"/>
                    <a:gd name="T81" fmla="*/ 97 h 123"/>
                    <a:gd name="T82" fmla="*/ 111 w 144"/>
                    <a:gd name="T83" fmla="*/ 98 h 123"/>
                    <a:gd name="T84" fmla="*/ 108 w 144"/>
                    <a:gd name="T85" fmla="*/ 98 h 123"/>
                    <a:gd name="T86" fmla="*/ 103 w 144"/>
                    <a:gd name="T87" fmla="*/ 98 h 123"/>
                    <a:gd name="T88" fmla="*/ 99 w 144"/>
                    <a:gd name="T89" fmla="*/ 99 h 123"/>
                    <a:gd name="T90" fmla="*/ 95 w 144"/>
                    <a:gd name="T91" fmla="*/ 100 h 123"/>
                    <a:gd name="T92" fmla="*/ 93 w 144"/>
                    <a:gd name="T93" fmla="*/ 104 h 123"/>
                    <a:gd name="T94" fmla="*/ 92 w 144"/>
                    <a:gd name="T95" fmla="*/ 106 h 123"/>
                    <a:gd name="T96" fmla="*/ 89 w 144"/>
                    <a:gd name="T97" fmla="*/ 109 h 123"/>
                    <a:gd name="T98" fmla="*/ 86 w 144"/>
                    <a:gd name="T99" fmla="*/ 110 h 123"/>
                    <a:gd name="T100" fmla="*/ 79 w 144"/>
                    <a:gd name="T101" fmla="*/ 109 h 123"/>
                    <a:gd name="T102" fmla="*/ 72 w 144"/>
                    <a:gd name="T103" fmla="*/ 109 h 123"/>
                    <a:gd name="T104" fmla="*/ 56 w 144"/>
                    <a:gd name="T105" fmla="*/ 109 h 123"/>
                    <a:gd name="T106" fmla="*/ 48 w 144"/>
                    <a:gd name="T107" fmla="*/ 112 h 123"/>
                    <a:gd name="T108" fmla="*/ 35 w 144"/>
                    <a:gd name="T109" fmla="*/ 118 h 123"/>
                    <a:gd name="T110" fmla="*/ 24 w 144"/>
                    <a:gd name="T111" fmla="*/ 122 h 123"/>
                    <a:gd name="T112" fmla="*/ 0 w 144"/>
                    <a:gd name="T113" fmla="*/ 82 h 123"/>
                    <a:gd name="T114" fmla="*/ 35 w 144"/>
                    <a:gd name="T115" fmla="*/ 5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23">
                      <a:moveTo>
                        <a:pt x="35" y="58"/>
                      </a:moveTo>
                      <a:lnTo>
                        <a:pt x="37" y="53"/>
                      </a:lnTo>
                      <a:lnTo>
                        <a:pt x="36" y="41"/>
                      </a:lnTo>
                      <a:lnTo>
                        <a:pt x="37" y="33"/>
                      </a:lnTo>
                      <a:lnTo>
                        <a:pt x="37" y="23"/>
                      </a:lnTo>
                      <a:lnTo>
                        <a:pt x="38" y="14"/>
                      </a:lnTo>
                      <a:lnTo>
                        <a:pt x="38" y="10"/>
                      </a:lnTo>
                      <a:lnTo>
                        <a:pt x="39" y="6"/>
                      </a:lnTo>
                      <a:lnTo>
                        <a:pt x="42" y="3"/>
                      </a:lnTo>
                      <a:lnTo>
                        <a:pt x="43" y="1"/>
                      </a:lnTo>
                      <a:lnTo>
                        <a:pt x="48" y="0"/>
                      </a:lnTo>
                      <a:lnTo>
                        <a:pt x="54" y="0"/>
                      </a:lnTo>
                      <a:lnTo>
                        <a:pt x="59" y="4"/>
                      </a:lnTo>
                      <a:lnTo>
                        <a:pt x="62" y="9"/>
                      </a:lnTo>
                      <a:lnTo>
                        <a:pt x="62" y="16"/>
                      </a:lnTo>
                      <a:lnTo>
                        <a:pt x="61" y="29"/>
                      </a:lnTo>
                      <a:lnTo>
                        <a:pt x="61" y="38"/>
                      </a:lnTo>
                      <a:lnTo>
                        <a:pt x="65" y="50"/>
                      </a:lnTo>
                      <a:lnTo>
                        <a:pt x="74" y="55"/>
                      </a:lnTo>
                      <a:lnTo>
                        <a:pt x="81" y="59"/>
                      </a:lnTo>
                      <a:lnTo>
                        <a:pt x="90" y="62"/>
                      </a:lnTo>
                      <a:lnTo>
                        <a:pt x="96" y="64"/>
                      </a:lnTo>
                      <a:lnTo>
                        <a:pt x="106" y="65"/>
                      </a:lnTo>
                      <a:lnTo>
                        <a:pt x="114" y="65"/>
                      </a:lnTo>
                      <a:lnTo>
                        <a:pt x="122" y="65"/>
                      </a:lnTo>
                      <a:lnTo>
                        <a:pt x="131" y="66"/>
                      </a:lnTo>
                      <a:lnTo>
                        <a:pt x="137" y="67"/>
                      </a:lnTo>
                      <a:lnTo>
                        <a:pt x="140" y="68"/>
                      </a:lnTo>
                      <a:lnTo>
                        <a:pt x="142" y="71"/>
                      </a:lnTo>
                      <a:lnTo>
                        <a:pt x="143" y="76"/>
                      </a:lnTo>
                      <a:lnTo>
                        <a:pt x="143" y="80"/>
                      </a:lnTo>
                      <a:lnTo>
                        <a:pt x="141" y="82"/>
                      </a:lnTo>
                      <a:lnTo>
                        <a:pt x="138" y="83"/>
                      </a:lnTo>
                      <a:lnTo>
                        <a:pt x="126" y="83"/>
                      </a:lnTo>
                      <a:lnTo>
                        <a:pt x="103" y="83"/>
                      </a:lnTo>
                      <a:lnTo>
                        <a:pt x="111" y="83"/>
                      </a:lnTo>
                      <a:lnTo>
                        <a:pt x="113" y="85"/>
                      </a:lnTo>
                      <a:lnTo>
                        <a:pt x="115" y="88"/>
                      </a:lnTo>
                      <a:lnTo>
                        <a:pt x="115" y="91"/>
                      </a:lnTo>
                      <a:lnTo>
                        <a:pt x="114" y="95"/>
                      </a:lnTo>
                      <a:lnTo>
                        <a:pt x="112" y="97"/>
                      </a:lnTo>
                      <a:lnTo>
                        <a:pt x="111" y="98"/>
                      </a:lnTo>
                      <a:lnTo>
                        <a:pt x="108" y="98"/>
                      </a:lnTo>
                      <a:lnTo>
                        <a:pt x="103" y="98"/>
                      </a:lnTo>
                      <a:lnTo>
                        <a:pt x="99" y="99"/>
                      </a:lnTo>
                      <a:lnTo>
                        <a:pt x="95" y="100"/>
                      </a:lnTo>
                      <a:lnTo>
                        <a:pt x="93" y="104"/>
                      </a:lnTo>
                      <a:lnTo>
                        <a:pt x="92" y="106"/>
                      </a:lnTo>
                      <a:lnTo>
                        <a:pt x="89" y="109"/>
                      </a:lnTo>
                      <a:lnTo>
                        <a:pt x="86" y="110"/>
                      </a:lnTo>
                      <a:lnTo>
                        <a:pt x="79" y="109"/>
                      </a:lnTo>
                      <a:lnTo>
                        <a:pt x="72" y="109"/>
                      </a:lnTo>
                      <a:lnTo>
                        <a:pt x="56" y="109"/>
                      </a:lnTo>
                      <a:lnTo>
                        <a:pt x="48" y="112"/>
                      </a:lnTo>
                      <a:lnTo>
                        <a:pt x="35" y="118"/>
                      </a:lnTo>
                      <a:lnTo>
                        <a:pt x="24" y="122"/>
                      </a:lnTo>
                      <a:lnTo>
                        <a:pt x="0" y="82"/>
                      </a:lnTo>
                      <a:lnTo>
                        <a:pt x="35" y="58"/>
                      </a:lnTo>
                    </a:path>
                  </a:pathLst>
                </a:custGeom>
                <a:solidFill>
                  <a:srgbClr val="FFC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45" name="Freeform 85"/>
                <p:cNvSpPr>
                  <a:spLocks/>
                </p:cNvSpPr>
                <p:nvPr/>
              </p:nvSpPr>
              <p:spPr bwMode="auto">
                <a:xfrm>
                  <a:off x="827" y="425"/>
                  <a:ext cx="77" cy="101"/>
                </a:xfrm>
                <a:custGeom>
                  <a:avLst/>
                  <a:gdLst>
                    <a:gd name="T0" fmla="*/ 0 w 77"/>
                    <a:gd name="T1" fmla="*/ 14 h 101"/>
                    <a:gd name="T2" fmla="*/ 14 w 77"/>
                    <a:gd name="T3" fmla="*/ 0 h 101"/>
                    <a:gd name="T4" fmla="*/ 27 w 77"/>
                    <a:gd name="T5" fmla="*/ 6 h 101"/>
                    <a:gd name="T6" fmla="*/ 38 w 77"/>
                    <a:gd name="T7" fmla="*/ 15 h 101"/>
                    <a:gd name="T8" fmla="*/ 48 w 77"/>
                    <a:gd name="T9" fmla="*/ 25 h 101"/>
                    <a:gd name="T10" fmla="*/ 57 w 77"/>
                    <a:gd name="T11" fmla="*/ 37 h 101"/>
                    <a:gd name="T12" fmla="*/ 64 w 77"/>
                    <a:gd name="T13" fmla="*/ 50 h 101"/>
                    <a:gd name="T14" fmla="*/ 70 w 77"/>
                    <a:gd name="T15" fmla="*/ 66 h 101"/>
                    <a:gd name="T16" fmla="*/ 73 w 77"/>
                    <a:gd name="T17" fmla="*/ 78 h 101"/>
                    <a:gd name="T18" fmla="*/ 76 w 77"/>
                    <a:gd name="T19" fmla="*/ 88 h 101"/>
                    <a:gd name="T20" fmla="*/ 51 w 77"/>
                    <a:gd name="T21" fmla="*/ 100 h 101"/>
                    <a:gd name="T22" fmla="*/ 0 w 77"/>
                    <a:gd name="T23" fmla="*/ 1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01">
                      <a:moveTo>
                        <a:pt x="0" y="14"/>
                      </a:moveTo>
                      <a:lnTo>
                        <a:pt x="14" y="0"/>
                      </a:lnTo>
                      <a:lnTo>
                        <a:pt x="27" y="6"/>
                      </a:lnTo>
                      <a:lnTo>
                        <a:pt x="38" y="15"/>
                      </a:lnTo>
                      <a:lnTo>
                        <a:pt x="48" y="25"/>
                      </a:lnTo>
                      <a:lnTo>
                        <a:pt x="57" y="37"/>
                      </a:lnTo>
                      <a:lnTo>
                        <a:pt x="64" y="50"/>
                      </a:lnTo>
                      <a:lnTo>
                        <a:pt x="70" y="66"/>
                      </a:lnTo>
                      <a:lnTo>
                        <a:pt x="73" y="78"/>
                      </a:lnTo>
                      <a:lnTo>
                        <a:pt x="76" y="88"/>
                      </a:lnTo>
                      <a:lnTo>
                        <a:pt x="51" y="100"/>
                      </a:lnTo>
                      <a:lnTo>
                        <a:pt x="0" y="14"/>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69046" name="Freeform 86"/>
              <p:cNvSpPr>
                <a:spLocks/>
              </p:cNvSpPr>
              <p:nvPr/>
            </p:nvSpPr>
            <p:spPr bwMode="auto">
              <a:xfrm>
                <a:off x="680" y="433"/>
                <a:ext cx="202" cy="147"/>
              </a:xfrm>
              <a:custGeom>
                <a:avLst/>
                <a:gdLst>
                  <a:gd name="T0" fmla="*/ 139 w 202"/>
                  <a:gd name="T1" fmla="*/ 0 h 147"/>
                  <a:gd name="T2" fmla="*/ 152 w 202"/>
                  <a:gd name="T3" fmla="*/ 5 h 147"/>
                  <a:gd name="T4" fmla="*/ 164 w 202"/>
                  <a:gd name="T5" fmla="*/ 13 h 147"/>
                  <a:gd name="T6" fmla="*/ 174 w 202"/>
                  <a:gd name="T7" fmla="*/ 22 h 147"/>
                  <a:gd name="T8" fmla="*/ 185 w 202"/>
                  <a:gd name="T9" fmla="*/ 36 h 147"/>
                  <a:gd name="T10" fmla="*/ 194 w 202"/>
                  <a:gd name="T11" fmla="*/ 51 h 147"/>
                  <a:gd name="T12" fmla="*/ 201 w 202"/>
                  <a:gd name="T13" fmla="*/ 73 h 147"/>
                  <a:gd name="T14" fmla="*/ 201 w 202"/>
                  <a:gd name="T15" fmla="*/ 85 h 147"/>
                  <a:gd name="T16" fmla="*/ 201 w 202"/>
                  <a:gd name="T17" fmla="*/ 102 h 147"/>
                  <a:gd name="T18" fmla="*/ 201 w 202"/>
                  <a:gd name="T19" fmla="*/ 110 h 147"/>
                  <a:gd name="T20" fmla="*/ 198 w 202"/>
                  <a:gd name="T21" fmla="*/ 113 h 147"/>
                  <a:gd name="T22" fmla="*/ 174 w 202"/>
                  <a:gd name="T23" fmla="*/ 118 h 147"/>
                  <a:gd name="T24" fmla="*/ 143 w 202"/>
                  <a:gd name="T25" fmla="*/ 123 h 147"/>
                  <a:gd name="T26" fmla="*/ 116 w 202"/>
                  <a:gd name="T27" fmla="*/ 126 h 147"/>
                  <a:gd name="T28" fmla="*/ 105 w 202"/>
                  <a:gd name="T29" fmla="*/ 128 h 147"/>
                  <a:gd name="T30" fmla="*/ 90 w 202"/>
                  <a:gd name="T31" fmla="*/ 137 h 147"/>
                  <a:gd name="T32" fmla="*/ 69 w 202"/>
                  <a:gd name="T33" fmla="*/ 144 h 147"/>
                  <a:gd name="T34" fmla="*/ 54 w 202"/>
                  <a:gd name="T35" fmla="*/ 146 h 147"/>
                  <a:gd name="T36" fmla="*/ 47 w 202"/>
                  <a:gd name="T37" fmla="*/ 144 h 147"/>
                  <a:gd name="T38" fmla="*/ 34 w 202"/>
                  <a:gd name="T39" fmla="*/ 137 h 147"/>
                  <a:gd name="T40" fmla="*/ 21 w 202"/>
                  <a:gd name="T41" fmla="*/ 126 h 147"/>
                  <a:gd name="T42" fmla="*/ 13 w 202"/>
                  <a:gd name="T43" fmla="*/ 115 h 147"/>
                  <a:gd name="T44" fmla="*/ 3 w 202"/>
                  <a:gd name="T45" fmla="*/ 97 h 147"/>
                  <a:gd name="T46" fmla="*/ 0 w 202"/>
                  <a:gd name="T47" fmla="*/ 79 h 147"/>
                  <a:gd name="T48" fmla="*/ 3 w 202"/>
                  <a:gd name="T49" fmla="*/ 59 h 147"/>
                  <a:gd name="T50" fmla="*/ 6 w 202"/>
                  <a:gd name="T51" fmla="*/ 49 h 147"/>
                  <a:gd name="T52" fmla="*/ 16 w 202"/>
                  <a:gd name="T53" fmla="*/ 44 h 147"/>
                  <a:gd name="T54" fmla="*/ 27 w 202"/>
                  <a:gd name="T55" fmla="*/ 36 h 147"/>
                  <a:gd name="T56" fmla="*/ 44 w 202"/>
                  <a:gd name="T57" fmla="*/ 31 h 147"/>
                  <a:gd name="T58" fmla="*/ 70 w 202"/>
                  <a:gd name="T59" fmla="*/ 25 h 147"/>
                  <a:gd name="T60" fmla="*/ 94 w 202"/>
                  <a:gd name="T61" fmla="*/ 22 h 147"/>
                  <a:gd name="T62" fmla="*/ 101 w 202"/>
                  <a:gd name="T63" fmla="*/ 20 h 147"/>
                  <a:gd name="T64" fmla="*/ 106 w 202"/>
                  <a:gd name="T65" fmla="*/ 15 h 147"/>
                  <a:gd name="T66" fmla="*/ 115 w 202"/>
                  <a:gd name="T67" fmla="*/ 5 h 147"/>
                  <a:gd name="T68" fmla="*/ 122 w 202"/>
                  <a:gd name="T69" fmla="*/ 3 h 147"/>
                  <a:gd name="T70" fmla="*/ 139 w 202"/>
                  <a:gd name="T7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147">
                    <a:moveTo>
                      <a:pt x="139" y="0"/>
                    </a:moveTo>
                    <a:lnTo>
                      <a:pt x="152" y="5"/>
                    </a:lnTo>
                    <a:lnTo>
                      <a:pt x="164" y="13"/>
                    </a:lnTo>
                    <a:lnTo>
                      <a:pt x="174" y="22"/>
                    </a:lnTo>
                    <a:lnTo>
                      <a:pt x="185" y="36"/>
                    </a:lnTo>
                    <a:lnTo>
                      <a:pt x="194" y="51"/>
                    </a:lnTo>
                    <a:lnTo>
                      <a:pt x="201" y="73"/>
                    </a:lnTo>
                    <a:lnTo>
                      <a:pt x="201" y="85"/>
                    </a:lnTo>
                    <a:lnTo>
                      <a:pt x="201" y="102"/>
                    </a:lnTo>
                    <a:lnTo>
                      <a:pt x="201" y="110"/>
                    </a:lnTo>
                    <a:lnTo>
                      <a:pt x="198" y="113"/>
                    </a:lnTo>
                    <a:lnTo>
                      <a:pt x="174" y="118"/>
                    </a:lnTo>
                    <a:lnTo>
                      <a:pt x="143" y="123"/>
                    </a:lnTo>
                    <a:lnTo>
                      <a:pt x="116" y="126"/>
                    </a:lnTo>
                    <a:lnTo>
                      <a:pt x="105" y="128"/>
                    </a:lnTo>
                    <a:lnTo>
                      <a:pt x="90" y="137"/>
                    </a:lnTo>
                    <a:lnTo>
                      <a:pt x="69" y="144"/>
                    </a:lnTo>
                    <a:lnTo>
                      <a:pt x="54" y="146"/>
                    </a:lnTo>
                    <a:lnTo>
                      <a:pt x="47" y="144"/>
                    </a:lnTo>
                    <a:lnTo>
                      <a:pt x="34" y="137"/>
                    </a:lnTo>
                    <a:lnTo>
                      <a:pt x="21" y="126"/>
                    </a:lnTo>
                    <a:lnTo>
                      <a:pt x="13" y="115"/>
                    </a:lnTo>
                    <a:lnTo>
                      <a:pt x="3" y="97"/>
                    </a:lnTo>
                    <a:lnTo>
                      <a:pt x="0" y="79"/>
                    </a:lnTo>
                    <a:lnTo>
                      <a:pt x="3" y="59"/>
                    </a:lnTo>
                    <a:lnTo>
                      <a:pt x="6" y="49"/>
                    </a:lnTo>
                    <a:lnTo>
                      <a:pt x="16" y="44"/>
                    </a:lnTo>
                    <a:lnTo>
                      <a:pt x="27" y="36"/>
                    </a:lnTo>
                    <a:lnTo>
                      <a:pt x="44" y="31"/>
                    </a:lnTo>
                    <a:lnTo>
                      <a:pt x="70" y="25"/>
                    </a:lnTo>
                    <a:lnTo>
                      <a:pt x="94" y="22"/>
                    </a:lnTo>
                    <a:lnTo>
                      <a:pt x="101" y="20"/>
                    </a:lnTo>
                    <a:lnTo>
                      <a:pt x="106" y="15"/>
                    </a:lnTo>
                    <a:lnTo>
                      <a:pt x="115" y="5"/>
                    </a:lnTo>
                    <a:lnTo>
                      <a:pt x="122" y="3"/>
                    </a:lnTo>
                    <a:lnTo>
                      <a:pt x="139" y="0"/>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169047" name="Rectangle 87"/>
          <p:cNvSpPr>
            <a:spLocks noChangeArrowheads="1"/>
          </p:cNvSpPr>
          <p:nvPr/>
        </p:nvSpPr>
        <p:spPr bwMode="auto">
          <a:xfrm>
            <a:off x="2855119" y="4737436"/>
            <a:ext cx="340836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buFontTx/>
              <a:buChar char="•"/>
            </a:pPr>
            <a:r>
              <a:rPr lang="en-GB" sz="2800" b="1" dirty="0">
                <a:solidFill>
                  <a:schemeClr val="hlink"/>
                </a:solidFill>
                <a:effectLst>
                  <a:outerShdw blurRad="38100" dist="38100" dir="2700000" algn="tl">
                    <a:srgbClr val="000000"/>
                  </a:outerShdw>
                </a:effectLst>
                <a:latin typeface="Arabia" pitchFamily="34" charset="0"/>
              </a:rPr>
              <a:t> </a:t>
            </a:r>
            <a:r>
              <a:rPr lang="en-GB" sz="4000" b="1" dirty="0">
                <a:effectLst>
                  <a:outerShdw blurRad="38100" dist="38100" dir="2700000" algn="tl">
                    <a:srgbClr val="000000"/>
                  </a:outerShdw>
                </a:effectLst>
                <a:latin typeface="Comic Sans MS" pitchFamily="66" charset="0"/>
              </a:rPr>
              <a:t>as necessity</a:t>
            </a:r>
          </a:p>
        </p:txBody>
      </p:sp>
      <p:grpSp>
        <p:nvGrpSpPr>
          <p:cNvPr id="169048" name="Group 88"/>
          <p:cNvGrpSpPr>
            <a:grpSpLocks/>
          </p:cNvGrpSpPr>
          <p:nvPr/>
        </p:nvGrpSpPr>
        <p:grpSpPr bwMode="auto">
          <a:xfrm>
            <a:off x="1837093" y="4774923"/>
            <a:ext cx="1000125" cy="882650"/>
            <a:chOff x="620" y="2716"/>
            <a:chExt cx="630" cy="556"/>
          </a:xfrm>
        </p:grpSpPr>
        <p:grpSp>
          <p:nvGrpSpPr>
            <p:cNvPr id="169049" name="Group 89"/>
            <p:cNvGrpSpPr>
              <a:grpSpLocks/>
            </p:cNvGrpSpPr>
            <p:nvPr/>
          </p:nvGrpSpPr>
          <p:grpSpPr bwMode="auto">
            <a:xfrm>
              <a:off x="620" y="2768"/>
              <a:ext cx="193" cy="186"/>
              <a:chOff x="216" y="303"/>
              <a:chExt cx="232" cy="206"/>
            </a:xfrm>
          </p:grpSpPr>
          <p:sp>
            <p:nvSpPr>
              <p:cNvPr id="169050" name="Freeform 90"/>
              <p:cNvSpPr>
                <a:spLocks/>
              </p:cNvSpPr>
              <p:nvPr/>
            </p:nvSpPr>
            <p:spPr bwMode="auto">
              <a:xfrm>
                <a:off x="216" y="303"/>
                <a:ext cx="114" cy="107"/>
              </a:xfrm>
              <a:custGeom>
                <a:avLst/>
                <a:gdLst>
                  <a:gd name="T0" fmla="*/ 113 w 114"/>
                  <a:gd name="T1" fmla="*/ 58 h 107"/>
                  <a:gd name="T2" fmla="*/ 98 w 114"/>
                  <a:gd name="T3" fmla="*/ 52 h 107"/>
                  <a:gd name="T4" fmla="*/ 92 w 114"/>
                  <a:gd name="T5" fmla="*/ 47 h 107"/>
                  <a:gd name="T6" fmla="*/ 88 w 114"/>
                  <a:gd name="T7" fmla="*/ 42 h 107"/>
                  <a:gd name="T8" fmla="*/ 87 w 114"/>
                  <a:gd name="T9" fmla="*/ 36 h 107"/>
                  <a:gd name="T10" fmla="*/ 84 w 114"/>
                  <a:gd name="T11" fmla="*/ 29 h 107"/>
                  <a:gd name="T12" fmla="*/ 79 w 114"/>
                  <a:gd name="T13" fmla="*/ 21 h 107"/>
                  <a:gd name="T14" fmla="*/ 76 w 114"/>
                  <a:gd name="T15" fmla="*/ 16 h 107"/>
                  <a:gd name="T16" fmla="*/ 72 w 114"/>
                  <a:gd name="T17" fmla="*/ 11 h 107"/>
                  <a:gd name="T18" fmla="*/ 68 w 114"/>
                  <a:gd name="T19" fmla="*/ 5 h 107"/>
                  <a:gd name="T20" fmla="*/ 66 w 114"/>
                  <a:gd name="T21" fmla="*/ 2 h 107"/>
                  <a:gd name="T22" fmla="*/ 63 w 114"/>
                  <a:gd name="T23" fmla="*/ 0 h 107"/>
                  <a:gd name="T24" fmla="*/ 59 w 114"/>
                  <a:gd name="T25" fmla="*/ 0 h 107"/>
                  <a:gd name="T26" fmla="*/ 54 w 114"/>
                  <a:gd name="T27" fmla="*/ 2 h 107"/>
                  <a:gd name="T28" fmla="*/ 53 w 114"/>
                  <a:gd name="T29" fmla="*/ 6 h 107"/>
                  <a:gd name="T30" fmla="*/ 52 w 114"/>
                  <a:gd name="T31" fmla="*/ 10 h 107"/>
                  <a:gd name="T32" fmla="*/ 53 w 114"/>
                  <a:gd name="T33" fmla="*/ 14 h 107"/>
                  <a:gd name="T34" fmla="*/ 55 w 114"/>
                  <a:gd name="T35" fmla="*/ 20 h 107"/>
                  <a:gd name="T36" fmla="*/ 56 w 114"/>
                  <a:gd name="T37" fmla="*/ 25 h 107"/>
                  <a:gd name="T38" fmla="*/ 59 w 114"/>
                  <a:gd name="T39" fmla="*/ 32 h 107"/>
                  <a:gd name="T40" fmla="*/ 59 w 114"/>
                  <a:gd name="T41" fmla="*/ 37 h 107"/>
                  <a:gd name="T42" fmla="*/ 50 w 114"/>
                  <a:gd name="T43" fmla="*/ 38 h 107"/>
                  <a:gd name="T44" fmla="*/ 40 w 114"/>
                  <a:gd name="T45" fmla="*/ 34 h 107"/>
                  <a:gd name="T46" fmla="*/ 34 w 114"/>
                  <a:gd name="T47" fmla="*/ 31 h 107"/>
                  <a:gd name="T48" fmla="*/ 26 w 114"/>
                  <a:gd name="T49" fmla="*/ 24 h 107"/>
                  <a:gd name="T50" fmla="*/ 18 w 114"/>
                  <a:gd name="T51" fmla="*/ 19 h 107"/>
                  <a:gd name="T52" fmla="*/ 14 w 114"/>
                  <a:gd name="T53" fmla="*/ 16 h 107"/>
                  <a:gd name="T54" fmla="*/ 7 w 114"/>
                  <a:gd name="T55" fmla="*/ 14 h 107"/>
                  <a:gd name="T56" fmla="*/ 2 w 114"/>
                  <a:gd name="T57" fmla="*/ 14 h 107"/>
                  <a:gd name="T58" fmla="*/ 0 w 114"/>
                  <a:gd name="T59" fmla="*/ 18 h 107"/>
                  <a:gd name="T60" fmla="*/ 0 w 114"/>
                  <a:gd name="T61" fmla="*/ 23 h 107"/>
                  <a:gd name="T62" fmla="*/ 3 w 114"/>
                  <a:gd name="T63" fmla="*/ 26 h 107"/>
                  <a:gd name="T64" fmla="*/ 9 w 114"/>
                  <a:gd name="T65" fmla="*/ 31 h 107"/>
                  <a:gd name="T66" fmla="*/ 18 w 114"/>
                  <a:gd name="T67" fmla="*/ 39 h 107"/>
                  <a:gd name="T68" fmla="*/ 33 w 114"/>
                  <a:gd name="T69" fmla="*/ 52 h 107"/>
                  <a:gd name="T70" fmla="*/ 35 w 114"/>
                  <a:gd name="T71" fmla="*/ 55 h 107"/>
                  <a:gd name="T72" fmla="*/ 32 w 114"/>
                  <a:gd name="T73" fmla="*/ 59 h 107"/>
                  <a:gd name="T74" fmla="*/ 30 w 114"/>
                  <a:gd name="T75" fmla="*/ 64 h 107"/>
                  <a:gd name="T76" fmla="*/ 30 w 114"/>
                  <a:gd name="T77" fmla="*/ 68 h 107"/>
                  <a:gd name="T78" fmla="*/ 32 w 114"/>
                  <a:gd name="T79" fmla="*/ 71 h 107"/>
                  <a:gd name="T80" fmla="*/ 34 w 114"/>
                  <a:gd name="T81" fmla="*/ 74 h 107"/>
                  <a:gd name="T82" fmla="*/ 34 w 114"/>
                  <a:gd name="T83" fmla="*/ 76 h 107"/>
                  <a:gd name="T84" fmla="*/ 33 w 114"/>
                  <a:gd name="T85" fmla="*/ 79 h 107"/>
                  <a:gd name="T86" fmla="*/ 32 w 114"/>
                  <a:gd name="T87" fmla="*/ 82 h 107"/>
                  <a:gd name="T88" fmla="*/ 33 w 114"/>
                  <a:gd name="T89" fmla="*/ 85 h 107"/>
                  <a:gd name="T90" fmla="*/ 37 w 114"/>
                  <a:gd name="T91" fmla="*/ 89 h 107"/>
                  <a:gd name="T92" fmla="*/ 43 w 114"/>
                  <a:gd name="T93" fmla="*/ 92 h 107"/>
                  <a:gd name="T94" fmla="*/ 48 w 114"/>
                  <a:gd name="T95" fmla="*/ 95 h 107"/>
                  <a:gd name="T96" fmla="*/ 58 w 114"/>
                  <a:gd name="T97" fmla="*/ 99 h 107"/>
                  <a:gd name="T98" fmla="*/ 72 w 114"/>
                  <a:gd name="T99" fmla="*/ 100 h 107"/>
                  <a:gd name="T100" fmla="*/ 89 w 114"/>
                  <a:gd name="T101" fmla="*/ 105 h 107"/>
                  <a:gd name="T102" fmla="*/ 96 w 114"/>
                  <a:gd name="T103" fmla="*/ 106 h 107"/>
                  <a:gd name="T104" fmla="*/ 113 w 114"/>
                  <a:gd name="T105" fmla="*/ 5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107">
                    <a:moveTo>
                      <a:pt x="113" y="58"/>
                    </a:moveTo>
                    <a:lnTo>
                      <a:pt x="98" y="52"/>
                    </a:lnTo>
                    <a:lnTo>
                      <a:pt x="92" y="47"/>
                    </a:lnTo>
                    <a:lnTo>
                      <a:pt x="88" y="42"/>
                    </a:lnTo>
                    <a:lnTo>
                      <a:pt x="87" y="36"/>
                    </a:lnTo>
                    <a:lnTo>
                      <a:pt x="84" y="29"/>
                    </a:lnTo>
                    <a:lnTo>
                      <a:pt x="79" y="21"/>
                    </a:lnTo>
                    <a:lnTo>
                      <a:pt x="76" y="16"/>
                    </a:lnTo>
                    <a:lnTo>
                      <a:pt x="72" y="11"/>
                    </a:lnTo>
                    <a:lnTo>
                      <a:pt x="68" y="5"/>
                    </a:lnTo>
                    <a:lnTo>
                      <a:pt x="66" y="2"/>
                    </a:lnTo>
                    <a:lnTo>
                      <a:pt x="63" y="0"/>
                    </a:lnTo>
                    <a:lnTo>
                      <a:pt x="59" y="0"/>
                    </a:lnTo>
                    <a:lnTo>
                      <a:pt x="54" y="2"/>
                    </a:lnTo>
                    <a:lnTo>
                      <a:pt x="53" y="6"/>
                    </a:lnTo>
                    <a:lnTo>
                      <a:pt x="52" y="10"/>
                    </a:lnTo>
                    <a:lnTo>
                      <a:pt x="53" y="14"/>
                    </a:lnTo>
                    <a:lnTo>
                      <a:pt x="55" y="20"/>
                    </a:lnTo>
                    <a:lnTo>
                      <a:pt x="56" y="25"/>
                    </a:lnTo>
                    <a:lnTo>
                      <a:pt x="59" y="32"/>
                    </a:lnTo>
                    <a:lnTo>
                      <a:pt x="59" y="37"/>
                    </a:lnTo>
                    <a:lnTo>
                      <a:pt x="50" y="38"/>
                    </a:lnTo>
                    <a:lnTo>
                      <a:pt x="40" y="34"/>
                    </a:lnTo>
                    <a:lnTo>
                      <a:pt x="34" y="31"/>
                    </a:lnTo>
                    <a:lnTo>
                      <a:pt x="26" y="24"/>
                    </a:lnTo>
                    <a:lnTo>
                      <a:pt x="18" y="19"/>
                    </a:lnTo>
                    <a:lnTo>
                      <a:pt x="14" y="16"/>
                    </a:lnTo>
                    <a:lnTo>
                      <a:pt x="7" y="14"/>
                    </a:lnTo>
                    <a:lnTo>
                      <a:pt x="2" y="14"/>
                    </a:lnTo>
                    <a:lnTo>
                      <a:pt x="0" y="18"/>
                    </a:lnTo>
                    <a:lnTo>
                      <a:pt x="0" y="23"/>
                    </a:lnTo>
                    <a:lnTo>
                      <a:pt x="3" y="26"/>
                    </a:lnTo>
                    <a:lnTo>
                      <a:pt x="9" y="31"/>
                    </a:lnTo>
                    <a:lnTo>
                      <a:pt x="18" y="39"/>
                    </a:lnTo>
                    <a:lnTo>
                      <a:pt x="33" y="52"/>
                    </a:lnTo>
                    <a:lnTo>
                      <a:pt x="35" y="55"/>
                    </a:lnTo>
                    <a:lnTo>
                      <a:pt x="32" y="59"/>
                    </a:lnTo>
                    <a:lnTo>
                      <a:pt x="30" y="64"/>
                    </a:lnTo>
                    <a:lnTo>
                      <a:pt x="30" y="68"/>
                    </a:lnTo>
                    <a:lnTo>
                      <a:pt x="32" y="71"/>
                    </a:lnTo>
                    <a:lnTo>
                      <a:pt x="34" y="74"/>
                    </a:lnTo>
                    <a:lnTo>
                      <a:pt x="34" y="76"/>
                    </a:lnTo>
                    <a:lnTo>
                      <a:pt x="33" y="79"/>
                    </a:lnTo>
                    <a:lnTo>
                      <a:pt x="32" y="82"/>
                    </a:lnTo>
                    <a:lnTo>
                      <a:pt x="33" y="85"/>
                    </a:lnTo>
                    <a:lnTo>
                      <a:pt x="37" y="89"/>
                    </a:lnTo>
                    <a:lnTo>
                      <a:pt x="43" y="92"/>
                    </a:lnTo>
                    <a:lnTo>
                      <a:pt x="48" y="95"/>
                    </a:lnTo>
                    <a:lnTo>
                      <a:pt x="58" y="99"/>
                    </a:lnTo>
                    <a:lnTo>
                      <a:pt x="72" y="100"/>
                    </a:lnTo>
                    <a:lnTo>
                      <a:pt x="89" y="105"/>
                    </a:lnTo>
                    <a:lnTo>
                      <a:pt x="96" y="106"/>
                    </a:lnTo>
                    <a:lnTo>
                      <a:pt x="113" y="58"/>
                    </a:lnTo>
                  </a:path>
                </a:pathLst>
              </a:custGeom>
              <a:solidFill>
                <a:srgbClr val="FFC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51" name="Freeform 91"/>
              <p:cNvSpPr>
                <a:spLocks/>
              </p:cNvSpPr>
              <p:nvPr/>
            </p:nvSpPr>
            <p:spPr bwMode="auto">
              <a:xfrm>
                <a:off x="275" y="346"/>
                <a:ext cx="62" cy="80"/>
              </a:xfrm>
              <a:custGeom>
                <a:avLst/>
                <a:gdLst>
                  <a:gd name="T0" fmla="*/ 61 w 62"/>
                  <a:gd name="T1" fmla="*/ 12 h 80"/>
                  <a:gd name="T2" fmla="*/ 37 w 62"/>
                  <a:gd name="T3" fmla="*/ 0 h 80"/>
                  <a:gd name="T4" fmla="*/ 33 w 62"/>
                  <a:gd name="T5" fmla="*/ 0 h 80"/>
                  <a:gd name="T6" fmla="*/ 30 w 62"/>
                  <a:gd name="T7" fmla="*/ 2 h 80"/>
                  <a:gd name="T8" fmla="*/ 24 w 62"/>
                  <a:gd name="T9" fmla="*/ 9 h 80"/>
                  <a:gd name="T10" fmla="*/ 14 w 62"/>
                  <a:gd name="T11" fmla="*/ 22 h 80"/>
                  <a:gd name="T12" fmla="*/ 7 w 62"/>
                  <a:gd name="T13" fmla="*/ 34 h 80"/>
                  <a:gd name="T14" fmla="*/ 3 w 62"/>
                  <a:gd name="T15" fmla="*/ 42 h 80"/>
                  <a:gd name="T16" fmla="*/ 1 w 62"/>
                  <a:gd name="T17" fmla="*/ 49 h 80"/>
                  <a:gd name="T18" fmla="*/ 0 w 62"/>
                  <a:gd name="T19" fmla="*/ 55 h 80"/>
                  <a:gd name="T20" fmla="*/ 0 w 62"/>
                  <a:gd name="T21" fmla="*/ 60 h 80"/>
                  <a:gd name="T22" fmla="*/ 0 w 62"/>
                  <a:gd name="T23" fmla="*/ 65 h 80"/>
                  <a:gd name="T24" fmla="*/ 19 w 62"/>
                  <a:gd name="T25" fmla="*/ 79 h 80"/>
                  <a:gd name="T26" fmla="*/ 61 w 62"/>
                  <a:gd name="T2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80">
                    <a:moveTo>
                      <a:pt x="61" y="12"/>
                    </a:moveTo>
                    <a:lnTo>
                      <a:pt x="37" y="0"/>
                    </a:lnTo>
                    <a:lnTo>
                      <a:pt x="33" y="0"/>
                    </a:lnTo>
                    <a:lnTo>
                      <a:pt x="30" y="2"/>
                    </a:lnTo>
                    <a:lnTo>
                      <a:pt x="24" y="9"/>
                    </a:lnTo>
                    <a:lnTo>
                      <a:pt x="14" y="22"/>
                    </a:lnTo>
                    <a:lnTo>
                      <a:pt x="7" y="34"/>
                    </a:lnTo>
                    <a:lnTo>
                      <a:pt x="3" y="42"/>
                    </a:lnTo>
                    <a:lnTo>
                      <a:pt x="1" y="49"/>
                    </a:lnTo>
                    <a:lnTo>
                      <a:pt x="0" y="55"/>
                    </a:lnTo>
                    <a:lnTo>
                      <a:pt x="0" y="60"/>
                    </a:lnTo>
                    <a:lnTo>
                      <a:pt x="0" y="65"/>
                    </a:lnTo>
                    <a:lnTo>
                      <a:pt x="19" y="79"/>
                    </a:lnTo>
                    <a:lnTo>
                      <a:pt x="61" y="12"/>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52" name="Freeform 92"/>
              <p:cNvSpPr>
                <a:spLocks/>
              </p:cNvSpPr>
              <p:nvPr/>
            </p:nvSpPr>
            <p:spPr bwMode="auto">
              <a:xfrm>
                <a:off x="287" y="351"/>
                <a:ext cx="161" cy="158"/>
              </a:xfrm>
              <a:custGeom>
                <a:avLst/>
                <a:gdLst>
                  <a:gd name="T0" fmla="*/ 160 w 161"/>
                  <a:gd name="T1" fmla="*/ 48 h 158"/>
                  <a:gd name="T2" fmla="*/ 140 w 161"/>
                  <a:gd name="T3" fmla="*/ 43 h 158"/>
                  <a:gd name="T4" fmla="*/ 127 w 161"/>
                  <a:gd name="T5" fmla="*/ 40 h 158"/>
                  <a:gd name="T6" fmla="*/ 118 w 161"/>
                  <a:gd name="T7" fmla="*/ 37 h 158"/>
                  <a:gd name="T8" fmla="*/ 116 w 161"/>
                  <a:gd name="T9" fmla="*/ 30 h 158"/>
                  <a:gd name="T10" fmla="*/ 111 w 161"/>
                  <a:gd name="T11" fmla="*/ 25 h 158"/>
                  <a:gd name="T12" fmla="*/ 105 w 161"/>
                  <a:gd name="T13" fmla="*/ 24 h 158"/>
                  <a:gd name="T14" fmla="*/ 95 w 161"/>
                  <a:gd name="T15" fmla="*/ 24 h 158"/>
                  <a:gd name="T16" fmla="*/ 87 w 161"/>
                  <a:gd name="T17" fmla="*/ 20 h 158"/>
                  <a:gd name="T18" fmla="*/ 87 w 161"/>
                  <a:gd name="T19" fmla="*/ 15 h 158"/>
                  <a:gd name="T20" fmla="*/ 79 w 161"/>
                  <a:gd name="T21" fmla="*/ 7 h 158"/>
                  <a:gd name="T22" fmla="*/ 67 w 161"/>
                  <a:gd name="T23" fmla="*/ 1 h 158"/>
                  <a:gd name="T24" fmla="*/ 59 w 161"/>
                  <a:gd name="T25" fmla="*/ 0 h 158"/>
                  <a:gd name="T26" fmla="*/ 50 w 161"/>
                  <a:gd name="T27" fmla="*/ 0 h 158"/>
                  <a:gd name="T28" fmla="*/ 43 w 161"/>
                  <a:gd name="T29" fmla="*/ 0 h 158"/>
                  <a:gd name="T30" fmla="*/ 32 w 161"/>
                  <a:gd name="T31" fmla="*/ 13 h 158"/>
                  <a:gd name="T32" fmla="*/ 17 w 161"/>
                  <a:gd name="T33" fmla="*/ 35 h 158"/>
                  <a:gd name="T34" fmla="*/ 5 w 161"/>
                  <a:gd name="T35" fmla="*/ 55 h 158"/>
                  <a:gd name="T36" fmla="*/ 2 w 161"/>
                  <a:gd name="T37" fmla="*/ 66 h 158"/>
                  <a:gd name="T38" fmla="*/ 1 w 161"/>
                  <a:gd name="T39" fmla="*/ 78 h 158"/>
                  <a:gd name="T40" fmla="*/ 0 w 161"/>
                  <a:gd name="T41" fmla="*/ 86 h 158"/>
                  <a:gd name="T42" fmla="*/ 2 w 161"/>
                  <a:gd name="T43" fmla="*/ 95 h 158"/>
                  <a:gd name="T44" fmla="*/ 7 w 161"/>
                  <a:gd name="T45" fmla="*/ 104 h 158"/>
                  <a:gd name="T46" fmla="*/ 18 w 161"/>
                  <a:gd name="T47" fmla="*/ 118 h 158"/>
                  <a:gd name="T48" fmla="*/ 24 w 161"/>
                  <a:gd name="T49" fmla="*/ 125 h 158"/>
                  <a:gd name="T50" fmla="*/ 33 w 161"/>
                  <a:gd name="T51" fmla="*/ 128 h 158"/>
                  <a:gd name="T52" fmla="*/ 43 w 161"/>
                  <a:gd name="T53" fmla="*/ 130 h 158"/>
                  <a:gd name="T54" fmla="*/ 49 w 161"/>
                  <a:gd name="T55" fmla="*/ 134 h 158"/>
                  <a:gd name="T56" fmla="*/ 54 w 161"/>
                  <a:gd name="T57" fmla="*/ 139 h 158"/>
                  <a:gd name="T58" fmla="*/ 59 w 161"/>
                  <a:gd name="T59" fmla="*/ 145 h 158"/>
                  <a:gd name="T60" fmla="*/ 68 w 161"/>
                  <a:gd name="T61" fmla="*/ 152 h 158"/>
                  <a:gd name="T62" fmla="*/ 85 w 161"/>
                  <a:gd name="T63" fmla="*/ 156 h 158"/>
                  <a:gd name="T64" fmla="*/ 101 w 161"/>
                  <a:gd name="T65" fmla="*/ 157 h 158"/>
                  <a:gd name="T66" fmla="*/ 160 w 161"/>
                  <a:gd name="T6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158">
                    <a:moveTo>
                      <a:pt x="160" y="48"/>
                    </a:moveTo>
                    <a:lnTo>
                      <a:pt x="140" y="43"/>
                    </a:lnTo>
                    <a:lnTo>
                      <a:pt x="127" y="40"/>
                    </a:lnTo>
                    <a:lnTo>
                      <a:pt x="118" y="37"/>
                    </a:lnTo>
                    <a:lnTo>
                      <a:pt x="116" y="30"/>
                    </a:lnTo>
                    <a:lnTo>
                      <a:pt x="111" y="25"/>
                    </a:lnTo>
                    <a:lnTo>
                      <a:pt x="105" y="24"/>
                    </a:lnTo>
                    <a:lnTo>
                      <a:pt x="95" y="24"/>
                    </a:lnTo>
                    <a:lnTo>
                      <a:pt x="87" y="20"/>
                    </a:lnTo>
                    <a:lnTo>
                      <a:pt x="87" y="15"/>
                    </a:lnTo>
                    <a:lnTo>
                      <a:pt x="79" y="7"/>
                    </a:lnTo>
                    <a:lnTo>
                      <a:pt x="67" y="1"/>
                    </a:lnTo>
                    <a:lnTo>
                      <a:pt x="59" y="0"/>
                    </a:lnTo>
                    <a:lnTo>
                      <a:pt x="50" y="0"/>
                    </a:lnTo>
                    <a:lnTo>
                      <a:pt x="43" y="0"/>
                    </a:lnTo>
                    <a:lnTo>
                      <a:pt x="32" y="13"/>
                    </a:lnTo>
                    <a:lnTo>
                      <a:pt x="17" y="35"/>
                    </a:lnTo>
                    <a:lnTo>
                      <a:pt x="5" y="55"/>
                    </a:lnTo>
                    <a:lnTo>
                      <a:pt x="2" y="66"/>
                    </a:lnTo>
                    <a:lnTo>
                      <a:pt x="1" y="78"/>
                    </a:lnTo>
                    <a:lnTo>
                      <a:pt x="0" y="86"/>
                    </a:lnTo>
                    <a:lnTo>
                      <a:pt x="2" y="95"/>
                    </a:lnTo>
                    <a:lnTo>
                      <a:pt x="7" y="104"/>
                    </a:lnTo>
                    <a:lnTo>
                      <a:pt x="18" y="118"/>
                    </a:lnTo>
                    <a:lnTo>
                      <a:pt x="24" y="125"/>
                    </a:lnTo>
                    <a:lnTo>
                      <a:pt x="33" y="128"/>
                    </a:lnTo>
                    <a:lnTo>
                      <a:pt x="43" y="130"/>
                    </a:lnTo>
                    <a:lnTo>
                      <a:pt x="49" y="134"/>
                    </a:lnTo>
                    <a:lnTo>
                      <a:pt x="54" y="139"/>
                    </a:lnTo>
                    <a:lnTo>
                      <a:pt x="59" y="145"/>
                    </a:lnTo>
                    <a:lnTo>
                      <a:pt x="68" y="152"/>
                    </a:lnTo>
                    <a:lnTo>
                      <a:pt x="85" y="156"/>
                    </a:lnTo>
                    <a:lnTo>
                      <a:pt x="101" y="157"/>
                    </a:lnTo>
                    <a:lnTo>
                      <a:pt x="160" y="48"/>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9053" name="Group 93"/>
            <p:cNvGrpSpPr>
              <a:grpSpLocks/>
            </p:cNvGrpSpPr>
            <p:nvPr/>
          </p:nvGrpSpPr>
          <p:grpSpPr bwMode="auto">
            <a:xfrm>
              <a:off x="850" y="2716"/>
              <a:ext cx="189" cy="169"/>
              <a:chOff x="493" y="245"/>
              <a:chExt cx="227" cy="188"/>
            </a:xfrm>
          </p:grpSpPr>
          <p:sp>
            <p:nvSpPr>
              <p:cNvPr id="169054" name="Freeform 94"/>
              <p:cNvSpPr>
                <a:spLocks/>
              </p:cNvSpPr>
              <p:nvPr/>
            </p:nvSpPr>
            <p:spPr bwMode="auto">
              <a:xfrm>
                <a:off x="504" y="245"/>
                <a:ext cx="216" cy="188"/>
              </a:xfrm>
              <a:custGeom>
                <a:avLst/>
                <a:gdLst>
                  <a:gd name="T0" fmla="*/ 203 w 216"/>
                  <a:gd name="T1" fmla="*/ 167 h 188"/>
                  <a:gd name="T2" fmla="*/ 214 w 216"/>
                  <a:gd name="T3" fmla="*/ 157 h 188"/>
                  <a:gd name="T4" fmla="*/ 214 w 216"/>
                  <a:gd name="T5" fmla="*/ 136 h 188"/>
                  <a:gd name="T6" fmla="*/ 203 w 216"/>
                  <a:gd name="T7" fmla="*/ 118 h 188"/>
                  <a:gd name="T8" fmla="*/ 190 w 216"/>
                  <a:gd name="T9" fmla="*/ 110 h 188"/>
                  <a:gd name="T10" fmla="*/ 184 w 216"/>
                  <a:gd name="T11" fmla="*/ 97 h 188"/>
                  <a:gd name="T12" fmla="*/ 177 w 216"/>
                  <a:gd name="T13" fmla="*/ 93 h 188"/>
                  <a:gd name="T14" fmla="*/ 156 w 216"/>
                  <a:gd name="T15" fmla="*/ 84 h 188"/>
                  <a:gd name="T16" fmla="*/ 169 w 216"/>
                  <a:gd name="T17" fmla="*/ 77 h 188"/>
                  <a:gd name="T18" fmla="*/ 172 w 216"/>
                  <a:gd name="T19" fmla="*/ 72 h 188"/>
                  <a:gd name="T20" fmla="*/ 172 w 216"/>
                  <a:gd name="T21" fmla="*/ 66 h 188"/>
                  <a:gd name="T22" fmla="*/ 161 w 216"/>
                  <a:gd name="T23" fmla="*/ 58 h 188"/>
                  <a:gd name="T24" fmla="*/ 174 w 216"/>
                  <a:gd name="T25" fmla="*/ 56 h 188"/>
                  <a:gd name="T26" fmla="*/ 190 w 216"/>
                  <a:gd name="T27" fmla="*/ 48 h 188"/>
                  <a:gd name="T28" fmla="*/ 196 w 216"/>
                  <a:gd name="T29" fmla="*/ 31 h 188"/>
                  <a:gd name="T30" fmla="*/ 191 w 216"/>
                  <a:gd name="T31" fmla="*/ 21 h 188"/>
                  <a:gd name="T32" fmla="*/ 179 w 216"/>
                  <a:gd name="T33" fmla="*/ 12 h 188"/>
                  <a:gd name="T34" fmla="*/ 155 w 216"/>
                  <a:gd name="T35" fmla="*/ 9 h 188"/>
                  <a:gd name="T36" fmla="*/ 125 w 216"/>
                  <a:gd name="T37" fmla="*/ 12 h 188"/>
                  <a:gd name="T38" fmla="*/ 106 w 216"/>
                  <a:gd name="T39" fmla="*/ 12 h 188"/>
                  <a:gd name="T40" fmla="*/ 79 w 216"/>
                  <a:gd name="T41" fmla="*/ 3 h 188"/>
                  <a:gd name="T42" fmla="*/ 54 w 216"/>
                  <a:gd name="T43" fmla="*/ 0 h 188"/>
                  <a:gd name="T44" fmla="*/ 31 w 216"/>
                  <a:gd name="T45" fmla="*/ 6 h 188"/>
                  <a:gd name="T46" fmla="*/ 16 w 216"/>
                  <a:gd name="T47" fmla="*/ 18 h 188"/>
                  <a:gd name="T48" fmla="*/ 5 w 216"/>
                  <a:gd name="T49" fmla="*/ 33 h 188"/>
                  <a:gd name="T50" fmla="*/ 0 w 216"/>
                  <a:gd name="T51" fmla="*/ 51 h 188"/>
                  <a:gd name="T52" fmla="*/ 5 w 216"/>
                  <a:gd name="T53" fmla="*/ 83 h 188"/>
                  <a:gd name="T54" fmla="*/ 31 w 216"/>
                  <a:gd name="T55" fmla="*/ 101 h 188"/>
                  <a:gd name="T56" fmla="*/ 43 w 216"/>
                  <a:gd name="T57" fmla="*/ 116 h 188"/>
                  <a:gd name="T58" fmla="*/ 42 w 216"/>
                  <a:gd name="T59" fmla="*/ 154 h 188"/>
                  <a:gd name="T60" fmla="*/ 150 w 216"/>
                  <a:gd name="T61" fmla="*/ 187 h 188"/>
                  <a:gd name="T62" fmla="*/ 165 w 216"/>
                  <a:gd name="T63" fmla="*/ 166 h 188"/>
                  <a:gd name="T64" fmla="*/ 194 w 216"/>
                  <a:gd name="T65" fmla="*/ 1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188">
                    <a:moveTo>
                      <a:pt x="194" y="168"/>
                    </a:moveTo>
                    <a:lnTo>
                      <a:pt x="203" y="167"/>
                    </a:lnTo>
                    <a:lnTo>
                      <a:pt x="209" y="163"/>
                    </a:lnTo>
                    <a:lnTo>
                      <a:pt x="214" y="157"/>
                    </a:lnTo>
                    <a:lnTo>
                      <a:pt x="215" y="148"/>
                    </a:lnTo>
                    <a:lnTo>
                      <a:pt x="214" y="136"/>
                    </a:lnTo>
                    <a:lnTo>
                      <a:pt x="208" y="125"/>
                    </a:lnTo>
                    <a:lnTo>
                      <a:pt x="203" y="118"/>
                    </a:lnTo>
                    <a:lnTo>
                      <a:pt x="195" y="113"/>
                    </a:lnTo>
                    <a:lnTo>
                      <a:pt x="190" y="110"/>
                    </a:lnTo>
                    <a:lnTo>
                      <a:pt x="187" y="105"/>
                    </a:lnTo>
                    <a:lnTo>
                      <a:pt x="184" y="97"/>
                    </a:lnTo>
                    <a:lnTo>
                      <a:pt x="181" y="94"/>
                    </a:lnTo>
                    <a:lnTo>
                      <a:pt x="177" y="93"/>
                    </a:lnTo>
                    <a:lnTo>
                      <a:pt x="165" y="90"/>
                    </a:lnTo>
                    <a:lnTo>
                      <a:pt x="156" y="84"/>
                    </a:lnTo>
                    <a:lnTo>
                      <a:pt x="150" y="81"/>
                    </a:lnTo>
                    <a:lnTo>
                      <a:pt x="169" y="77"/>
                    </a:lnTo>
                    <a:lnTo>
                      <a:pt x="171" y="74"/>
                    </a:lnTo>
                    <a:lnTo>
                      <a:pt x="172" y="72"/>
                    </a:lnTo>
                    <a:lnTo>
                      <a:pt x="173" y="68"/>
                    </a:lnTo>
                    <a:lnTo>
                      <a:pt x="172" y="66"/>
                    </a:lnTo>
                    <a:lnTo>
                      <a:pt x="166" y="62"/>
                    </a:lnTo>
                    <a:lnTo>
                      <a:pt x="161" y="58"/>
                    </a:lnTo>
                    <a:lnTo>
                      <a:pt x="167" y="58"/>
                    </a:lnTo>
                    <a:lnTo>
                      <a:pt x="174" y="56"/>
                    </a:lnTo>
                    <a:lnTo>
                      <a:pt x="183" y="53"/>
                    </a:lnTo>
                    <a:lnTo>
                      <a:pt x="190" y="48"/>
                    </a:lnTo>
                    <a:lnTo>
                      <a:pt x="194" y="41"/>
                    </a:lnTo>
                    <a:lnTo>
                      <a:pt x="196" y="31"/>
                    </a:lnTo>
                    <a:lnTo>
                      <a:pt x="194" y="25"/>
                    </a:lnTo>
                    <a:lnTo>
                      <a:pt x="191" y="21"/>
                    </a:lnTo>
                    <a:lnTo>
                      <a:pt x="186" y="16"/>
                    </a:lnTo>
                    <a:lnTo>
                      <a:pt x="179" y="12"/>
                    </a:lnTo>
                    <a:lnTo>
                      <a:pt x="167" y="10"/>
                    </a:lnTo>
                    <a:lnTo>
                      <a:pt x="155" y="9"/>
                    </a:lnTo>
                    <a:lnTo>
                      <a:pt x="137" y="9"/>
                    </a:lnTo>
                    <a:lnTo>
                      <a:pt x="125" y="12"/>
                    </a:lnTo>
                    <a:lnTo>
                      <a:pt x="114" y="15"/>
                    </a:lnTo>
                    <a:lnTo>
                      <a:pt x="106" y="12"/>
                    </a:lnTo>
                    <a:lnTo>
                      <a:pt x="90" y="9"/>
                    </a:lnTo>
                    <a:lnTo>
                      <a:pt x="79" y="3"/>
                    </a:lnTo>
                    <a:lnTo>
                      <a:pt x="67" y="0"/>
                    </a:lnTo>
                    <a:lnTo>
                      <a:pt x="54" y="0"/>
                    </a:lnTo>
                    <a:lnTo>
                      <a:pt x="42" y="2"/>
                    </a:lnTo>
                    <a:lnTo>
                      <a:pt x="31" y="6"/>
                    </a:lnTo>
                    <a:lnTo>
                      <a:pt x="23" y="11"/>
                    </a:lnTo>
                    <a:lnTo>
                      <a:pt x="16" y="18"/>
                    </a:lnTo>
                    <a:lnTo>
                      <a:pt x="9" y="25"/>
                    </a:lnTo>
                    <a:lnTo>
                      <a:pt x="5" y="33"/>
                    </a:lnTo>
                    <a:lnTo>
                      <a:pt x="3" y="40"/>
                    </a:lnTo>
                    <a:lnTo>
                      <a:pt x="0" y="51"/>
                    </a:lnTo>
                    <a:lnTo>
                      <a:pt x="0" y="67"/>
                    </a:lnTo>
                    <a:lnTo>
                      <a:pt x="5" y="83"/>
                    </a:lnTo>
                    <a:lnTo>
                      <a:pt x="14" y="95"/>
                    </a:lnTo>
                    <a:lnTo>
                      <a:pt x="31" y="101"/>
                    </a:lnTo>
                    <a:lnTo>
                      <a:pt x="38" y="108"/>
                    </a:lnTo>
                    <a:lnTo>
                      <a:pt x="43" y="116"/>
                    </a:lnTo>
                    <a:lnTo>
                      <a:pt x="43" y="128"/>
                    </a:lnTo>
                    <a:lnTo>
                      <a:pt x="42" y="154"/>
                    </a:lnTo>
                    <a:lnTo>
                      <a:pt x="45" y="186"/>
                    </a:lnTo>
                    <a:lnTo>
                      <a:pt x="150" y="187"/>
                    </a:lnTo>
                    <a:lnTo>
                      <a:pt x="155" y="171"/>
                    </a:lnTo>
                    <a:lnTo>
                      <a:pt x="165" y="166"/>
                    </a:lnTo>
                    <a:lnTo>
                      <a:pt x="183" y="167"/>
                    </a:lnTo>
                    <a:lnTo>
                      <a:pt x="194" y="168"/>
                    </a:lnTo>
                  </a:path>
                </a:pathLst>
              </a:custGeom>
              <a:solidFill>
                <a:srgbClr val="FFC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55" name="Freeform 95"/>
              <p:cNvSpPr>
                <a:spLocks/>
              </p:cNvSpPr>
              <p:nvPr/>
            </p:nvSpPr>
            <p:spPr bwMode="auto">
              <a:xfrm>
                <a:off x="609" y="268"/>
                <a:ext cx="26" cy="12"/>
              </a:xfrm>
              <a:custGeom>
                <a:avLst/>
                <a:gdLst>
                  <a:gd name="T0" fmla="*/ 17 w 26"/>
                  <a:gd name="T1" fmla="*/ 2 h 12"/>
                  <a:gd name="T2" fmla="*/ 11 w 26"/>
                  <a:gd name="T3" fmla="*/ 5 h 12"/>
                  <a:gd name="T4" fmla="*/ 0 w 26"/>
                  <a:gd name="T5" fmla="*/ 0 h 12"/>
                  <a:gd name="T6" fmla="*/ 12 w 26"/>
                  <a:gd name="T7" fmla="*/ 11 h 12"/>
                  <a:gd name="T8" fmla="*/ 17 w 26"/>
                  <a:gd name="T9" fmla="*/ 10 h 12"/>
                  <a:gd name="T10" fmla="*/ 23 w 26"/>
                  <a:gd name="T11" fmla="*/ 7 h 12"/>
                  <a:gd name="T12" fmla="*/ 25 w 26"/>
                  <a:gd name="T13" fmla="*/ 4 h 12"/>
                  <a:gd name="T14" fmla="*/ 23 w 26"/>
                  <a:gd name="T15" fmla="*/ 2 h 12"/>
                  <a:gd name="T16" fmla="*/ 20 w 26"/>
                  <a:gd name="T17" fmla="*/ 1 h 12"/>
                  <a:gd name="T18" fmla="*/ 17 w 26"/>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2">
                    <a:moveTo>
                      <a:pt x="17" y="2"/>
                    </a:moveTo>
                    <a:lnTo>
                      <a:pt x="11" y="5"/>
                    </a:lnTo>
                    <a:lnTo>
                      <a:pt x="0" y="0"/>
                    </a:lnTo>
                    <a:lnTo>
                      <a:pt x="12" y="11"/>
                    </a:lnTo>
                    <a:lnTo>
                      <a:pt x="17" y="10"/>
                    </a:lnTo>
                    <a:lnTo>
                      <a:pt x="23" y="7"/>
                    </a:lnTo>
                    <a:lnTo>
                      <a:pt x="25" y="4"/>
                    </a:lnTo>
                    <a:lnTo>
                      <a:pt x="23" y="2"/>
                    </a:lnTo>
                    <a:lnTo>
                      <a:pt x="20" y="1"/>
                    </a:lnTo>
                    <a:lnTo>
                      <a:pt x="17" y="2"/>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56" name="Freeform 96"/>
              <p:cNvSpPr>
                <a:spLocks/>
              </p:cNvSpPr>
              <p:nvPr/>
            </p:nvSpPr>
            <p:spPr bwMode="auto">
              <a:xfrm>
                <a:off x="647" y="314"/>
                <a:ext cx="8" cy="24"/>
              </a:xfrm>
              <a:custGeom>
                <a:avLst/>
                <a:gdLst>
                  <a:gd name="T0" fmla="*/ 2 w 8"/>
                  <a:gd name="T1" fmla="*/ 0 h 24"/>
                  <a:gd name="T2" fmla="*/ 3 w 8"/>
                  <a:gd name="T3" fmla="*/ 2 h 24"/>
                  <a:gd name="T4" fmla="*/ 5 w 8"/>
                  <a:gd name="T5" fmla="*/ 4 h 24"/>
                  <a:gd name="T6" fmla="*/ 6 w 8"/>
                  <a:gd name="T7" fmla="*/ 6 h 24"/>
                  <a:gd name="T8" fmla="*/ 7 w 8"/>
                  <a:gd name="T9" fmla="*/ 8 h 24"/>
                  <a:gd name="T10" fmla="*/ 7 w 8"/>
                  <a:gd name="T11" fmla="*/ 12 h 24"/>
                  <a:gd name="T12" fmla="*/ 6 w 8"/>
                  <a:gd name="T13" fmla="*/ 14 h 24"/>
                  <a:gd name="T14" fmla="*/ 6 w 8"/>
                  <a:gd name="T15" fmla="*/ 17 h 24"/>
                  <a:gd name="T16" fmla="*/ 4 w 8"/>
                  <a:gd name="T17" fmla="*/ 19 h 24"/>
                  <a:gd name="T18" fmla="*/ 3 w 8"/>
                  <a:gd name="T19" fmla="*/ 21 h 24"/>
                  <a:gd name="T20" fmla="*/ 2 w 8"/>
                  <a:gd name="T21" fmla="*/ 22 h 24"/>
                  <a:gd name="T22" fmla="*/ 0 w 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4">
                    <a:moveTo>
                      <a:pt x="2" y="0"/>
                    </a:moveTo>
                    <a:lnTo>
                      <a:pt x="3" y="2"/>
                    </a:lnTo>
                    <a:lnTo>
                      <a:pt x="5" y="4"/>
                    </a:lnTo>
                    <a:lnTo>
                      <a:pt x="6" y="6"/>
                    </a:lnTo>
                    <a:lnTo>
                      <a:pt x="7" y="8"/>
                    </a:lnTo>
                    <a:lnTo>
                      <a:pt x="7" y="12"/>
                    </a:lnTo>
                    <a:lnTo>
                      <a:pt x="6" y="14"/>
                    </a:lnTo>
                    <a:lnTo>
                      <a:pt x="6" y="17"/>
                    </a:lnTo>
                    <a:lnTo>
                      <a:pt x="4" y="19"/>
                    </a:lnTo>
                    <a:lnTo>
                      <a:pt x="3" y="21"/>
                    </a:lnTo>
                    <a:lnTo>
                      <a:pt x="2" y="22"/>
                    </a:lnTo>
                    <a:lnTo>
                      <a:pt x="0"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57" name="Freeform 97"/>
              <p:cNvSpPr>
                <a:spLocks/>
              </p:cNvSpPr>
              <p:nvPr/>
            </p:nvSpPr>
            <p:spPr bwMode="auto">
              <a:xfrm>
                <a:off x="493" y="264"/>
                <a:ext cx="125" cy="99"/>
              </a:xfrm>
              <a:custGeom>
                <a:avLst/>
                <a:gdLst>
                  <a:gd name="T0" fmla="*/ 121 w 125"/>
                  <a:gd name="T1" fmla="*/ 25 h 99"/>
                  <a:gd name="T2" fmla="*/ 123 w 125"/>
                  <a:gd name="T3" fmla="*/ 31 h 99"/>
                  <a:gd name="T4" fmla="*/ 124 w 125"/>
                  <a:gd name="T5" fmla="*/ 35 h 99"/>
                  <a:gd name="T6" fmla="*/ 117 w 125"/>
                  <a:gd name="T7" fmla="*/ 39 h 99"/>
                  <a:gd name="T8" fmla="*/ 112 w 125"/>
                  <a:gd name="T9" fmla="*/ 40 h 99"/>
                  <a:gd name="T10" fmla="*/ 106 w 125"/>
                  <a:gd name="T11" fmla="*/ 38 h 99"/>
                  <a:gd name="T12" fmla="*/ 101 w 125"/>
                  <a:gd name="T13" fmla="*/ 38 h 99"/>
                  <a:gd name="T14" fmla="*/ 95 w 125"/>
                  <a:gd name="T15" fmla="*/ 38 h 99"/>
                  <a:gd name="T16" fmla="*/ 90 w 125"/>
                  <a:gd name="T17" fmla="*/ 40 h 99"/>
                  <a:gd name="T18" fmla="*/ 87 w 125"/>
                  <a:gd name="T19" fmla="*/ 42 h 99"/>
                  <a:gd name="T20" fmla="*/ 85 w 125"/>
                  <a:gd name="T21" fmla="*/ 46 h 99"/>
                  <a:gd name="T22" fmla="*/ 84 w 125"/>
                  <a:gd name="T23" fmla="*/ 51 h 99"/>
                  <a:gd name="T24" fmla="*/ 84 w 125"/>
                  <a:gd name="T25" fmla="*/ 58 h 99"/>
                  <a:gd name="T26" fmla="*/ 86 w 125"/>
                  <a:gd name="T27" fmla="*/ 66 h 99"/>
                  <a:gd name="T28" fmla="*/ 91 w 125"/>
                  <a:gd name="T29" fmla="*/ 74 h 99"/>
                  <a:gd name="T30" fmla="*/ 96 w 125"/>
                  <a:gd name="T31" fmla="*/ 79 h 99"/>
                  <a:gd name="T32" fmla="*/ 99 w 125"/>
                  <a:gd name="T33" fmla="*/ 83 h 99"/>
                  <a:gd name="T34" fmla="*/ 104 w 125"/>
                  <a:gd name="T35" fmla="*/ 85 h 99"/>
                  <a:gd name="T36" fmla="*/ 107 w 125"/>
                  <a:gd name="T37" fmla="*/ 89 h 99"/>
                  <a:gd name="T38" fmla="*/ 109 w 125"/>
                  <a:gd name="T39" fmla="*/ 89 h 99"/>
                  <a:gd name="T40" fmla="*/ 102 w 125"/>
                  <a:gd name="T41" fmla="*/ 91 h 99"/>
                  <a:gd name="T42" fmla="*/ 90 w 125"/>
                  <a:gd name="T43" fmla="*/ 93 h 99"/>
                  <a:gd name="T44" fmla="*/ 75 w 125"/>
                  <a:gd name="T45" fmla="*/ 95 h 99"/>
                  <a:gd name="T46" fmla="*/ 61 w 125"/>
                  <a:gd name="T47" fmla="*/ 95 h 99"/>
                  <a:gd name="T48" fmla="*/ 49 w 125"/>
                  <a:gd name="T49" fmla="*/ 97 h 99"/>
                  <a:gd name="T50" fmla="*/ 42 w 125"/>
                  <a:gd name="T51" fmla="*/ 98 h 99"/>
                  <a:gd name="T52" fmla="*/ 37 w 125"/>
                  <a:gd name="T53" fmla="*/ 98 h 99"/>
                  <a:gd name="T54" fmla="*/ 31 w 125"/>
                  <a:gd name="T55" fmla="*/ 97 h 99"/>
                  <a:gd name="T56" fmla="*/ 25 w 125"/>
                  <a:gd name="T57" fmla="*/ 93 h 99"/>
                  <a:gd name="T58" fmla="*/ 18 w 125"/>
                  <a:gd name="T59" fmla="*/ 85 h 99"/>
                  <a:gd name="T60" fmla="*/ 11 w 125"/>
                  <a:gd name="T61" fmla="*/ 76 h 99"/>
                  <a:gd name="T62" fmla="*/ 4 w 125"/>
                  <a:gd name="T63" fmla="*/ 67 h 99"/>
                  <a:gd name="T64" fmla="*/ 1 w 125"/>
                  <a:gd name="T65" fmla="*/ 60 h 99"/>
                  <a:gd name="T66" fmla="*/ 0 w 125"/>
                  <a:gd name="T67" fmla="*/ 54 h 99"/>
                  <a:gd name="T68" fmla="*/ 0 w 125"/>
                  <a:gd name="T69" fmla="*/ 47 h 99"/>
                  <a:gd name="T70" fmla="*/ 4 w 125"/>
                  <a:gd name="T71" fmla="*/ 40 h 99"/>
                  <a:gd name="T72" fmla="*/ 7 w 125"/>
                  <a:gd name="T73" fmla="*/ 33 h 99"/>
                  <a:gd name="T74" fmla="*/ 11 w 125"/>
                  <a:gd name="T75" fmla="*/ 28 h 99"/>
                  <a:gd name="T76" fmla="*/ 12 w 125"/>
                  <a:gd name="T77" fmla="*/ 26 h 99"/>
                  <a:gd name="T78" fmla="*/ 18 w 125"/>
                  <a:gd name="T79" fmla="*/ 27 h 99"/>
                  <a:gd name="T80" fmla="*/ 24 w 125"/>
                  <a:gd name="T81" fmla="*/ 31 h 99"/>
                  <a:gd name="T82" fmla="*/ 29 w 125"/>
                  <a:gd name="T83" fmla="*/ 34 h 99"/>
                  <a:gd name="T84" fmla="*/ 31 w 125"/>
                  <a:gd name="T85" fmla="*/ 34 h 99"/>
                  <a:gd name="T86" fmla="*/ 35 w 125"/>
                  <a:gd name="T87" fmla="*/ 33 h 99"/>
                  <a:gd name="T88" fmla="*/ 39 w 125"/>
                  <a:gd name="T89" fmla="*/ 30 h 99"/>
                  <a:gd name="T90" fmla="*/ 42 w 125"/>
                  <a:gd name="T91" fmla="*/ 28 h 99"/>
                  <a:gd name="T92" fmla="*/ 47 w 125"/>
                  <a:gd name="T93" fmla="*/ 22 h 99"/>
                  <a:gd name="T94" fmla="*/ 52 w 125"/>
                  <a:gd name="T95" fmla="*/ 14 h 99"/>
                  <a:gd name="T96" fmla="*/ 57 w 125"/>
                  <a:gd name="T97" fmla="*/ 9 h 99"/>
                  <a:gd name="T98" fmla="*/ 64 w 125"/>
                  <a:gd name="T99" fmla="*/ 3 h 99"/>
                  <a:gd name="T100" fmla="*/ 70 w 125"/>
                  <a:gd name="T101" fmla="*/ 0 h 99"/>
                  <a:gd name="T102" fmla="*/ 76 w 125"/>
                  <a:gd name="T103" fmla="*/ 0 h 99"/>
                  <a:gd name="T104" fmla="*/ 80 w 125"/>
                  <a:gd name="T105" fmla="*/ 0 h 99"/>
                  <a:gd name="T106" fmla="*/ 85 w 125"/>
                  <a:gd name="T107" fmla="*/ 1 h 99"/>
                  <a:gd name="T108" fmla="*/ 92 w 125"/>
                  <a:gd name="T109" fmla="*/ 4 h 99"/>
                  <a:gd name="T110" fmla="*/ 95 w 125"/>
                  <a:gd name="T111" fmla="*/ 7 h 99"/>
                  <a:gd name="T112" fmla="*/ 101 w 125"/>
                  <a:gd name="T113" fmla="*/ 11 h 99"/>
                  <a:gd name="T114" fmla="*/ 105 w 125"/>
                  <a:gd name="T115" fmla="*/ 15 h 99"/>
                  <a:gd name="T116" fmla="*/ 110 w 125"/>
                  <a:gd name="T117" fmla="*/ 19 h 99"/>
                  <a:gd name="T118" fmla="*/ 116 w 125"/>
                  <a:gd name="T119" fmla="*/ 23 h 99"/>
                  <a:gd name="T120" fmla="*/ 121 w 125"/>
                  <a:gd name="T121" fmla="*/ 2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99">
                    <a:moveTo>
                      <a:pt x="121" y="25"/>
                    </a:moveTo>
                    <a:lnTo>
                      <a:pt x="123" y="31"/>
                    </a:lnTo>
                    <a:lnTo>
                      <a:pt x="124" y="35"/>
                    </a:lnTo>
                    <a:lnTo>
                      <a:pt x="117" y="39"/>
                    </a:lnTo>
                    <a:lnTo>
                      <a:pt x="112" y="40"/>
                    </a:lnTo>
                    <a:lnTo>
                      <a:pt x="106" y="38"/>
                    </a:lnTo>
                    <a:lnTo>
                      <a:pt x="101" y="38"/>
                    </a:lnTo>
                    <a:lnTo>
                      <a:pt x="95" y="38"/>
                    </a:lnTo>
                    <a:lnTo>
                      <a:pt x="90" y="40"/>
                    </a:lnTo>
                    <a:lnTo>
                      <a:pt x="87" y="42"/>
                    </a:lnTo>
                    <a:lnTo>
                      <a:pt x="85" y="46"/>
                    </a:lnTo>
                    <a:lnTo>
                      <a:pt x="84" y="51"/>
                    </a:lnTo>
                    <a:lnTo>
                      <a:pt x="84" y="58"/>
                    </a:lnTo>
                    <a:lnTo>
                      <a:pt x="86" y="66"/>
                    </a:lnTo>
                    <a:lnTo>
                      <a:pt x="91" y="74"/>
                    </a:lnTo>
                    <a:lnTo>
                      <a:pt x="96" y="79"/>
                    </a:lnTo>
                    <a:lnTo>
                      <a:pt x="99" y="83"/>
                    </a:lnTo>
                    <a:lnTo>
                      <a:pt x="104" y="85"/>
                    </a:lnTo>
                    <a:lnTo>
                      <a:pt x="107" y="89"/>
                    </a:lnTo>
                    <a:lnTo>
                      <a:pt x="109" y="89"/>
                    </a:lnTo>
                    <a:lnTo>
                      <a:pt x="102" y="91"/>
                    </a:lnTo>
                    <a:lnTo>
                      <a:pt x="90" y="93"/>
                    </a:lnTo>
                    <a:lnTo>
                      <a:pt x="75" y="95"/>
                    </a:lnTo>
                    <a:lnTo>
                      <a:pt x="61" y="95"/>
                    </a:lnTo>
                    <a:lnTo>
                      <a:pt x="49" y="97"/>
                    </a:lnTo>
                    <a:lnTo>
                      <a:pt x="42" y="98"/>
                    </a:lnTo>
                    <a:lnTo>
                      <a:pt x="37" y="98"/>
                    </a:lnTo>
                    <a:lnTo>
                      <a:pt x="31" y="97"/>
                    </a:lnTo>
                    <a:lnTo>
                      <a:pt x="25" y="93"/>
                    </a:lnTo>
                    <a:lnTo>
                      <a:pt x="18" y="85"/>
                    </a:lnTo>
                    <a:lnTo>
                      <a:pt x="11" y="76"/>
                    </a:lnTo>
                    <a:lnTo>
                      <a:pt x="4" y="67"/>
                    </a:lnTo>
                    <a:lnTo>
                      <a:pt x="1" y="60"/>
                    </a:lnTo>
                    <a:lnTo>
                      <a:pt x="0" y="54"/>
                    </a:lnTo>
                    <a:lnTo>
                      <a:pt x="0" y="47"/>
                    </a:lnTo>
                    <a:lnTo>
                      <a:pt x="4" y="40"/>
                    </a:lnTo>
                    <a:lnTo>
                      <a:pt x="7" y="33"/>
                    </a:lnTo>
                    <a:lnTo>
                      <a:pt x="11" y="28"/>
                    </a:lnTo>
                    <a:lnTo>
                      <a:pt x="12" y="26"/>
                    </a:lnTo>
                    <a:lnTo>
                      <a:pt x="18" y="27"/>
                    </a:lnTo>
                    <a:lnTo>
                      <a:pt x="24" y="31"/>
                    </a:lnTo>
                    <a:lnTo>
                      <a:pt x="29" y="34"/>
                    </a:lnTo>
                    <a:lnTo>
                      <a:pt x="31" y="34"/>
                    </a:lnTo>
                    <a:lnTo>
                      <a:pt x="35" y="33"/>
                    </a:lnTo>
                    <a:lnTo>
                      <a:pt x="39" y="30"/>
                    </a:lnTo>
                    <a:lnTo>
                      <a:pt x="42" y="28"/>
                    </a:lnTo>
                    <a:lnTo>
                      <a:pt x="47" y="22"/>
                    </a:lnTo>
                    <a:lnTo>
                      <a:pt x="52" y="14"/>
                    </a:lnTo>
                    <a:lnTo>
                      <a:pt x="57" y="9"/>
                    </a:lnTo>
                    <a:lnTo>
                      <a:pt x="64" y="3"/>
                    </a:lnTo>
                    <a:lnTo>
                      <a:pt x="70" y="0"/>
                    </a:lnTo>
                    <a:lnTo>
                      <a:pt x="76" y="0"/>
                    </a:lnTo>
                    <a:lnTo>
                      <a:pt x="80" y="0"/>
                    </a:lnTo>
                    <a:lnTo>
                      <a:pt x="85" y="1"/>
                    </a:lnTo>
                    <a:lnTo>
                      <a:pt x="92" y="4"/>
                    </a:lnTo>
                    <a:lnTo>
                      <a:pt x="95" y="7"/>
                    </a:lnTo>
                    <a:lnTo>
                      <a:pt x="101" y="11"/>
                    </a:lnTo>
                    <a:lnTo>
                      <a:pt x="105" y="15"/>
                    </a:lnTo>
                    <a:lnTo>
                      <a:pt x="110" y="19"/>
                    </a:lnTo>
                    <a:lnTo>
                      <a:pt x="116" y="23"/>
                    </a:lnTo>
                    <a:lnTo>
                      <a:pt x="121" y="25"/>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69058" name="Freeform 98"/>
            <p:cNvSpPr>
              <a:spLocks/>
            </p:cNvSpPr>
            <p:nvPr/>
          </p:nvSpPr>
          <p:spPr bwMode="auto">
            <a:xfrm>
              <a:off x="849" y="2826"/>
              <a:ext cx="113" cy="38"/>
            </a:xfrm>
            <a:custGeom>
              <a:avLst/>
              <a:gdLst>
                <a:gd name="T0" fmla="*/ 135 w 136"/>
                <a:gd name="T1" fmla="*/ 41 h 42"/>
                <a:gd name="T2" fmla="*/ 128 w 136"/>
                <a:gd name="T3" fmla="*/ 31 h 42"/>
                <a:gd name="T4" fmla="*/ 121 w 136"/>
                <a:gd name="T5" fmla="*/ 21 h 42"/>
                <a:gd name="T6" fmla="*/ 113 w 136"/>
                <a:gd name="T7" fmla="*/ 14 h 42"/>
                <a:gd name="T8" fmla="*/ 99 w 136"/>
                <a:gd name="T9" fmla="*/ 6 h 42"/>
                <a:gd name="T10" fmla="*/ 81 w 136"/>
                <a:gd name="T11" fmla="*/ 2 h 42"/>
                <a:gd name="T12" fmla="*/ 60 w 136"/>
                <a:gd name="T13" fmla="*/ 0 h 42"/>
                <a:gd name="T14" fmla="*/ 43 w 136"/>
                <a:gd name="T15" fmla="*/ 0 h 42"/>
                <a:gd name="T16" fmla="*/ 23 w 136"/>
                <a:gd name="T17" fmla="*/ 0 h 42"/>
                <a:gd name="T18" fmla="*/ 11 w 136"/>
                <a:gd name="T19" fmla="*/ 1 h 42"/>
                <a:gd name="T20" fmla="*/ 9 w 136"/>
                <a:gd name="T21" fmla="*/ 4 h 42"/>
                <a:gd name="T22" fmla="*/ 3 w 136"/>
                <a:gd name="T23" fmla="*/ 18 h 42"/>
                <a:gd name="T24" fmla="*/ 0 w 136"/>
                <a:gd name="T25" fmla="*/ 28 h 42"/>
                <a:gd name="T26" fmla="*/ 135 w 136"/>
                <a:gd name="T2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42">
                  <a:moveTo>
                    <a:pt x="135" y="41"/>
                  </a:moveTo>
                  <a:lnTo>
                    <a:pt x="128" y="31"/>
                  </a:lnTo>
                  <a:lnTo>
                    <a:pt x="121" y="21"/>
                  </a:lnTo>
                  <a:lnTo>
                    <a:pt x="113" y="14"/>
                  </a:lnTo>
                  <a:lnTo>
                    <a:pt x="99" y="6"/>
                  </a:lnTo>
                  <a:lnTo>
                    <a:pt x="81" y="2"/>
                  </a:lnTo>
                  <a:lnTo>
                    <a:pt x="60" y="0"/>
                  </a:lnTo>
                  <a:lnTo>
                    <a:pt x="43" y="0"/>
                  </a:lnTo>
                  <a:lnTo>
                    <a:pt x="23" y="0"/>
                  </a:lnTo>
                  <a:lnTo>
                    <a:pt x="11" y="1"/>
                  </a:lnTo>
                  <a:lnTo>
                    <a:pt x="9" y="4"/>
                  </a:lnTo>
                  <a:lnTo>
                    <a:pt x="3" y="18"/>
                  </a:lnTo>
                  <a:lnTo>
                    <a:pt x="0" y="28"/>
                  </a:lnTo>
                  <a:lnTo>
                    <a:pt x="135" y="4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69059" name="Group 99"/>
            <p:cNvGrpSpPr>
              <a:grpSpLocks/>
            </p:cNvGrpSpPr>
            <p:nvPr/>
          </p:nvGrpSpPr>
          <p:grpSpPr bwMode="auto">
            <a:xfrm>
              <a:off x="731" y="3007"/>
              <a:ext cx="338" cy="265"/>
              <a:chOff x="350" y="568"/>
              <a:chExt cx="406" cy="295"/>
            </a:xfrm>
          </p:grpSpPr>
          <p:grpSp>
            <p:nvGrpSpPr>
              <p:cNvPr id="169060" name="Group 100"/>
              <p:cNvGrpSpPr>
                <a:grpSpLocks/>
              </p:cNvGrpSpPr>
              <p:nvPr/>
            </p:nvGrpSpPr>
            <p:grpSpPr bwMode="auto">
              <a:xfrm>
                <a:off x="391" y="774"/>
                <a:ext cx="365" cy="89"/>
                <a:chOff x="391" y="774"/>
                <a:chExt cx="365" cy="89"/>
              </a:xfrm>
            </p:grpSpPr>
            <p:sp>
              <p:nvSpPr>
                <p:cNvPr id="169061" name="Freeform 101"/>
                <p:cNvSpPr>
                  <a:spLocks/>
                </p:cNvSpPr>
                <p:nvPr/>
              </p:nvSpPr>
              <p:spPr bwMode="auto">
                <a:xfrm>
                  <a:off x="391" y="774"/>
                  <a:ext cx="261" cy="73"/>
                </a:xfrm>
                <a:custGeom>
                  <a:avLst/>
                  <a:gdLst>
                    <a:gd name="T0" fmla="*/ 212 w 261"/>
                    <a:gd name="T1" fmla="*/ 9 h 73"/>
                    <a:gd name="T2" fmla="*/ 230 w 261"/>
                    <a:gd name="T3" fmla="*/ 18 h 73"/>
                    <a:gd name="T4" fmla="*/ 242 w 261"/>
                    <a:gd name="T5" fmla="*/ 23 h 73"/>
                    <a:gd name="T6" fmla="*/ 250 w 261"/>
                    <a:gd name="T7" fmla="*/ 29 h 73"/>
                    <a:gd name="T8" fmla="*/ 257 w 261"/>
                    <a:gd name="T9" fmla="*/ 35 h 73"/>
                    <a:gd name="T10" fmla="*/ 260 w 261"/>
                    <a:gd name="T11" fmla="*/ 40 h 73"/>
                    <a:gd name="T12" fmla="*/ 259 w 261"/>
                    <a:gd name="T13" fmla="*/ 49 h 73"/>
                    <a:gd name="T14" fmla="*/ 255 w 261"/>
                    <a:gd name="T15" fmla="*/ 55 h 73"/>
                    <a:gd name="T16" fmla="*/ 250 w 261"/>
                    <a:gd name="T17" fmla="*/ 59 h 73"/>
                    <a:gd name="T18" fmla="*/ 243 w 261"/>
                    <a:gd name="T19" fmla="*/ 63 h 73"/>
                    <a:gd name="T20" fmla="*/ 229 w 261"/>
                    <a:gd name="T21" fmla="*/ 64 h 73"/>
                    <a:gd name="T22" fmla="*/ 205 w 261"/>
                    <a:gd name="T23" fmla="*/ 65 h 73"/>
                    <a:gd name="T24" fmla="*/ 166 w 261"/>
                    <a:gd name="T25" fmla="*/ 61 h 73"/>
                    <a:gd name="T26" fmla="*/ 124 w 261"/>
                    <a:gd name="T27" fmla="*/ 53 h 73"/>
                    <a:gd name="T28" fmla="*/ 96 w 261"/>
                    <a:gd name="T29" fmla="*/ 50 h 73"/>
                    <a:gd name="T30" fmla="*/ 81 w 261"/>
                    <a:gd name="T31" fmla="*/ 48 h 73"/>
                    <a:gd name="T32" fmla="*/ 82 w 261"/>
                    <a:gd name="T33" fmla="*/ 69 h 73"/>
                    <a:gd name="T34" fmla="*/ 64 w 261"/>
                    <a:gd name="T35" fmla="*/ 72 h 73"/>
                    <a:gd name="T36" fmla="*/ 32 w 261"/>
                    <a:gd name="T37" fmla="*/ 72 h 73"/>
                    <a:gd name="T38" fmla="*/ 19 w 261"/>
                    <a:gd name="T39" fmla="*/ 72 h 73"/>
                    <a:gd name="T40" fmla="*/ 12 w 261"/>
                    <a:gd name="T41" fmla="*/ 69 h 73"/>
                    <a:gd name="T42" fmla="*/ 8 w 261"/>
                    <a:gd name="T43" fmla="*/ 65 h 73"/>
                    <a:gd name="T44" fmla="*/ 0 w 261"/>
                    <a:gd name="T45" fmla="*/ 59 h 73"/>
                    <a:gd name="T46" fmla="*/ 0 w 261"/>
                    <a:gd name="T47" fmla="*/ 54 h 73"/>
                    <a:gd name="T48" fmla="*/ 0 w 261"/>
                    <a:gd name="T49" fmla="*/ 27 h 73"/>
                    <a:gd name="T50" fmla="*/ 1 w 261"/>
                    <a:gd name="T51" fmla="*/ 14 h 73"/>
                    <a:gd name="T52" fmla="*/ 7 w 261"/>
                    <a:gd name="T53" fmla="*/ 2 h 73"/>
                    <a:gd name="T54" fmla="*/ 37 w 261"/>
                    <a:gd name="T55" fmla="*/ 9 h 73"/>
                    <a:gd name="T56" fmla="*/ 73 w 261"/>
                    <a:gd name="T57" fmla="*/ 9 h 73"/>
                    <a:gd name="T58" fmla="*/ 93 w 261"/>
                    <a:gd name="T59" fmla="*/ 7 h 73"/>
                    <a:gd name="T60" fmla="*/ 104 w 261"/>
                    <a:gd name="T61" fmla="*/ 0 h 73"/>
                    <a:gd name="T62" fmla="*/ 126 w 261"/>
                    <a:gd name="T63" fmla="*/ 0 h 73"/>
                    <a:gd name="T64" fmla="*/ 174 w 261"/>
                    <a:gd name="T65" fmla="*/ 3 h 73"/>
                    <a:gd name="T66" fmla="*/ 212 w 261"/>
                    <a:gd name="T67"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 h="73">
                      <a:moveTo>
                        <a:pt x="212" y="9"/>
                      </a:moveTo>
                      <a:lnTo>
                        <a:pt x="230" y="18"/>
                      </a:lnTo>
                      <a:lnTo>
                        <a:pt x="242" y="23"/>
                      </a:lnTo>
                      <a:lnTo>
                        <a:pt x="250" y="29"/>
                      </a:lnTo>
                      <a:lnTo>
                        <a:pt x="257" y="35"/>
                      </a:lnTo>
                      <a:lnTo>
                        <a:pt x="260" y="40"/>
                      </a:lnTo>
                      <a:lnTo>
                        <a:pt x="259" y="49"/>
                      </a:lnTo>
                      <a:lnTo>
                        <a:pt x="255" y="55"/>
                      </a:lnTo>
                      <a:lnTo>
                        <a:pt x="250" y="59"/>
                      </a:lnTo>
                      <a:lnTo>
                        <a:pt x="243" y="63"/>
                      </a:lnTo>
                      <a:lnTo>
                        <a:pt x="229" y="64"/>
                      </a:lnTo>
                      <a:lnTo>
                        <a:pt x="205" y="65"/>
                      </a:lnTo>
                      <a:lnTo>
                        <a:pt x="166" y="61"/>
                      </a:lnTo>
                      <a:lnTo>
                        <a:pt x="124" y="53"/>
                      </a:lnTo>
                      <a:lnTo>
                        <a:pt x="96" y="50"/>
                      </a:lnTo>
                      <a:lnTo>
                        <a:pt x="81" y="48"/>
                      </a:lnTo>
                      <a:lnTo>
                        <a:pt x="82" y="69"/>
                      </a:lnTo>
                      <a:lnTo>
                        <a:pt x="64" y="72"/>
                      </a:lnTo>
                      <a:lnTo>
                        <a:pt x="32" y="72"/>
                      </a:lnTo>
                      <a:lnTo>
                        <a:pt x="19" y="72"/>
                      </a:lnTo>
                      <a:lnTo>
                        <a:pt x="12" y="69"/>
                      </a:lnTo>
                      <a:lnTo>
                        <a:pt x="8" y="65"/>
                      </a:lnTo>
                      <a:lnTo>
                        <a:pt x="0" y="59"/>
                      </a:lnTo>
                      <a:lnTo>
                        <a:pt x="0" y="54"/>
                      </a:lnTo>
                      <a:lnTo>
                        <a:pt x="0" y="27"/>
                      </a:lnTo>
                      <a:lnTo>
                        <a:pt x="1" y="14"/>
                      </a:lnTo>
                      <a:lnTo>
                        <a:pt x="7" y="2"/>
                      </a:lnTo>
                      <a:lnTo>
                        <a:pt x="37" y="9"/>
                      </a:lnTo>
                      <a:lnTo>
                        <a:pt x="73" y="9"/>
                      </a:lnTo>
                      <a:lnTo>
                        <a:pt x="93" y="7"/>
                      </a:lnTo>
                      <a:lnTo>
                        <a:pt x="104" y="0"/>
                      </a:lnTo>
                      <a:lnTo>
                        <a:pt x="126" y="0"/>
                      </a:lnTo>
                      <a:lnTo>
                        <a:pt x="174" y="3"/>
                      </a:lnTo>
                      <a:lnTo>
                        <a:pt x="212" y="9"/>
                      </a:lnTo>
                    </a:path>
                  </a:pathLst>
                </a:custGeom>
                <a:solidFill>
                  <a:srgbClr val="603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62" name="Freeform 102"/>
                <p:cNvSpPr>
                  <a:spLocks/>
                </p:cNvSpPr>
                <p:nvPr/>
              </p:nvSpPr>
              <p:spPr bwMode="auto">
                <a:xfrm>
                  <a:off x="495" y="789"/>
                  <a:ext cx="261" cy="74"/>
                </a:xfrm>
                <a:custGeom>
                  <a:avLst/>
                  <a:gdLst>
                    <a:gd name="T0" fmla="*/ 213 w 261"/>
                    <a:gd name="T1" fmla="*/ 10 h 74"/>
                    <a:gd name="T2" fmla="*/ 230 w 261"/>
                    <a:gd name="T3" fmla="*/ 19 h 74"/>
                    <a:gd name="T4" fmla="*/ 242 w 261"/>
                    <a:gd name="T5" fmla="*/ 24 h 74"/>
                    <a:gd name="T6" fmla="*/ 251 w 261"/>
                    <a:gd name="T7" fmla="*/ 30 h 74"/>
                    <a:gd name="T8" fmla="*/ 258 w 261"/>
                    <a:gd name="T9" fmla="*/ 35 h 74"/>
                    <a:gd name="T10" fmla="*/ 260 w 261"/>
                    <a:gd name="T11" fmla="*/ 40 h 74"/>
                    <a:gd name="T12" fmla="*/ 259 w 261"/>
                    <a:gd name="T13" fmla="*/ 50 h 74"/>
                    <a:gd name="T14" fmla="*/ 256 w 261"/>
                    <a:gd name="T15" fmla="*/ 56 h 74"/>
                    <a:gd name="T16" fmla="*/ 251 w 261"/>
                    <a:gd name="T17" fmla="*/ 60 h 74"/>
                    <a:gd name="T18" fmla="*/ 244 w 261"/>
                    <a:gd name="T19" fmla="*/ 64 h 74"/>
                    <a:gd name="T20" fmla="*/ 229 w 261"/>
                    <a:gd name="T21" fmla="*/ 64 h 74"/>
                    <a:gd name="T22" fmla="*/ 205 w 261"/>
                    <a:gd name="T23" fmla="*/ 65 h 74"/>
                    <a:gd name="T24" fmla="*/ 166 w 261"/>
                    <a:gd name="T25" fmla="*/ 62 h 74"/>
                    <a:gd name="T26" fmla="*/ 125 w 261"/>
                    <a:gd name="T27" fmla="*/ 54 h 74"/>
                    <a:gd name="T28" fmla="*/ 96 w 261"/>
                    <a:gd name="T29" fmla="*/ 51 h 74"/>
                    <a:gd name="T30" fmla="*/ 81 w 261"/>
                    <a:gd name="T31" fmla="*/ 48 h 74"/>
                    <a:gd name="T32" fmla="*/ 82 w 261"/>
                    <a:gd name="T33" fmla="*/ 70 h 74"/>
                    <a:gd name="T34" fmla="*/ 64 w 261"/>
                    <a:gd name="T35" fmla="*/ 73 h 74"/>
                    <a:gd name="T36" fmla="*/ 32 w 261"/>
                    <a:gd name="T37" fmla="*/ 73 h 74"/>
                    <a:gd name="T38" fmla="*/ 19 w 261"/>
                    <a:gd name="T39" fmla="*/ 73 h 74"/>
                    <a:gd name="T40" fmla="*/ 12 w 261"/>
                    <a:gd name="T41" fmla="*/ 70 h 74"/>
                    <a:gd name="T42" fmla="*/ 9 w 261"/>
                    <a:gd name="T43" fmla="*/ 65 h 74"/>
                    <a:gd name="T44" fmla="*/ 1 w 261"/>
                    <a:gd name="T45" fmla="*/ 60 h 74"/>
                    <a:gd name="T46" fmla="*/ 0 w 261"/>
                    <a:gd name="T47" fmla="*/ 55 h 74"/>
                    <a:gd name="T48" fmla="*/ 0 w 261"/>
                    <a:gd name="T49" fmla="*/ 27 h 74"/>
                    <a:gd name="T50" fmla="*/ 2 w 261"/>
                    <a:gd name="T51" fmla="*/ 14 h 74"/>
                    <a:gd name="T52" fmla="*/ 8 w 261"/>
                    <a:gd name="T53" fmla="*/ 2 h 74"/>
                    <a:gd name="T54" fmla="*/ 37 w 261"/>
                    <a:gd name="T55" fmla="*/ 9 h 74"/>
                    <a:gd name="T56" fmla="*/ 74 w 261"/>
                    <a:gd name="T57" fmla="*/ 9 h 74"/>
                    <a:gd name="T58" fmla="*/ 94 w 261"/>
                    <a:gd name="T59" fmla="*/ 7 h 74"/>
                    <a:gd name="T60" fmla="*/ 105 w 261"/>
                    <a:gd name="T61" fmla="*/ 0 h 74"/>
                    <a:gd name="T62" fmla="*/ 127 w 261"/>
                    <a:gd name="T63" fmla="*/ 0 h 74"/>
                    <a:gd name="T64" fmla="*/ 175 w 261"/>
                    <a:gd name="T65" fmla="*/ 4 h 74"/>
                    <a:gd name="T66" fmla="*/ 213 w 261"/>
                    <a:gd name="T6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 h="74">
                      <a:moveTo>
                        <a:pt x="213" y="10"/>
                      </a:moveTo>
                      <a:lnTo>
                        <a:pt x="230" y="19"/>
                      </a:lnTo>
                      <a:lnTo>
                        <a:pt x="242" y="24"/>
                      </a:lnTo>
                      <a:lnTo>
                        <a:pt x="251" y="30"/>
                      </a:lnTo>
                      <a:lnTo>
                        <a:pt x="258" y="35"/>
                      </a:lnTo>
                      <a:lnTo>
                        <a:pt x="260" y="40"/>
                      </a:lnTo>
                      <a:lnTo>
                        <a:pt x="259" y="50"/>
                      </a:lnTo>
                      <a:lnTo>
                        <a:pt x="256" y="56"/>
                      </a:lnTo>
                      <a:lnTo>
                        <a:pt x="251" y="60"/>
                      </a:lnTo>
                      <a:lnTo>
                        <a:pt x="244" y="64"/>
                      </a:lnTo>
                      <a:lnTo>
                        <a:pt x="229" y="64"/>
                      </a:lnTo>
                      <a:lnTo>
                        <a:pt x="205" y="65"/>
                      </a:lnTo>
                      <a:lnTo>
                        <a:pt x="166" y="62"/>
                      </a:lnTo>
                      <a:lnTo>
                        <a:pt x="125" y="54"/>
                      </a:lnTo>
                      <a:lnTo>
                        <a:pt x="96" y="51"/>
                      </a:lnTo>
                      <a:lnTo>
                        <a:pt x="81" y="48"/>
                      </a:lnTo>
                      <a:lnTo>
                        <a:pt x="82" y="70"/>
                      </a:lnTo>
                      <a:lnTo>
                        <a:pt x="64" y="73"/>
                      </a:lnTo>
                      <a:lnTo>
                        <a:pt x="32" y="73"/>
                      </a:lnTo>
                      <a:lnTo>
                        <a:pt x="19" y="73"/>
                      </a:lnTo>
                      <a:lnTo>
                        <a:pt x="12" y="70"/>
                      </a:lnTo>
                      <a:lnTo>
                        <a:pt x="9" y="65"/>
                      </a:lnTo>
                      <a:lnTo>
                        <a:pt x="1" y="60"/>
                      </a:lnTo>
                      <a:lnTo>
                        <a:pt x="0" y="55"/>
                      </a:lnTo>
                      <a:lnTo>
                        <a:pt x="0" y="27"/>
                      </a:lnTo>
                      <a:lnTo>
                        <a:pt x="2" y="14"/>
                      </a:lnTo>
                      <a:lnTo>
                        <a:pt x="8" y="2"/>
                      </a:lnTo>
                      <a:lnTo>
                        <a:pt x="37" y="9"/>
                      </a:lnTo>
                      <a:lnTo>
                        <a:pt x="74" y="9"/>
                      </a:lnTo>
                      <a:lnTo>
                        <a:pt x="94" y="7"/>
                      </a:lnTo>
                      <a:lnTo>
                        <a:pt x="105" y="0"/>
                      </a:lnTo>
                      <a:lnTo>
                        <a:pt x="127" y="0"/>
                      </a:lnTo>
                      <a:lnTo>
                        <a:pt x="175" y="4"/>
                      </a:lnTo>
                      <a:lnTo>
                        <a:pt x="213" y="10"/>
                      </a:lnTo>
                    </a:path>
                  </a:pathLst>
                </a:custGeom>
                <a:solidFill>
                  <a:srgbClr val="603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9063" name="Group 103"/>
              <p:cNvGrpSpPr>
                <a:grpSpLocks/>
              </p:cNvGrpSpPr>
              <p:nvPr/>
            </p:nvGrpSpPr>
            <p:grpSpPr bwMode="auto">
              <a:xfrm>
                <a:off x="350" y="568"/>
                <a:ext cx="387" cy="266"/>
                <a:chOff x="350" y="568"/>
                <a:chExt cx="387" cy="266"/>
              </a:xfrm>
            </p:grpSpPr>
            <p:sp>
              <p:nvSpPr>
                <p:cNvPr id="169064" name="Freeform 104"/>
                <p:cNvSpPr>
                  <a:spLocks/>
                </p:cNvSpPr>
                <p:nvPr/>
              </p:nvSpPr>
              <p:spPr bwMode="auto">
                <a:xfrm>
                  <a:off x="350" y="568"/>
                  <a:ext cx="387" cy="266"/>
                </a:xfrm>
                <a:custGeom>
                  <a:avLst/>
                  <a:gdLst>
                    <a:gd name="T0" fmla="*/ 372 w 387"/>
                    <a:gd name="T1" fmla="*/ 83 h 266"/>
                    <a:gd name="T2" fmla="*/ 367 w 387"/>
                    <a:gd name="T3" fmla="*/ 107 h 266"/>
                    <a:gd name="T4" fmla="*/ 362 w 387"/>
                    <a:gd name="T5" fmla="*/ 131 h 266"/>
                    <a:gd name="T6" fmla="*/ 363 w 387"/>
                    <a:gd name="T7" fmla="*/ 146 h 266"/>
                    <a:gd name="T8" fmla="*/ 357 w 387"/>
                    <a:gd name="T9" fmla="*/ 161 h 266"/>
                    <a:gd name="T10" fmla="*/ 355 w 387"/>
                    <a:gd name="T11" fmla="*/ 168 h 266"/>
                    <a:gd name="T12" fmla="*/ 359 w 387"/>
                    <a:gd name="T13" fmla="*/ 181 h 266"/>
                    <a:gd name="T14" fmla="*/ 359 w 387"/>
                    <a:gd name="T15" fmla="*/ 186 h 266"/>
                    <a:gd name="T16" fmla="*/ 349 w 387"/>
                    <a:gd name="T17" fmla="*/ 194 h 266"/>
                    <a:gd name="T18" fmla="*/ 341 w 387"/>
                    <a:gd name="T19" fmla="*/ 200 h 266"/>
                    <a:gd name="T20" fmla="*/ 349 w 387"/>
                    <a:gd name="T21" fmla="*/ 206 h 266"/>
                    <a:gd name="T22" fmla="*/ 358 w 387"/>
                    <a:gd name="T23" fmla="*/ 221 h 266"/>
                    <a:gd name="T24" fmla="*/ 365 w 387"/>
                    <a:gd name="T25" fmla="*/ 230 h 266"/>
                    <a:gd name="T26" fmla="*/ 360 w 387"/>
                    <a:gd name="T27" fmla="*/ 239 h 266"/>
                    <a:gd name="T28" fmla="*/ 348 w 387"/>
                    <a:gd name="T29" fmla="*/ 243 h 266"/>
                    <a:gd name="T30" fmla="*/ 324 w 387"/>
                    <a:gd name="T31" fmla="*/ 248 h 266"/>
                    <a:gd name="T32" fmla="*/ 277 w 387"/>
                    <a:gd name="T33" fmla="*/ 256 h 266"/>
                    <a:gd name="T34" fmla="*/ 237 w 387"/>
                    <a:gd name="T35" fmla="*/ 263 h 266"/>
                    <a:gd name="T36" fmla="*/ 189 w 387"/>
                    <a:gd name="T37" fmla="*/ 265 h 266"/>
                    <a:gd name="T38" fmla="*/ 155 w 387"/>
                    <a:gd name="T39" fmla="*/ 265 h 266"/>
                    <a:gd name="T40" fmla="*/ 139 w 387"/>
                    <a:gd name="T41" fmla="*/ 263 h 266"/>
                    <a:gd name="T42" fmla="*/ 130 w 387"/>
                    <a:gd name="T43" fmla="*/ 256 h 266"/>
                    <a:gd name="T44" fmla="*/ 111 w 387"/>
                    <a:gd name="T45" fmla="*/ 257 h 266"/>
                    <a:gd name="T46" fmla="*/ 87 w 387"/>
                    <a:gd name="T47" fmla="*/ 258 h 266"/>
                    <a:gd name="T48" fmla="*/ 67 w 387"/>
                    <a:gd name="T49" fmla="*/ 255 h 266"/>
                    <a:gd name="T50" fmla="*/ 53 w 387"/>
                    <a:gd name="T51" fmla="*/ 250 h 266"/>
                    <a:gd name="T52" fmla="*/ 43 w 387"/>
                    <a:gd name="T53" fmla="*/ 243 h 266"/>
                    <a:gd name="T54" fmla="*/ 36 w 387"/>
                    <a:gd name="T55" fmla="*/ 234 h 266"/>
                    <a:gd name="T56" fmla="*/ 34 w 387"/>
                    <a:gd name="T57" fmla="*/ 227 h 266"/>
                    <a:gd name="T58" fmla="*/ 34 w 387"/>
                    <a:gd name="T59" fmla="*/ 217 h 266"/>
                    <a:gd name="T60" fmla="*/ 45 w 387"/>
                    <a:gd name="T61" fmla="*/ 179 h 266"/>
                    <a:gd name="T62" fmla="*/ 35 w 387"/>
                    <a:gd name="T63" fmla="*/ 166 h 266"/>
                    <a:gd name="T64" fmla="*/ 43 w 387"/>
                    <a:gd name="T65" fmla="*/ 152 h 266"/>
                    <a:gd name="T66" fmla="*/ 29 w 387"/>
                    <a:gd name="T67" fmla="*/ 140 h 266"/>
                    <a:gd name="T68" fmla="*/ 17 w 387"/>
                    <a:gd name="T69" fmla="*/ 125 h 266"/>
                    <a:gd name="T70" fmla="*/ 10 w 387"/>
                    <a:gd name="T71" fmla="*/ 111 h 266"/>
                    <a:gd name="T72" fmla="*/ 3 w 387"/>
                    <a:gd name="T73" fmla="*/ 99 h 266"/>
                    <a:gd name="T74" fmla="*/ 0 w 387"/>
                    <a:gd name="T75" fmla="*/ 78 h 266"/>
                    <a:gd name="T76" fmla="*/ 2 w 387"/>
                    <a:gd name="T77" fmla="*/ 43 h 266"/>
                    <a:gd name="T78" fmla="*/ 5 w 387"/>
                    <a:gd name="T79" fmla="*/ 12 h 266"/>
                    <a:gd name="T80" fmla="*/ 10 w 387"/>
                    <a:gd name="T81" fmla="*/ 0 h 266"/>
                    <a:gd name="T82" fmla="*/ 35 w 387"/>
                    <a:gd name="T83" fmla="*/ 5 h 266"/>
                    <a:gd name="T84" fmla="*/ 87 w 387"/>
                    <a:gd name="T85" fmla="*/ 11 h 266"/>
                    <a:gd name="T86" fmla="*/ 169 w 387"/>
                    <a:gd name="T87" fmla="*/ 15 h 266"/>
                    <a:gd name="T88" fmla="*/ 230 w 387"/>
                    <a:gd name="T89" fmla="*/ 17 h 266"/>
                    <a:gd name="T90" fmla="*/ 274 w 387"/>
                    <a:gd name="T91" fmla="*/ 13 h 266"/>
                    <a:gd name="T92" fmla="*/ 315 w 387"/>
                    <a:gd name="T93" fmla="*/ 13 h 266"/>
                    <a:gd name="T94" fmla="*/ 340 w 387"/>
                    <a:gd name="T95" fmla="*/ 11 h 266"/>
                    <a:gd name="T96" fmla="*/ 364 w 387"/>
                    <a:gd name="T97" fmla="*/ 9 h 266"/>
                    <a:gd name="T98" fmla="*/ 386 w 387"/>
                    <a:gd name="T99" fmla="*/ 7 h 266"/>
                    <a:gd name="T100" fmla="*/ 378 w 387"/>
                    <a:gd name="T101" fmla="*/ 59 h 266"/>
                    <a:gd name="T102" fmla="*/ 372 w 387"/>
                    <a:gd name="T103" fmla="*/ 8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266">
                      <a:moveTo>
                        <a:pt x="372" y="83"/>
                      </a:moveTo>
                      <a:lnTo>
                        <a:pt x="367" y="107"/>
                      </a:lnTo>
                      <a:lnTo>
                        <a:pt x="362" y="131"/>
                      </a:lnTo>
                      <a:lnTo>
                        <a:pt x="363" y="146"/>
                      </a:lnTo>
                      <a:lnTo>
                        <a:pt x="357" y="161"/>
                      </a:lnTo>
                      <a:lnTo>
                        <a:pt x="355" y="168"/>
                      </a:lnTo>
                      <a:lnTo>
                        <a:pt x="359" y="181"/>
                      </a:lnTo>
                      <a:lnTo>
                        <a:pt x="359" y="186"/>
                      </a:lnTo>
                      <a:lnTo>
                        <a:pt x="349" y="194"/>
                      </a:lnTo>
                      <a:lnTo>
                        <a:pt x="341" y="200"/>
                      </a:lnTo>
                      <a:lnTo>
                        <a:pt x="349" y="206"/>
                      </a:lnTo>
                      <a:lnTo>
                        <a:pt x="358" y="221"/>
                      </a:lnTo>
                      <a:lnTo>
                        <a:pt x="365" y="230"/>
                      </a:lnTo>
                      <a:lnTo>
                        <a:pt x="360" y="239"/>
                      </a:lnTo>
                      <a:lnTo>
                        <a:pt x="348" y="243"/>
                      </a:lnTo>
                      <a:lnTo>
                        <a:pt x="324" y="248"/>
                      </a:lnTo>
                      <a:lnTo>
                        <a:pt x="277" y="256"/>
                      </a:lnTo>
                      <a:lnTo>
                        <a:pt x="237" y="263"/>
                      </a:lnTo>
                      <a:lnTo>
                        <a:pt x="189" y="265"/>
                      </a:lnTo>
                      <a:lnTo>
                        <a:pt x="155" y="265"/>
                      </a:lnTo>
                      <a:lnTo>
                        <a:pt x="139" y="263"/>
                      </a:lnTo>
                      <a:lnTo>
                        <a:pt x="130" y="256"/>
                      </a:lnTo>
                      <a:lnTo>
                        <a:pt x="111" y="257"/>
                      </a:lnTo>
                      <a:lnTo>
                        <a:pt x="87" y="258"/>
                      </a:lnTo>
                      <a:lnTo>
                        <a:pt x="67" y="255"/>
                      </a:lnTo>
                      <a:lnTo>
                        <a:pt x="53" y="250"/>
                      </a:lnTo>
                      <a:lnTo>
                        <a:pt x="43" y="243"/>
                      </a:lnTo>
                      <a:lnTo>
                        <a:pt x="36" y="234"/>
                      </a:lnTo>
                      <a:lnTo>
                        <a:pt x="34" y="227"/>
                      </a:lnTo>
                      <a:lnTo>
                        <a:pt x="34" y="217"/>
                      </a:lnTo>
                      <a:lnTo>
                        <a:pt x="45" y="179"/>
                      </a:lnTo>
                      <a:lnTo>
                        <a:pt x="35" y="166"/>
                      </a:lnTo>
                      <a:lnTo>
                        <a:pt x="43" y="152"/>
                      </a:lnTo>
                      <a:lnTo>
                        <a:pt x="29" y="140"/>
                      </a:lnTo>
                      <a:lnTo>
                        <a:pt x="17" y="125"/>
                      </a:lnTo>
                      <a:lnTo>
                        <a:pt x="10" y="111"/>
                      </a:lnTo>
                      <a:lnTo>
                        <a:pt x="3" y="99"/>
                      </a:lnTo>
                      <a:lnTo>
                        <a:pt x="0" y="78"/>
                      </a:lnTo>
                      <a:lnTo>
                        <a:pt x="2" y="43"/>
                      </a:lnTo>
                      <a:lnTo>
                        <a:pt x="5" y="12"/>
                      </a:lnTo>
                      <a:lnTo>
                        <a:pt x="10" y="0"/>
                      </a:lnTo>
                      <a:lnTo>
                        <a:pt x="35" y="5"/>
                      </a:lnTo>
                      <a:lnTo>
                        <a:pt x="87" y="11"/>
                      </a:lnTo>
                      <a:lnTo>
                        <a:pt x="169" y="15"/>
                      </a:lnTo>
                      <a:lnTo>
                        <a:pt x="230" y="17"/>
                      </a:lnTo>
                      <a:lnTo>
                        <a:pt x="274" y="13"/>
                      </a:lnTo>
                      <a:lnTo>
                        <a:pt x="315" y="13"/>
                      </a:lnTo>
                      <a:lnTo>
                        <a:pt x="340" y="11"/>
                      </a:lnTo>
                      <a:lnTo>
                        <a:pt x="364" y="9"/>
                      </a:lnTo>
                      <a:lnTo>
                        <a:pt x="386" y="7"/>
                      </a:lnTo>
                      <a:lnTo>
                        <a:pt x="378" y="59"/>
                      </a:lnTo>
                      <a:lnTo>
                        <a:pt x="372" y="83"/>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65" name="Freeform 105"/>
                <p:cNvSpPr>
                  <a:spLocks/>
                </p:cNvSpPr>
                <p:nvPr/>
              </p:nvSpPr>
              <p:spPr bwMode="auto">
                <a:xfrm>
                  <a:off x="441" y="715"/>
                  <a:ext cx="50" cy="110"/>
                </a:xfrm>
                <a:custGeom>
                  <a:avLst/>
                  <a:gdLst>
                    <a:gd name="T0" fmla="*/ 0 w 50"/>
                    <a:gd name="T1" fmla="*/ 0 h 110"/>
                    <a:gd name="T2" fmla="*/ 11 w 50"/>
                    <a:gd name="T3" fmla="*/ 7 h 110"/>
                    <a:gd name="T4" fmla="*/ 21 w 50"/>
                    <a:gd name="T5" fmla="*/ 13 h 110"/>
                    <a:gd name="T6" fmla="*/ 35 w 50"/>
                    <a:gd name="T7" fmla="*/ 17 h 110"/>
                    <a:gd name="T8" fmla="*/ 44 w 50"/>
                    <a:gd name="T9" fmla="*/ 18 h 110"/>
                    <a:gd name="T10" fmla="*/ 48 w 50"/>
                    <a:gd name="T11" fmla="*/ 22 h 110"/>
                    <a:gd name="T12" fmla="*/ 49 w 50"/>
                    <a:gd name="T13" fmla="*/ 26 h 110"/>
                    <a:gd name="T14" fmla="*/ 49 w 50"/>
                    <a:gd name="T15" fmla="*/ 33 h 110"/>
                    <a:gd name="T16" fmla="*/ 47 w 50"/>
                    <a:gd name="T17" fmla="*/ 39 h 110"/>
                    <a:gd name="T18" fmla="*/ 44 w 50"/>
                    <a:gd name="T19" fmla="*/ 42 h 110"/>
                    <a:gd name="T20" fmla="*/ 39 w 50"/>
                    <a:gd name="T21" fmla="*/ 49 h 110"/>
                    <a:gd name="T22" fmla="*/ 39 w 50"/>
                    <a:gd name="T23" fmla="*/ 55 h 110"/>
                    <a:gd name="T24" fmla="*/ 41 w 50"/>
                    <a:gd name="T25" fmla="*/ 63 h 110"/>
                    <a:gd name="T26" fmla="*/ 43 w 50"/>
                    <a:gd name="T27" fmla="*/ 67 h 110"/>
                    <a:gd name="T28" fmla="*/ 46 w 50"/>
                    <a:gd name="T29" fmla="*/ 70 h 110"/>
                    <a:gd name="T30" fmla="*/ 46 w 50"/>
                    <a:gd name="T31" fmla="*/ 72 h 110"/>
                    <a:gd name="T32" fmla="*/ 44 w 50"/>
                    <a:gd name="T33" fmla="*/ 75 h 110"/>
                    <a:gd name="T34" fmla="*/ 42 w 50"/>
                    <a:gd name="T35" fmla="*/ 79 h 110"/>
                    <a:gd name="T36" fmla="*/ 39 w 50"/>
                    <a:gd name="T37" fmla="*/ 86 h 110"/>
                    <a:gd name="T38" fmla="*/ 39 w 50"/>
                    <a:gd name="T39" fmla="*/ 94 h 110"/>
                    <a:gd name="T40" fmla="*/ 39 w 50"/>
                    <a:gd name="T41" fmla="*/ 105 h 110"/>
                    <a:gd name="T42" fmla="*/ 39 w 50"/>
                    <a:gd name="T43"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10">
                      <a:moveTo>
                        <a:pt x="0" y="0"/>
                      </a:moveTo>
                      <a:lnTo>
                        <a:pt x="11" y="7"/>
                      </a:lnTo>
                      <a:lnTo>
                        <a:pt x="21" y="13"/>
                      </a:lnTo>
                      <a:lnTo>
                        <a:pt x="35" y="17"/>
                      </a:lnTo>
                      <a:lnTo>
                        <a:pt x="44" y="18"/>
                      </a:lnTo>
                      <a:lnTo>
                        <a:pt x="48" y="22"/>
                      </a:lnTo>
                      <a:lnTo>
                        <a:pt x="49" y="26"/>
                      </a:lnTo>
                      <a:lnTo>
                        <a:pt x="49" y="33"/>
                      </a:lnTo>
                      <a:lnTo>
                        <a:pt x="47" y="39"/>
                      </a:lnTo>
                      <a:lnTo>
                        <a:pt x="44" y="42"/>
                      </a:lnTo>
                      <a:lnTo>
                        <a:pt x="39" y="49"/>
                      </a:lnTo>
                      <a:lnTo>
                        <a:pt x="39" y="55"/>
                      </a:lnTo>
                      <a:lnTo>
                        <a:pt x="41" y="63"/>
                      </a:lnTo>
                      <a:lnTo>
                        <a:pt x="43" y="67"/>
                      </a:lnTo>
                      <a:lnTo>
                        <a:pt x="46" y="70"/>
                      </a:lnTo>
                      <a:lnTo>
                        <a:pt x="46" y="72"/>
                      </a:lnTo>
                      <a:lnTo>
                        <a:pt x="44" y="75"/>
                      </a:lnTo>
                      <a:lnTo>
                        <a:pt x="42" y="79"/>
                      </a:lnTo>
                      <a:lnTo>
                        <a:pt x="39" y="86"/>
                      </a:lnTo>
                      <a:lnTo>
                        <a:pt x="39" y="94"/>
                      </a:lnTo>
                      <a:lnTo>
                        <a:pt x="39" y="105"/>
                      </a:lnTo>
                      <a:lnTo>
                        <a:pt x="39" y="10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169066" name="Group 106"/>
            <p:cNvGrpSpPr>
              <a:grpSpLocks/>
            </p:cNvGrpSpPr>
            <p:nvPr/>
          </p:nvGrpSpPr>
          <p:grpSpPr bwMode="auto">
            <a:xfrm>
              <a:off x="728" y="2848"/>
              <a:ext cx="381" cy="258"/>
              <a:chOff x="346" y="392"/>
              <a:chExt cx="458" cy="287"/>
            </a:xfrm>
          </p:grpSpPr>
          <p:sp>
            <p:nvSpPr>
              <p:cNvPr id="169067" name="Freeform 107"/>
              <p:cNvSpPr>
                <a:spLocks/>
              </p:cNvSpPr>
              <p:nvPr/>
            </p:nvSpPr>
            <p:spPr bwMode="auto">
              <a:xfrm>
                <a:off x="346" y="392"/>
                <a:ext cx="458" cy="287"/>
              </a:xfrm>
              <a:custGeom>
                <a:avLst/>
                <a:gdLst>
                  <a:gd name="T0" fmla="*/ 268 w 458"/>
                  <a:gd name="T1" fmla="*/ 33 h 287"/>
                  <a:gd name="T2" fmla="*/ 208 w 458"/>
                  <a:gd name="T3" fmla="*/ 9 h 287"/>
                  <a:gd name="T4" fmla="*/ 151 w 458"/>
                  <a:gd name="T5" fmla="*/ 1 h 287"/>
                  <a:gd name="T6" fmla="*/ 114 w 458"/>
                  <a:gd name="T7" fmla="*/ 7 h 287"/>
                  <a:gd name="T8" fmla="*/ 99 w 458"/>
                  <a:gd name="T9" fmla="*/ 28 h 287"/>
                  <a:gd name="T10" fmla="*/ 77 w 458"/>
                  <a:gd name="T11" fmla="*/ 45 h 287"/>
                  <a:gd name="T12" fmla="*/ 51 w 458"/>
                  <a:gd name="T13" fmla="*/ 77 h 287"/>
                  <a:gd name="T14" fmla="*/ 42 w 458"/>
                  <a:gd name="T15" fmla="*/ 111 h 287"/>
                  <a:gd name="T16" fmla="*/ 36 w 458"/>
                  <a:gd name="T17" fmla="*/ 138 h 287"/>
                  <a:gd name="T18" fmla="*/ 20 w 458"/>
                  <a:gd name="T19" fmla="*/ 163 h 287"/>
                  <a:gd name="T20" fmla="*/ 15 w 458"/>
                  <a:gd name="T21" fmla="*/ 184 h 287"/>
                  <a:gd name="T22" fmla="*/ 8 w 458"/>
                  <a:gd name="T23" fmla="*/ 201 h 287"/>
                  <a:gd name="T24" fmla="*/ 1 w 458"/>
                  <a:gd name="T25" fmla="*/ 219 h 287"/>
                  <a:gd name="T26" fmla="*/ 1 w 458"/>
                  <a:gd name="T27" fmla="*/ 237 h 287"/>
                  <a:gd name="T28" fmla="*/ 5 w 458"/>
                  <a:gd name="T29" fmla="*/ 251 h 287"/>
                  <a:gd name="T30" fmla="*/ 13 w 458"/>
                  <a:gd name="T31" fmla="*/ 262 h 287"/>
                  <a:gd name="T32" fmla="*/ 24 w 458"/>
                  <a:gd name="T33" fmla="*/ 268 h 287"/>
                  <a:gd name="T34" fmla="*/ 38 w 458"/>
                  <a:gd name="T35" fmla="*/ 271 h 287"/>
                  <a:gd name="T36" fmla="*/ 48 w 458"/>
                  <a:gd name="T37" fmla="*/ 270 h 287"/>
                  <a:gd name="T38" fmla="*/ 58 w 458"/>
                  <a:gd name="T39" fmla="*/ 265 h 287"/>
                  <a:gd name="T40" fmla="*/ 90 w 458"/>
                  <a:gd name="T41" fmla="*/ 233 h 287"/>
                  <a:gd name="T42" fmla="*/ 90 w 458"/>
                  <a:gd name="T43" fmla="*/ 264 h 287"/>
                  <a:gd name="T44" fmla="*/ 120 w 458"/>
                  <a:gd name="T45" fmla="*/ 277 h 287"/>
                  <a:gd name="T46" fmla="*/ 199 w 458"/>
                  <a:gd name="T47" fmla="*/ 286 h 287"/>
                  <a:gd name="T48" fmla="*/ 305 w 458"/>
                  <a:gd name="T49" fmla="*/ 282 h 287"/>
                  <a:gd name="T50" fmla="*/ 417 w 458"/>
                  <a:gd name="T51" fmla="*/ 260 h 287"/>
                  <a:gd name="T52" fmla="*/ 448 w 458"/>
                  <a:gd name="T53" fmla="*/ 245 h 287"/>
                  <a:gd name="T54" fmla="*/ 457 w 458"/>
                  <a:gd name="T55" fmla="*/ 221 h 287"/>
                  <a:gd name="T56" fmla="*/ 453 w 458"/>
                  <a:gd name="T57" fmla="*/ 163 h 287"/>
                  <a:gd name="T58" fmla="*/ 435 w 458"/>
                  <a:gd name="T59" fmla="*/ 116 h 287"/>
                  <a:gd name="T60" fmla="*/ 394 w 458"/>
                  <a:gd name="T61" fmla="*/ 77 h 287"/>
                  <a:gd name="T62" fmla="*/ 303 w 458"/>
                  <a:gd name="T63" fmla="*/ 4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8" h="287">
                    <a:moveTo>
                      <a:pt x="303" y="46"/>
                    </a:moveTo>
                    <a:lnTo>
                      <a:pt x="268" y="33"/>
                    </a:lnTo>
                    <a:lnTo>
                      <a:pt x="239" y="17"/>
                    </a:lnTo>
                    <a:lnTo>
                      <a:pt x="208" y="9"/>
                    </a:lnTo>
                    <a:lnTo>
                      <a:pt x="181" y="5"/>
                    </a:lnTo>
                    <a:lnTo>
                      <a:pt x="151" y="1"/>
                    </a:lnTo>
                    <a:lnTo>
                      <a:pt x="120" y="0"/>
                    </a:lnTo>
                    <a:lnTo>
                      <a:pt x="114" y="7"/>
                    </a:lnTo>
                    <a:lnTo>
                      <a:pt x="107" y="14"/>
                    </a:lnTo>
                    <a:lnTo>
                      <a:pt x="99" y="28"/>
                    </a:lnTo>
                    <a:lnTo>
                      <a:pt x="86" y="36"/>
                    </a:lnTo>
                    <a:lnTo>
                      <a:pt x="77" y="45"/>
                    </a:lnTo>
                    <a:lnTo>
                      <a:pt x="63" y="59"/>
                    </a:lnTo>
                    <a:lnTo>
                      <a:pt x="51" y="77"/>
                    </a:lnTo>
                    <a:lnTo>
                      <a:pt x="46" y="94"/>
                    </a:lnTo>
                    <a:lnTo>
                      <a:pt x="42" y="111"/>
                    </a:lnTo>
                    <a:lnTo>
                      <a:pt x="39" y="124"/>
                    </a:lnTo>
                    <a:lnTo>
                      <a:pt x="36" y="138"/>
                    </a:lnTo>
                    <a:lnTo>
                      <a:pt x="27" y="147"/>
                    </a:lnTo>
                    <a:lnTo>
                      <a:pt x="20" y="163"/>
                    </a:lnTo>
                    <a:lnTo>
                      <a:pt x="19" y="173"/>
                    </a:lnTo>
                    <a:lnTo>
                      <a:pt x="15" y="184"/>
                    </a:lnTo>
                    <a:lnTo>
                      <a:pt x="12" y="193"/>
                    </a:lnTo>
                    <a:lnTo>
                      <a:pt x="8" y="201"/>
                    </a:lnTo>
                    <a:lnTo>
                      <a:pt x="3" y="212"/>
                    </a:lnTo>
                    <a:lnTo>
                      <a:pt x="1" y="219"/>
                    </a:lnTo>
                    <a:lnTo>
                      <a:pt x="0" y="228"/>
                    </a:lnTo>
                    <a:lnTo>
                      <a:pt x="1" y="237"/>
                    </a:lnTo>
                    <a:lnTo>
                      <a:pt x="3" y="245"/>
                    </a:lnTo>
                    <a:lnTo>
                      <a:pt x="5" y="251"/>
                    </a:lnTo>
                    <a:lnTo>
                      <a:pt x="8" y="256"/>
                    </a:lnTo>
                    <a:lnTo>
                      <a:pt x="13" y="262"/>
                    </a:lnTo>
                    <a:lnTo>
                      <a:pt x="18" y="265"/>
                    </a:lnTo>
                    <a:lnTo>
                      <a:pt x="24" y="268"/>
                    </a:lnTo>
                    <a:lnTo>
                      <a:pt x="30" y="269"/>
                    </a:lnTo>
                    <a:lnTo>
                      <a:pt x="38" y="271"/>
                    </a:lnTo>
                    <a:lnTo>
                      <a:pt x="44" y="270"/>
                    </a:lnTo>
                    <a:lnTo>
                      <a:pt x="48" y="270"/>
                    </a:lnTo>
                    <a:lnTo>
                      <a:pt x="53" y="269"/>
                    </a:lnTo>
                    <a:lnTo>
                      <a:pt x="58" y="265"/>
                    </a:lnTo>
                    <a:lnTo>
                      <a:pt x="90" y="195"/>
                    </a:lnTo>
                    <a:lnTo>
                      <a:pt x="90" y="233"/>
                    </a:lnTo>
                    <a:lnTo>
                      <a:pt x="90" y="254"/>
                    </a:lnTo>
                    <a:lnTo>
                      <a:pt x="90" y="264"/>
                    </a:lnTo>
                    <a:lnTo>
                      <a:pt x="102" y="270"/>
                    </a:lnTo>
                    <a:lnTo>
                      <a:pt x="120" y="277"/>
                    </a:lnTo>
                    <a:lnTo>
                      <a:pt x="146" y="282"/>
                    </a:lnTo>
                    <a:lnTo>
                      <a:pt x="199" y="286"/>
                    </a:lnTo>
                    <a:lnTo>
                      <a:pt x="251" y="286"/>
                    </a:lnTo>
                    <a:lnTo>
                      <a:pt x="305" y="282"/>
                    </a:lnTo>
                    <a:lnTo>
                      <a:pt x="366" y="274"/>
                    </a:lnTo>
                    <a:lnTo>
                      <a:pt x="417" y="260"/>
                    </a:lnTo>
                    <a:lnTo>
                      <a:pt x="435" y="254"/>
                    </a:lnTo>
                    <a:lnTo>
                      <a:pt x="448" y="245"/>
                    </a:lnTo>
                    <a:lnTo>
                      <a:pt x="456" y="236"/>
                    </a:lnTo>
                    <a:lnTo>
                      <a:pt x="457" y="221"/>
                    </a:lnTo>
                    <a:lnTo>
                      <a:pt x="456" y="191"/>
                    </a:lnTo>
                    <a:lnTo>
                      <a:pt x="453" y="163"/>
                    </a:lnTo>
                    <a:lnTo>
                      <a:pt x="445" y="134"/>
                    </a:lnTo>
                    <a:lnTo>
                      <a:pt x="435" y="116"/>
                    </a:lnTo>
                    <a:lnTo>
                      <a:pt x="414" y="95"/>
                    </a:lnTo>
                    <a:lnTo>
                      <a:pt x="394" y="77"/>
                    </a:lnTo>
                    <a:lnTo>
                      <a:pt x="357" y="62"/>
                    </a:lnTo>
                    <a:lnTo>
                      <a:pt x="303" y="46"/>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68" name="Freeform 108"/>
              <p:cNvSpPr>
                <a:spLocks/>
              </p:cNvSpPr>
              <p:nvPr/>
            </p:nvSpPr>
            <p:spPr bwMode="auto">
              <a:xfrm>
                <a:off x="445" y="410"/>
                <a:ext cx="202" cy="32"/>
              </a:xfrm>
              <a:custGeom>
                <a:avLst/>
                <a:gdLst>
                  <a:gd name="T0" fmla="*/ 201 w 202"/>
                  <a:gd name="T1" fmla="*/ 31 h 32"/>
                  <a:gd name="T2" fmla="*/ 166 w 202"/>
                  <a:gd name="T3" fmla="*/ 22 h 32"/>
                  <a:gd name="T4" fmla="*/ 129 w 202"/>
                  <a:gd name="T5" fmla="*/ 13 h 32"/>
                  <a:gd name="T6" fmla="*/ 97 w 202"/>
                  <a:gd name="T7" fmla="*/ 5 h 32"/>
                  <a:gd name="T8" fmla="*/ 78 w 202"/>
                  <a:gd name="T9" fmla="*/ 2 h 32"/>
                  <a:gd name="T10" fmla="*/ 61 w 202"/>
                  <a:gd name="T11" fmla="*/ 1 h 32"/>
                  <a:gd name="T12" fmla="*/ 45 w 202"/>
                  <a:gd name="T13" fmla="*/ 0 h 32"/>
                  <a:gd name="T14" fmla="*/ 29 w 202"/>
                  <a:gd name="T15" fmla="*/ 1 h 32"/>
                  <a:gd name="T16" fmla="*/ 19 w 202"/>
                  <a:gd name="T17" fmla="*/ 3 h 32"/>
                  <a:gd name="T18" fmla="*/ 11 w 202"/>
                  <a:gd name="T19" fmla="*/ 5 h 32"/>
                  <a:gd name="T20" fmla="*/ 0 w 202"/>
                  <a:gd name="T21"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32">
                    <a:moveTo>
                      <a:pt x="201" y="31"/>
                    </a:moveTo>
                    <a:lnTo>
                      <a:pt x="166" y="22"/>
                    </a:lnTo>
                    <a:lnTo>
                      <a:pt x="129" y="13"/>
                    </a:lnTo>
                    <a:lnTo>
                      <a:pt x="97" y="5"/>
                    </a:lnTo>
                    <a:lnTo>
                      <a:pt x="78" y="2"/>
                    </a:lnTo>
                    <a:lnTo>
                      <a:pt x="61" y="1"/>
                    </a:lnTo>
                    <a:lnTo>
                      <a:pt x="45" y="0"/>
                    </a:lnTo>
                    <a:lnTo>
                      <a:pt x="29" y="1"/>
                    </a:lnTo>
                    <a:lnTo>
                      <a:pt x="19" y="3"/>
                    </a:lnTo>
                    <a:lnTo>
                      <a:pt x="11" y="5"/>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9069" name="Group 109"/>
            <p:cNvGrpSpPr>
              <a:grpSpLocks/>
            </p:cNvGrpSpPr>
            <p:nvPr/>
          </p:nvGrpSpPr>
          <p:grpSpPr bwMode="auto">
            <a:xfrm>
              <a:off x="1006" y="2845"/>
              <a:ext cx="244" cy="172"/>
              <a:chOff x="680" y="388"/>
              <a:chExt cx="294" cy="192"/>
            </a:xfrm>
          </p:grpSpPr>
          <p:grpSp>
            <p:nvGrpSpPr>
              <p:cNvPr id="169070" name="Group 110"/>
              <p:cNvGrpSpPr>
                <a:grpSpLocks/>
              </p:cNvGrpSpPr>
              <p:nvPr/>
            </p:nvGrpSpPr>
            <p:grpSpPr bwMode="auto">
              <a:xfrm>
                <a:off x="827" y="388"/>
                <a:ext cx="147" cy="138"/>
                <a:chOff x="827" y="388"/>
                <a:chExt cx="147" cy="138"/>
              </a:xfrm>
            </p:grpSpPr>
            <p:sp>
              <p:nvSpPr>
                <p:cNvPr id="169071" name="Freeform 111"/>
                <p:cNvSpPr>
                  <a:spLocks/>
                </p:cNvSpPr>
                <p:nvPr/>
              </p:nvSpPr>
              <p:spPr bwMode="auto">
                <a:xfrm>
                  <a:off x="830" y="388"/>
                  <a:ext cx="144" cy="123"/>
                </a:xfrm>
                <a:custGeom>
                  <a:avLst/>
                  <a:gdLst>
                    <a:gd name="T0" fmla="*/ 35 w 144"/>
                    <a:gd name="T1" fmla="*/ 58 h 123"/>
                    <a:gd name="T2" fmla="*/ 37 w 144"/>
                    <a:gd name="T3" fmla="*/ 53 h 123"/>
                    <a:gd name="T4" fmla="*/ 36 w 144"/>
                    <a:gd name="T5" fmla="*/ 41 h 123"/>
                    <a:gd name="T6" fmla="*/ 37 w 144"/>
                    <a:gd name="T7" fmla="*/ 33 h 123"/>
                    <a:gd name="T8" fmla="*/ 37 w 144"/>
                    <a:gd name="T9" fmla="*/ 23 h 123"/>
                    <a:gd name="T10" fmla="*/ 38 w 144"/>
                    <a:gd name="T11" fmla="*/ 14 h 123"/>
                    <a:gd name="T12" fmla="*/ 38 w 144"/>
                    <a:gd name="T13" fmla="*/ 10 h 123"/>
                    <a:gd name="T14" fmla="*/ 39 w 144"/>
                    <a:gd name="T15" fmla="*/ 6 h 123"/>
                    <a:gd name="T16" fmla="*/ 42 w 144"/>
                    <a:gd name="T17" fmla="*/ 3 h 123"/>
                    <a:gd name="T18" fmla="*/ 43 w 144"/>
                    <a:gd name="T19" fmla="*/ 1 h 123"/>
                    <a:gd name="T20" fmla="*/ 48 w 144"/>
                    <a:gd name="T21" fmla="*/ 0 h 123"/>
                    <a:gd name="T22" fmla="*/ 54 w 144"/>
                    <a:gd name="T23" fmla="*/ 0 h 123"/>
                    <a:gd name="T24" fmla="*/ 59 w 144"/>
                    <a:gd name="T25" fmla="*/ 4 h 123"/>
                    <a:gd name="T26" fmla="*/ 62 w 144"/>
                    <a:gd name="T27" fmla="*/ 9 h 123"/>
                    <a:gd name="T28" fmla="*/ 62 w 144"/>
                    <a:gd name="T29" fmla="*/ 16 h 123"/>
                    <a:gd name="T30" fmla="*/ 61 w 144"/>
                    <a:gd name="T31" fmla="*/ 29 h 123"/>
                    <a:gd name="T32" fmla="*/ 61 w 144"/>
                    <a:gd name="T33" fmla="*/ 38 h 123"/>
                    <a:gd name="T34" fmla="*/ 65 w 144"/>
                    <a:gd name="T35" fmla="*/ 50 h 123"/>
                    <a:gd name="T36" fmla="*/ 74 w 144"/>
                    <a:gd name="T37" fmla="*/ 55 h 123"/>
                    <a:gd name="T38" fmla="*/ 81 w 144"/>
                    <a:gd name="T39" fmla="*/ 59 h 123"/>
                    <a:gd name="T40" fmla="*/ 90 w 144"/>
                    <a:gd name="T41" fmla="*/ 62 h 123"/>
                    <a:gd name="T42" fmla="*/ 96 w 144"/>
                    <a:gd name="T43" fmla="*/ 64 h 123"/>
                    <a:gd name="T44" fmla="*/ 106 w 144"/>
                    <a:gd name="T45" fmla="*/ 65 h 123"/>
                    <a:gd name="T46" fmla="*/ 114 w 144"/>
                    <a:gd name="T47" fmla="*/ 65 h 123"/>
                    <a:gd name="T48" fmla="*/ 122 w 144"/>
                    <a:gd name="T49" fmla="*/ 65 h 123"/>
                    <a:gd name="T50" fmla="*/ 131 w 144"/>
                    <a:gd name="T51" fmla="*/ 66 h 123"/>
                    <a:gd name="T52" fmla="*/ 137 w 144"/>
                    <a:gd name="T53" fmla="*/ 67 h 123"/>
                    <a:gd name="T54" fmla="*/ 140 w 144"/>
                    <a:gd name="T55" fmla="*/ 68 h 123"/>
                    <a:gd name="T56" fmla="*/ 142 w 144"/>
                    <a:gd name="T57" fmla="*/ 71 h 123"/>
                    <a:gd name="T58" fmla="*/ 143 w 144"/>
                    <a:gd name="T59" fmla="*/ 76 h 123"/>
                    <a:gd name="T60" fmla="*/ 143 w 144"/>
                    <a:gd name="T61" fmla="*/ 80 h 123"/>
                    <a:gd name="T62" fmla="*/ 141 w 144"/>
                    <a:gd name="T63" fmla="*/ 82 h 123"/>
                    <a:gd name="T64" fmla="*/ 138 w 144"/>
                    <a:gd name="T65" fmla="*/ 83 h 123"/>
                    <a:gd name="T66" fmla="*/ 126 w 144"/>
                    <a:gd name="T67" fmla="*/ 83 h 123"/>
                    <a:gd name="T68" fmla="*/ 103 w 144"/>
                    <a:gd name="T69" fmla="*/ 83 h 123"/>
                    <a:gd name="T70" fmla="*/ 111 w 144"/>
                    <a:gd name="T71" fmla="*/ 83 h 123"/>
                    <a:gd name="T72" fmla="*/ 113 w 144"/>
                    <a:gd name="T73" fmla="*/ 85 h 123"/>
                    <a:gd name="T74" fmla="*/ 115 w 144"/>
                    <a:gd name="T75" fmla="*/ 88 h 123"/>
                    <a:gd name="T76" fmla="*/ 115 w 144"/>
                    <a:gd name="T77" fmla="*/ 91 h 123"/>
                    <a:gd name="T78" fmla="*/ 114 w 144"/>
                    <a:gd name="T79" fmla="*/ 95 h 123"/>
                    <a:gd name="T80" fmla="*/ 112 w 144"/>
                    <a:gd name="T81" fmla="*/ 97 h 123"/>
                    <a:gd name="T82" fmla="*/ 111 w 144"/>
                    <a:gd name="T83" fmla="*/ 98 h 123"/>
                    <a:gd name="T84" fmla="*/ 108 w 144"/>
                    <a:gd name="T85" fmla="*/ 98 h 123"/>
                    <a:gd name="T86" fmla="*/ 103 w 144"/>
                    <a:gd name="T87" fmla="*/ 98 h 123"/>
                    <a:gd name="T88" fmla="*/ 99 w 144"/>
                    <a:gd name="T89" fmla="*/ 99 h 123"/>
                    <a:gd name="T90" fmla="*/ 95 w 144"/>
                    <a:gd name="T91" fmla="*/ 100 h 123"/>
                    <a:gd name="T92" fmla="*/ 93 w 144"/>
                    <a:gd name="T93" fmla="*/ 104 h 123"/>
                    <a:gd name="T94" fmla="*/ 92 w 144"/>
                    <a:gd name="T95" fmla="*/ 106 h 123"/>
                    <a:gd name="T96" fmla="*/ 89 w 144"/>
                    <a:gd name="T97" fmla="*/ 109 h 123"/>
                    <a:gd name="T98" fmla="*/ 86 w 144"/>
                    <a:gd name="T99" fmla="*/ 110 h 123"/>
                    <a:gd name="T100" fmla="*/ 79 w 144"/>
                    <a:gd name="T101" fmla="*/ 109 h 123"/>
                    <a:gd name="T102" fmla="*/ 72 w 144"/>
                    <a:gd name="T103" fmla="*/ 109 h 123"/>
                    <a:gd name="T104" fmla="*/ 56 w 144"/>
                    <a:gd name="T105" fmla="*/ 109 h 123"/>
                    <a:gd name="T106" fmla="*/ 48 w 144"/>
                    <a:gd name="T107" fmla="*/ 112 h 123"/>
                    <a:gd name="T108" fmla="*/ 35 w 144"/>
                    <a:gd name="T109" fmla="*/ 118 h 123"/>
                    <a:gd name="T110" fmla="*/ 24 w 144"/>
                    <a:gd name="T111" fmla="*/ 122 h 123"/>
                    <a:gd name="T112" fmla="*/ 0 w 144"/>
                    <a:gd name="T113" fmla="*/ 82 h 123"/>
                    <a:gd name="T114" fmla="*/ 35 w 144"/>
                    <a:gd name="T115" fmla="*/ 5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23">
                      <a:moveTo>
                        <a:pt x="35" y="58"/>
                      </a:moveTo>
                      <a:lnTo>
                        <a:pt x="37" y="53"/>
                      </a:lnTo>
                      <a:lnTo>
                        <a:pt x="36" y="41"/>
                      </a:lnTo>
                      <a:lnTo>
                        <a:pt x="37" y="33"/>
                      </a:lnTo>
                      <a:lnTo>
                        <a:pt x="37" y="23"/>
                      </a:lnTo>
                      <a:lnTo>
                        <a:pt x="38" y="14"/>
                      </a:lnTo>
                      <a:lnTo>
                        <a:pt x="38" y="10"/>
                      </a:lnTo>
                      <a:lnTo>
                        <a:pt x="39" y="6"/>
                      </a:lnTo>
                      <a:lnTo>
                        <a:pt x="42" y="3"/>
                      </a:lnTo>
                      <a:lnTo>
                        <a:pt x="43" y="1"/>
                      </a:lnTo>
                      <a:lnTo>
                        <a:pt x="48" y="0"/>
                      </a:lnTo>
                      <a:lnTo>
                        <a:pt x="54" y="0"/>
                      </a:lnTo>
                      <a:lnTo>
                        <a:pt x="59" y="4"/>
                      </a:lnTo>
                      <a:lnTo>
                        <a:pt x="62" y="9"/>
                      </a:lnTo>
                      <a:lnTo>
                        <a:pt x="62" y="16"/>
                      </a:lnTo>
                      <a:lnTo>
                        <a:pt x="61" y="29"/>
                      </a:lnTo>
                      <a:lnTo>
                        <a:pt x="61" y="38"/>
                      </a:lnTo>
                      <a:lnTo>
                        <a:pt x="65" y="50"/>
                      </a:lnTo>
                      <a:lnTo>
                        <a:pt x="74" y="55"/>
                      </a:lnTo>
                      <a:lnTo>
                        <a:pt x="81" y="59"/>
                      </a:lnTo>
                      <a:lnTo>
                        <a:pt x="90" y="62"/>
                      </a:lnTo>
                      <a:lnTo>
                        <a:pt x="96" y="64"/>
                      </a:lnTo>
                      <a:lnTo>
                        <a:pt x="106" y="65"/>
                      </a:lnTo>
                      <a:lnTo>
                        <a:pt x="114" y="65"/>
                      </a:lnTo>
                      <a:lnTo>
                        <a:pt x="122" y="65"/>
                      </a:lnTo>
                      <a:lnTo>
                        <a:pt x="131" y="66"/>
                      </a:lnTo>
                      <a:lnTo>
                        <a:pt x="137" y="67"/>
                      </a:lnTo>
                      <a:lnTo>
                        <a:pt x="140" y="68"/>
                      </a:lnTo>
                      <a:lnTo>
                        <a:pt x="142" y="71"/>
                      </a:lnTo>
                      <a:lnTo>
                        <a:pt x="143" y="76"/>
                      </a:lnTo>
                      <a:lnTo>
                        <a:pt x="143" y="80"/>
                      </a:lnTo>
                      <a:lnTo>
                        <a:pt x="141" y="82"/>
                      </a:lnTo>
                      <a:lnTo>
                        <a:pt x="138" y="83"/>
                      </a:lnTo>
                      <a:lnTo>
                        <a:pt x="126" y="83"/>
                      </a:lnTo>
                      <a:lnTo>
                        <a:pt x="103" y="83"/>
                      </a:lnTo>
                      <a:lnTo>
                        <a:pt x="111" y="83"/>
                      </a:lnTo>
                      <a:lnTo>
                        <a:pt x="113" y="85"/>
                      </a:lnTo>
                      <a:lnTo>
                        <a:pt x="115" y="88"/>
                      </a:lnTo>
                      <a:lnTo>
                        <a:pt x="115" y="91"/>
                      </a:lnTo>
                      <a:lnTo>
                        <a:pt x="114" y="95"/>
                      </a:lnTo>
                      <a:lnTo>
                        <a:pt x="112" y="97"/>
                      </a:lnTo>
                      <a:lnTo>
                        <a:pt x="111" y="98"/>
                      </a:lnTo>
                      <a:lnTo>
                        <a:pt x="108" y="98"/>
                      </a:lnTo>
                      <a:lnTo>
                        <a:pt x="103" y="98"/>
                      </a:lnTo>
                      <a:lnTo>
                        <a:pt x="99" y="99"/>
                      </a:lnTo>
                      <a:lnTo>
                        <a:pt x="95" y="100"/>
                      </a:lnTo>
                      <a:lnTo>
                        <a:pt x="93" y="104"/>
                      </a:lnTo>
                      <a:lnTo>
                        <a:pt x="92" y="106"/>
                      </a:lnTo>
                      <a:lnTo>
                        <a:pt x="89" y="109"/>
                      </a:lnTo>
                      <a:lnTo>
                        <a:pt x="86" y="110"/>
                      </a:lnTo>
                      <a:lnTo>
                        <a:pt x="79" y="109"/>
                      </a:lnTo>
                      <a:lnTo>
                        <a:pt x="72" y="109"/>
                      </a:lnTo>
                      <a:lnTo>
                        <a:pt x="56" y="109"/>
                      </a:lnTo>
                      <a:lnTo>
                        <a:pt x="48" y="112"/>
                      </a:lnTo>
                      <a:lnTo>
                        <a:pt x="35" y="118"/>
                      </a:lnTo>
                      <a:lnTo>
                        <a:pt x="24" y="122"/>
                      </a:lnTo>
                      <a:lnTo>
                        <a:pt x="0" y="82"/>
                      </a:lnTo>
                      <a:lnTo>
                        <a:pt x="35" y="58"/>
                      </a:lnTo>
                    </a:path>
                  </a:pathLst>
                </a:custGeom>
                <a:solidFill>
                  <a:srgbClr val="FFC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072" name="Freeform 112"/>
                <p:cNvSpPr>
                  <a:spLocks/>
                </p:cNvSpPr>
                <p:nvPr/>
              </p:nvSpPr>
              <p:spPr bwMode="auto">
                <a:xfrm>
                  <a:off x="827" y="425"/>
                  <a:ext cx="77" cy="101"/>
                </a:xfrm>
                <a:custGeom>
                  <a:avLst/>
                  <a:gdLst>
                    <a:gd name="T0" fmla="*/ 0 w 77"/>
                    <a:gd name="T1" fmla="*/ 14 h 101"/>
                    <a:gd name="T2" fmla="*/ 14 w 77"/>
                    <a:gd name="T3" fmla="*/ 0 h 101"/>
                    <a:gd name="T4" fmla="*/ 27 w 77"/>
                    <a:gd name="T5" fmla="*/ 6 h 101"/>
                    <a:gd name="T6" fmla="*/ 38 w 77"/>
                    <a:gd name="T7" fmla="*/ 15 h 101"/>
                    <a:gd name="T8" fmla="*/ 48 w 77"/>
                    <a:gd name="T9" fmla="*/ 25 h 101"/>
                    <a:gd name="T10" fmla="*/ 57 w 77"/>
                    <a:gd name="T11" fmla="*/ 37 h 101"/>
                    <a:gd name="T12" fmla="*/ 64 w 77"/>
                    <a:gd name="T13" fmla="*/ 50 h 101"/>
                    <a:gd name="T14" fmla="*/ 70 w 77"/>
                    <a:gd name="T15" fmla="*/ 66 h 101"/>
                    <a:gd name="T16" fmla="*/ 73 w 77"/>
                    <a:gd name="T17" fmla="*/ 78 h 101"/>
                    <a:gd name="T18" fmla="*/ 76 w 77"/>
                    <a:gd name="T19" fmla="*/ 88 h 101"/>
                    <a:gd name="T20" fmla="*/ 51 w 77"/>
                    <a:gd name="T21" fmla="*/ 100 h 101"/>
                    <a:gd name="T22" fmla="*/ 0 w 77"/>
                    <a:gd name="T23" fmla="*/ 1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01">
                      <a:moveTo>
                        <a:pt x="0" y="14"/>
                      </a:moveTo>
                      <a:lnTo>
                        <a:pt x="14" y="0"/>
                      </a:lnTo>
                      <a:lnTo>
                        <a:pt x="27" y="6"/>
                      </a:lnTo>
                      <a:lnTo>
                        <a:pt x="38" y="15"/>
                      </a:lnTo>
                      <a:lnTo>
                        <a:pt x="48" y="25"/>
                      </a:lnTo>
                      <a:lnTo>
                        <a:pt x="57" y="37"/>
                      </a:lnTo>
                      <a:lnTo>
                        <a:pt x="64" y="50"/>
                      </a:lnTo>
                      <a:lnTo>
                        <a:pt x="70" y="66"/>
                      </a:lnTo>
                      <a:lnTo>
                        <a:pt x="73" y="78"/>
                      </a:lnTo>
                      <a:lnTo>
                        <a:pt x="76" y="88"/>
                      </a:lnTo>
                      <a:lnTo>
                        <a:pt x="51" y="100"/>
                      </a:lnTo>
                      <a:lnTo>
                        <a:pt x="0" y="14"/>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69073" name="Freeform 113"/>
              <p:cNvSpPr>
                <a:spLocks/>
              </p:cNvSpPr>
              <p:nvPr/>
            </p:nvSpPr>
            <p:spPr bwMode="auto">
              <a:xfrm>
                <a:off x="680" y="433"/>
                <a:ext cx="202" cy="147"/>
              </a:xfrm>
              <a:custGeom>
                <a:avLst/>
                <a:gdLst>
                  <a:gd name="T0" fmla="*/ 139 w 202"/>
                  <a:gd name="T1" fmla="*/ 0 h 147"/>
                  <a:gd name="T2" fmla="*/ 152 w 202"/>
                  <a:gd name="T3" fmla="*/ 5 h 147"/>
                  <a:gd name="T4" fmla="*/ 164 w 202"/>
                  <a:gd name="T5" fmla="*/ 13 h 147"/>
                  <a:gd name="T6" fmla="*/ 174 w 202"/>
                  <a:gd name="T7" fmla="*/ 22 h 147"/>
                  <a:gd name="T8" fmla="*/ 185 w 202"/>
                  <a:gd name="T9" fmla="*/ 36 h 147"/>
                  <a:gd name="T10" fmla="*/ 194 w 202"/>
                  <a:gd name="T11" fmla="*/ 51 h 147"/>
                  <a:gd name="T12" fmla="*/ 201 w 202"/>
                  <a:gd name="T13" fmla="*/ 73 h 147"/>
                  <a:gd name="T14" fmla="*/ 201 w 202"/>
                  <a:gd name="T15" fmla="*/ 85 h 147"/>
                  <a:gd name="T16" fmla="*/ 201 w 202"/>
                  <a:gd name="T17" fmla="*/ 102 h 147"/>
                  <a:gd name="T18" fmla="*/ 201 w 202"/>
                  <a:gd name="T19" fmla="*/ 110 h 147"/>
                  <a:gd name="T20" fmla="*/ 198 w 202"/>
                  <a:gd name="T21" fmla="*/ 113 h 147"/>
                  <a:gd name="T22" fmla="*/ 174 w 202"/>
                  <a:gd name="T23" fmla="*/ 118 h 147"/>
                  <a:gd name="T24" fmla="*/ 143 w 202"/>
                  <a:gd name="T25" fmla="*/ 123 h 147"/>
                  <a:gd name="T26" fmla="*/ 116 w 202"/>
                  <a:gd name="T27" fmla="*/ 126 h 147"/>
                  <a:gd name="T28" fmla="*/ 105 w 202"/>
                  <a:gd name="T29" fmla="*/ 128 h 147"/>
                  <a:gd name="T30" fmla="*/ 90 w 202"/>
                  <a:gd name="T31" fmla="*/ 137 h 147"/>
                  <a:gd name="T32" fmla="*/ 69 w 202"/>
                  <a:gd name="T33" fmla="*/ 144 h 147"/>
                  <a:gd name="T34" fmla="*/ 54 w 202"/>
                  <a:gd name="T35" fmla="*/ 146 h 147"/>
                  <a:gd name="T36" fmla="*/ 47 w 202"/>
                  <a:gd name="T37" fmla="*/ 144 h 147"/>
                  <a:gd name="T38" fmla="*/ 34 w 202"/>
                  <a:gd name="T39" fmla="*/ 137 h 147"/>
                  <a:gd name="T40" fmla="*/ 21 w 202"/>
                  <a:gd name="T41" fmla="*/ 126 h 147"/>
                  <a:gd name="T42" fmla="*/ 13 w 202"/>
                  <a:gd name="T43" fmla="*/ 115 h 147"/>
                  <a:gd name="T44" fmla="*/ 3 w 202"/>
                  <a:gd name="T45" fmla="*/ 97 h 147"/>
                  <a:gd name="T46" fmla="*/ 0 w 202"/>
                  <a:gd name="T47" fmla="*/ 79 h 147"/>
                  <a:gd name="T48" fmla="*/ 3 w 202"/>
                  <a:gd name="T49" fmla="*/ 59 h 147"/>
                  <a:gd name="T50" fmla="*/ 6 w 202"/>
                  <a:gd name="T51" fmla="*/ 49 h 147"/>
                  <a:gd name="T52" fmla="*/ 16 w 202"/>
                  <a:gd name="T53" fmla="*/ 44 h 147"/>
                  <a:gd name="T54" fmla="*/ 27 w 202"/>
                  <a:gd name="T55" fmla="*/ 36 h 147"/>
                  <a:gd name="T56" fmla="*/ 44 w 202"/>
                  <a:gd name="T57" fmla="*/ 31 h 147"/>
                  <a:gd name="T58" fmla="*/ 70 w 202"/>
                  <a:gd name="T59" fmla="*/ 25 h 147"/>
                  <a:gd name="T60" fmla="*/ 94 w 202"/>
                  <a:gd name="T61" fmla="*/ 22 h 147"/>
                  <a:gd name="T62" fmla="*/ 101 w 202"/>
                  <a:gd name="T63" fmla="*/ 20 h 147"/>
                  <a:gd name="T64" fmla="*/ 106 w 202"/>
                  <a:gd name="T65" fmla="*/ 15 h 147"/>
                  <a:gd name="T66" fmla="*/ 115 w 202"/>
                  <a:gd name="T67" fmla="*/ 5 h 147"/>
                  <a:gd name="T68" fmla="*/ 122 w 202"/>
                  <a:gd name="T69" fmla="*/ 3 h 147"/>
                  <a:gd name="T70" fmla="*/ 139 w 202"/>
                  <a:gd name="T7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147">
                    <a:moveTo>
                      <a:pt x="139" y="0"/>
                    </a:moveTo>
                    <a:lnTo>
                      <a:pt x="152" y="5"/>
                    </a:lnTo>
                    <a:lnTo>
                      <a:pt x="164" y="13"/>
                    </a:lnTo>
                    <a:lnTo>
                      <a:pt x="174" y="22"/>
                    </a:lnTo>
                    <a:lnTo>
                      <a:pt x="185" y="36"/>
                    </a:lnTo>
                    <a:lnTo>
                      <a:pt x="194" y="51"/>
                    </a:lnTo>
                    <a:lnTo>
                      <a:pt x="201" y="73"/>
                    </a:lnTo>
                    <a:lnTo>
                      <a:pt x="201" y="85"/>
                    </a:lnTo>
                    <a:lnTo>
                      <a:pt x="201" y="102"/>
                    </a:lnTo>
                    <a:lnTo>
                      <a:pt x="201" y="110"/>
                    </a:lnTo>
                    <a:lnTo>
                      <a:pt x="198" y="113"/>
                    </a:lnTo>
                    <a:lnTo>
                      <a:pt x="174" y="118"/>
                    </a:lnTo>
                    <a:lnTo>
                      <a:pt x="143" y="123"/>
                    </a:lnTo>
                    <a:lnTo>
                      <a:pt x="116" y="126"/>
                    </a:lnTo>
                    <a:lnTo>
                      <a:pt x="105" y="128"/>
                    </a:lnTo>
                    <a:lnTo>
                      <a:pt x="90" y="137"/>
                    </a:lnTo>
                    <a:lnTo>
                      <a:pt x="69" y="144"/>
                    </a:lnTo>
                    <a:lnTo>
                      <a:pt x="54" y="146"/>
                    </a:lnTo>
                    <a:lnTo>
                      <a:pt x="47" y="144"/>
                    </a:lnTo>
                    <a:lnTo>
                      <a:pt x="34" y="137"/>
                    </a:lnTo>
                    <a:lnTo>
                      <a:pt x="21" y="126"/>
                    </a:lnTo>
                    <a:lnTo>
                      <a:pt x="13" y="115"/>
                    </a:lnTo>
                    <a:lnTo>
                      <a:pt x="3" y="97"/>
                    </a:lnTo>
                    <a:lnTo>
                      <a:pt x="0" y="79"/>
                    </a:lnTo>
                    <a:lnTo>
                      <a:pt x="3" y="59"/>
                    </a:lnTo>
                    <a:lnTo>
                      <a:pt x="6" y="49"/>
                    </a:lnTo>
                    <a:lnTo>
                      <a:pt x="16" y="44"/>
                    </a:lnTo>
                    <a:lnTo>
                      <a:pt x="27" y="36"/>
                    </a:lnTo>
                    <a:lnTo>
                      <a:pt x="44" y="31"/>
                    </a:lnTo>
                    <a:lnTo>
                      <a:pt x="70" y="25"/>
                    </a:lnTo>
                    <a:lnTo>
                      <a:pt x="94" y="22"/>
                    </a:lnTo>
                    <a:lnTo>
                      <a:pt x="101" y="20"/>
                    </a:lnTo>
                    <a:lnTo>
                      <a:pt x="106" y="15"/>
                    </a:lnTo>
                    <a:lnTo>
                      <a:pt x="115" y="5"/>
                    </a:lnTo>
                    <a:lnTo>
                      <a:pt x="122" y="3"/>
                    </a:lnTo>
                    <a:lnTo>
                      <a:pt x="139" y="0"/>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Tree>
    <p:extLst>
      <p:ext uri="{BB962C8B-B14F-4D97-AF65-F5344CB8AC3E}">
        <p14:creationId xmlns:p14="http://schemas.microsoft.com/office/powerpoint/2010/main" val="255213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8994"/>
                                        </p:tgtEl>
                                        <p:attrNameLst>
                                          <p:attrName>style.visibility</p:attrName>
                                        </p:attrNameLst>
                                      </p:cBhvr>
                                      <p:to>
                                        <p:strVal val="visible"/>
                                      </p:to>
                                    </p:set>
                                    <p:animEffect transition="in" filter="dissolve">
                                      <p:cBhvr>
                                        <p:cTn id="7" dur="500"/>
                                        <p:tgtEl>
                                          <p:spTgt spid="168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8993"/>
                                        </p:tgtEl>
                                        <p:attrNameLst>
                                          <p:attrName>style.visibility</p:attrName>
                                        </p:attrNameLst>
                                      </p:cBhvr>
                                      <p:to>
                                        <p:strVal val="visible"/>
                                      </p:to>
                                    </p:set>
                                    <p:animEffect transition="in" filter="box(out)">
                                      <p:cBhvr>
                                        <p:cTn id="12" dur="500"/>
                                        <p:tgtEl>
                                          <p:spTgt spid="1689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16896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iterate type="wd">
                                    <p:tmPct val="100000"/>
                                  </p:iterate>
                                  <p:childTnLst>
                                    <p:set>
                                      <p:cBhvr>
                                        <p:cTn id="20" dur="1" fill="hold">
                                          <p:stCondLst>
                                            <p:cond delay="0"/>
                                          </p:stCondLst>
                                        </p:cTn>
                                        <p:tgtEl>
                                          <p:spTgt spid="168992"/>
                                        </p:tgtEl>
                                        <p:attrNameLst>
                                          <p:attrName>style.visibility</p:attrName>
                                        </p:attrNameLst>
                                      </p:cBhvr>
                                      <p:to>
                                        <p:strVal val="visible"/>
                                      </p:to>
                                    </p:set>
                                    <p:anim calcmode="lin" valueType="num">
                                      <p:cBhvr additive="base">
                                        <p:cTn id="21" dur="300" fill="hold"/>
                                        <p:tgtEl>
                                          <p:spTgt spid="168992"/>
                                        </p:tgtEl>
                                        <p:attrNameLst>
                                          <p:attrName>ppt_x</p:attrName>
                                        </p:attrNameLst>
                                      </p:cBhvr>
                                      <p:tavLst>
                                        <p:tav tm="0">
                                          <p:val>
                                            <p:strVal val="0-#ppt_w/2"/>
                                          </p:val>
                                        </p:tav>
                                        <p:tav tm="100000">
                                          <p:val>
                                            <p:strVal val="#ppt_x"/>
                                          </p:val>
                                        </p:tav>
                                      </p:tavLst>
                                    </p:anim>
                                    <p:anim calcmode="lin" valueType="num">
                                      <p:cBhvr additive="base">
                                        <p:cTn id="22" dur="300" fill="hold"/>
                                        <p:tgtEl>
                                          <p:spTgt spid="16899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6899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iterate type="wd">
                                    <p:tmPct val="100000"/>
                                  </p:iterate>
                                  <p:childTnLst>
                                    <p:set>
                                      <p:cBhvr>
                                        <p:cTn id="30" dur="1" fill="hold">
                                          <p:stCondLst>
                                            <p:cond delay="0"/>
                                          </p:stCondLst>
                                        </p:cTn>
                                        <p:tgtEl>
                                          <p:spTgt spid="168991"/>
                                        </p:tgtEl>
                                        <p:attrNameLst>
                                          <p:attrName>style.visibility</p:attrName>
                                        </p:attrNameLst>
                                      </p:cBhvr>
                                      <p:to>
                                        <p:strVal val="visible"/>
                                      </p:to>
                                    </p:set>
                                    <p:anim calcmode="lin" valueType="num">
                                      <p:cBhvr additive="base">
                                        <p:cTn id="31" dur="300" fill="hold"/>
                                        <p:tgtEl>
                                          <p:spTgt spid="168991"/>
                                        </p:tgtEl>
                                        <p:attrNameLst>
                                          <p:attrName>ppt_x</p:attrName>
                                        </p:attrNameLst>
                                      </p:cBhvr>
                                      <p:tavLst>
                                        <p:tav tm="0">
                                          <p:val>
                                            <p:strVal val="0-#ppt_w/2"/>
                                          </p:val>
                                        </p:tav>
                                        <p:tav tm="100000">
                                          <p:val>
                                            <p:strVal val="#ppt_x"/>
                                          </p:val>
                                        </p:tav>
                                      </p:tavLst>
                                    </p:anim>
                                    <p:anim calcmode="lin" valueType="num">
                                      <p:cBhvr additive="base">
                                        <p:cTn id="32" dur="300" fill="hold"/>
                                        <p:tgtEl>
                                          <p:spTgt spid="16899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16902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iterate type="wd">
                                    <p:tmPct val="100000"/>
                                  </p:iterate>
                                  <p:childTnLst>
                                    <p:set>
                                      <p:cBhvr>
                                        <p:cTn id="40" dur="1" fill="hold">
                                          <p:stCondLst>
                                            <p:cond delay="0"/>
                                          </p:stCondLst>
                                        </p:cTn>
                                        <p:tgtEl>
                                          <p:spTgt spid="168964"/>
                                        </p:tgtEl>
                                        <p:attrNameLst>
                                          <p:attrName>style.visibility</p:attrName>
                                        </p:attrNameLst>
                                      </p:cBhvr>
                                      <p:to>
                                        <p:strVal val="visible"/>
                                      </p:to>
                                    </p:set>
                                    <p:anim calcmode="lin" valueType="num">
                                      <p:cBhvr additive="base">
                                        <p:cTn id="41" dur="300" fill="hold"/>
                                        <p:tgtEl>
                                          <p:spTgt spid="168964"/>
                                        </p:tgtEl>
                                        <p:attrNameLst>
                                          <p:attrName>ppt_x</p:attrName>
                                        </p:attrNameLst>
                                      </p:cBhvr>
                                      <p:tavLst>
                                        <p:tav tm="0">
                                          <p:val>
                                            <p:strVal val="0-#ppt_w/2"/>
                                          </p:val>
                                        </p:tav>
                                        <p:tav tm="100000">
                                          <p:val>
                                            <p:strVal val="#ppt_x"/>
                                          </p:val>
                                        </p:tav>
                                      </p:tavLst>
                                    </p:anim>
                                    <p:anim calcmode="lin" valueType="num">
                                      <p:cBhvr additive="base">
                                        <p:cTn id="42" dur="300" fill="hold"/>
                                        <p:tgtEl>
                                          <p:spTgt spid="16896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16904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iterate type="wd">
                                    <p:tmPct val="100000"/>
                                  </p:iterate>
                                  <p:childTnLst>
                                    <p:set>
                                      <p:cBhvr>
                                        <p:cTn id="50" dur="1" fill="hold">
                                          <p:stCondLst>
                                            <p:cond delay="0"/>
                                          </p:stCondLst>
                                        </p:cTn>
                                        <p:tgtEl>
                                          <p:spTgt spid="169047"/>
                                        </p:tgtEl>
                                        <p:attrNameLst>
                                          <p:attrName>style.visibility</p:attrName>
                                        </p:attrNameLst>
                                      </p:cBhvr>
                                      <p:to>
                                        <p:strVal val="visible"/>
                                      </p:to>
                                    </p:set>
                                    <p:anim calcmode="lin" valueType="num">
                                      <p:cBhvr additive="base">
                                        <p:cTn id="51" dur="300" fill="hold"/>
                                        <p:tgtEl>
                                          <p:spTgt spid="169047"/>
                                        </p:tgtEl>
                                        <p:attrNameLst>
                                          <p:attrName>ppt_x</p:attrName>
                                        </p:attrNameLst>
                                      </p:cBhvr>
                                      <p:tavLst>
                                        <p:tav tm="0">
                                          <p:val>
                                            <p:strVal val="0-#ppt_w/2"/>
                                          </p:val>
                                        </p:tav>
                                        <p:tav tm="100000">
                                          <p:val>
                                            <p:strVal val="#ppt_x"/>
                                          </p:val>
                                        </p:tav>
                                      </p:tavLst>
                                    </p:anim>
                                    <p:anim calcmode="lin" valueType="num">
                                      <p:cBhvr additive="base">
                                        <p:cTn id="52" dur="300" fill="hold"/>
                                        <p:tgtEl>
                                          <p:spTgt spid="1690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utoUpdateAnimBg="0"/>
      <p:bldP spid="168991" grpId="0" autoUpdateAnimBg="0"/>
      <p:bldP spid="168992" grpId="0" autoUpdateAnimBg="0"/>
      <p:bldP spid="168993" grpId="0" animBg="1" autoUpdateAnimBg="0"/>
      <p:bldP spid="168994" grpId="0" animBg="1" autoUpdateAnimBg="0"/>
      <p:bldP spid="16904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16" name="Rectangle 116"/>
          <p:cNvSpPr>
            <a:spLocks noChangeArrowheads="1"/>
          </p:cNvSpPr>
          <p:nvPr/>
        </p:nvSpPr>
        <p:spPr bwMode="auto">
          <a:xfrm>
            <a:off x="962024" y="857250"/>
            <a:ext cx="7318375" cy="947738"/>
          </a:xfrm>
          <a:prstGeom prst="rect">
            <a:avLst/>
          </a:prstGeom>
          <a:solidFill>
            <a:srgbClr val="114FFB"/>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GB" sz="4400" b="1" dirty="0" smtClean="0">
                <a:solidFill>
                  <a:srgbClr val="FAFD00"/>
                </a:solidFill>
                <a:effectLst>
                  <a:outerShdw blurRad="38100" dist="38100" dir="2700000" algn="tl">
                    <a:srgbClr val="000000"/>
                  </a:outerShdw>
                </a:effectLst>
              </a:rPr>
              <a:t>CLIL </a:t>
            </a:r>
            <a:r>
              <a:rPr lang="en-GB" sz="4400" b="1" dirty="0">
                <a:solidFill>
                  <a:srgbClr val="FAFD00"/>
                </a:solidFill>
                <a:effectLst>
                  <a:outerShdw blurRad="38100" dist="38100" dir="2700000" algn="tl">
                    <a:srgbClr val="000000"/>
                  </a:outerShdw>
                </a:effectLst>
              </a:rPr>
              <a:t>in the “normal school”</a:t>
            </a:r>
          </a:p>
        </p:txBody>
      </p:sp>
      <p:sp>
        <p:nvSpPr>
          <p:cNvPr id="179317" name="Text Box 117"/>
          <p:cNvSpPr txBox="1">
            <a:spLocks noChangeArrowheads="1"/>
          </p:cNvSpPr>
          <p:nvPr/>
        </p:nvSpPr>
        <p:spPr bwMode="auto">
          <a:xfrm>
            <a:off x="850900" y="1947863"/>
            <a:ext cx="419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buFontTx/>
              <a:buChar char="•"/>
            </a:pPr>
            <a:r>
              <a:rPr lang="en-GB" sz="2800" b="1">
                <a:effectLst>
                  <a:outerShdw blurRad="38100" dist="38100" dir="2700000" algn="tl">
                    <a:srgbClr val="000000"/>
                  </a:outerShdw>
                </a:effectLst>
                <a:latin typeface="Comic Sans MS" pitchFamily="66" charset="0"/>
              </a:rPr>
              <a:t>motivation (teachers)</a:t>
            </a:r>
          </a:p>
        </p:txBody>
      </p:sp>
      <p:sp>
        <p:nvSpPr>
          <p:cNvPr id="179318" name="Text Box 118"/>
          <p:cNvSpPr txBox="1">
            <a:spLocks noChangeArrowheads="1"/>
          </p:cNvSpPr>
          <p:nvPr/>
        </p:nvSpPr>
        <p:spPr bwMode="auto">
          <a:xfrm>
            <a:off x="857250" y="2481263"/>
            <a:ext cx="419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buFontTx/>
              <a:buChar char="•"/>
            </a:pPr>
            <a:r>
              <a:rPr lang="en-GB" sz="2800" b="1">
                <a:effectLst>
                  <a:outerShdw blurRad="38100" dist="38100" dir="2700000" algn="tl">
                    <a:srgbClr val="000000"/>
                  </a:outerShdw>
                </a:effectLst>
                <a:latin typeface="Comic Sans MS" pitchFamily="66" charset="0"/>
              </a:rPr>
              <a:t>team work</a:t>
            </a:r>
          </a:p>
        </p:txBody>
      </p:sp>
      <p:sp>
        <p:nvSpPr>
          <p:cNvPr id="179319" name="Text Box 119"/>
          <p:cNvSpPr txBox="1">
            <a:spLocks noChangeArrowheads="1"/>
          </p:cNvSpPr>
          <p:nvPr/>
        </p:nvSpPr>
        <p:spPr bwMode="auto">
          <a:xfrm>
            <a:off x="857250" y="3014663"/>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buFontTx/>
              <a:buChar char="•"/>
            </a:pPr>
            <a:r>
              <a:rPr lang="en-GB" sz="2800" b="1">
                <a:effectLst>
                  <a:outerShdw blurRad="38100" dist="38100" dir="2700000" algn="tl">
                    <a:srgbClr val="000000"/>
                  </a:outerShdw>
                </a:effectLst>
                <a:latin typeface="Comic Sans MS" pitchFamily="66" charset="0"/>
              </a:rPr>
              <a:t>no organisational changes</a:t>
            </a:r>
            <a:endParaRPr lang="en-GB" sz="2400" b="1">
              <a:effectLst>
                <a:outerShdw blurRad="38100" dist="38100" dir="2700000" algn="tl">
                  <a:srgbClr val="000000"/>
                </a:outerShdw>
              </a:effectLst>
              <a:latin typeface="Comic Sans MS" pitchFamily="66" charset="0"/>
            </a:endParaRPr>
          </a:p>
        </p:txBody>
      </p:sp>
      <p:sp>
        <p:nvSpPr>
          <p:cNvPr id="179320" name="Text Box 120"/>
          <p:cNvSpPr txBox="1">
            <a:spLocks noChangeArrowheads="1"/>
          </p:cNvSpPr>
          <p:nvPr/>
        </p:nvSpPr>
        <p:spPr bwMode="auto">
          <a:xfrm>
            <a:off x="857250" y="3624263"/>
            <a:ext cx="754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buFontTx/>
              <a:buChar char="•"/>
            </a:pPr>
            <a:r>
              <a:rPr lang="en-GB" sz="2800" b="1" dirty="0">
                <a:effectLst>
                  <a:outerShdw blurRad="38100" dist="38100" dir="2700000" algn="tl">
                    <a:srgbClr val="000000"/>
                  </a:outerShdw>
                </a:effectLst>
                <a:latin typeface="Comic Sans MS" pitchFamily="66" charset="0"/>
              </a:rPr>
              <a:t>curriculum </a:t>
            </a:r>
            <a:r>
              <a:rPr lang="en-GB" sz="2800" b="1" dirty="0" smtClean="0">
                <a:effectLst>
                  <a:outerShdw blurRad="38100" dist="38100" dir="2700000" algn="tl">
                    <a:srgbClr val="000000"/>
                  </a:outerShdw>
                </a:effectLst>
                <a:latin typeface="Comic Sans MS" pitchFamily="66" charset="0"/>
              </a:rPr>
              <a:t>courage</a:t>
            </a:r>
            <a:endParaRPr lang="en-GB" sz="2800" b="1" dirty="0">
              <a:effectLst>
                <a:outerShdw blurRad="38100" dist="38100" dir="2700000" algn="tl">
                  <a:srgbClr val="000000"/>
                </a:outerShdw>
              </a:effectLst>
              <a:latin typeface="Comic Sans MS" pitchFamily="66" charset="0"/>
            </a:endParaRPr>
          </a:p>
        </p:txBody>
      </p:sp>
      <p:sp>
        <p:nvSpPr>
          <p:cNvPr id="179321" name="Text Box 121"/>
          <p:cNvSpPr txBox="1">
            <a:spLocks noChangeArrowheads="1"/>
          </p:cNvSpPr>
          <p:nvPr/>
        </p:nvSpPr>
        <p:spPr bwMode="auto">
          <a:xfrm>
            <a:off x="857250" y="4233863"/>
            <a:ext cx="7086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buFontTx/>
              <a:buChar char="•"/>
            </a:pPr>
            <a:r>
              <a:rPr lang="en-GB" sz="2800" b="1">
                <a:effectLst>
                  <a:outerShdw blurRad="38100" dist="38100" dir="2700000" algn="tl">
                    <a:srgbClr val="000000"/>
                  </a:outerShdw>
                </a:effectLst>
                <a:latin typeface="Comic Sans MS" pitchFamily="66" charset="0"/>
              </a:rPr>
              <a:t>specific teaching materials</a:t>
            </a:r>
          </a:p>
        </p:txBody>
      </p:sp>
      <p:sp>
        <p:nvSpPr>
          <p:cNvPr id="179322" name="Text Box 122"/>
          <p:cNvSpPr txBox="1">
            <a:spLocks noChangeArrowheads="1"/>
          </p:cNvSpPr>
          <p:nvPr/>
        </p:nvSpPr>
        <p:spPr bwMode="auto">
          <a:xfrm>
            <a:off x="857250" y="4843463"/>
            <a:ext cx="5257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buFontTx/>
              <a:buChar char="•"/>
            </a:pPr>
            <a:r>
              <a:rPr lang="en-GB" sz="2800" b="1">
                <a:effectLst>
                  <a:outerShdw blurRad="38100" dist="38100" dir="2700000" algn="tl">
                    <a:srgbClr val="000000"/>
                  </a:outerShdw>
                </a:effectLst>
                <a:latin typeface="Comic Sans MS" pitchFamily="66" charset="0"/>
              </a:rPr>
              <a:t>whole language approach</a:t>
            </a:r>
          </a:p>
        </p:txBody>
      </p:sp>
      <p:sp>
        <p:nvSpPr>
          <p:cNvPr id="179323" name="Text Box 123"/>
          <p:cNvSpPr txBox="1">
            <a:spLocks noChangeArrowheads="1"/>
          </p:cNvSpPr>
          <p:nvPr/>
        </p:nvSpPr>
        <p:spPr bwMode="auto">
          <a:xfrm>
            <a:off x="857250" y="54673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buFontTx/>
              <a:buChar char="•"/>
            </a:pPr>
            <a:r>
              <a:rPr lang="en-GB" sz="2800" b="1">
                <a:effectLst>
                  <a:outerShdw blurRad="38100" dist="38100" dir="2700000" algn="tl">
                    <a:srgbClr val="000000"/>
                  </a:outerShdw>
                </a:effectLst>
                <a:latin typeface="Comic Sans MS" pitchFamily="66" charset="0"/>
              </a:rPr>
              <a:t>“learning to learn” strategies (e.g. SQ3R)</a:t>
            </a:r>
          </a:p>
        </p:txBody>
      </p:sp>
    </p:spTree>
    <p:extLst>
      <p:ext uri="{BB962C8B-B14F-4D97-AF65-F5344CB8AC3E}">
        <p14:creationId xmlns:p14="http://schemas.microsoft.com/office/powerpoint/2010/main" val="3630454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316"/>
                                        </p:tgtEl>
                                        <p:attrNameLst>
                                          <p:attrName>style.visibility</p:attrName>
                                        </p:attrNameLst>
                                      </p:cBhvr>
                                      <p:to>
                                        <p:strVal val="visible"/>
                                      </p:to>
                                    </p:set>
                                    <p:animEffect transition="in" filter="dissolve">
                                      <p:cBhvr>
                                        <p:cTn id="7" dur="500"/>
                                        <p:tgtEl>
                                          <p:spTgt spid="179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9317"/>
                                        </p:tgtEl>
                                        <p:attrNameLst>
                                          <p:attrName>style.visibility</p:attrName>
                                        </p:attrNameLst>
                                      </p:cBhvr>
                                      <p:to>
                                        <p:strVal val="visible"/>
                                      </p:to>
                                    </p:set>
                                    <p:animEffect transition="in" filter="box(out)">
                                      <p:cBhvr>
                                        <p:cTn id="12" dur="500"/>
                                        <p:tgtEl>
                                          <p:spTgt spid="179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9318"/>
                                        </p:tgtEl>
                                        <p:attrNameLst>
                                          <p:attrName>style.visibility</p:attrName>
                                        </p:attrNameLst>
                                      </p:cBhvr>
                                      <p:to>
                                        <p:strVal val="visible"/>
                                      </p:to>
                                    </p:set>
                                    <p:animEffect transition="in" filter="box(out)">
                                      <p:cBhvr>
                                        <p:cTn id="17" dur="500"/>
                                        <p:tgtEl>
                                          <p:spTgt spid="1793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9319"/>
                                        </p:tgtEl>
                                        <p:attrNameLst>
                                          <p:attrName>style.visibility</p:attrName>
                                        </p:attrNameLst>
                                      </p:cBhvr>
                                      <p:to>
                                        <p:strVal val="visible"/>
                                      </p:to>
                                    </p:set>
                                    <p:animEffect transition="in" filter="box(out)">
                                      <p:cBhvr>
                                        <p:cTn id="22" dur="500"/>
                                        <p:tgtEl>
                                          <p:spTgt spid="1793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79320"/>
                                        </p:tgtEl>
                                        <p:attrNameLst>
                                          <p:attrName>style.visibility</p:attrName>
                                        </p:attrNameLst>
                                      </p:cBhvr>
                                      <p:to>
                                        <p:strVal val="visible"/>
                                      </p:to>
                                    </p:set>
                                    <p:animEffect transition="in" filter="box(out)">
                                      <p:cBhvr>
                                        <p:cTn id="27" dur="500"/>
                                        <p:tgtEl>
                                          <p:spTgt spid="1793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79321"/>
                                        </p:tgtEl>
                                        <p:attrNameLst>
                                          <p:attrName>style.visibility</p:attrName>
                                        </p:attrNameLst>
                                      </p:cBhvr>
                                      <p:to>
                                        <p:strVal val="visible"/>
                                      </p:to>
                                    </p:set>
                                    <p:animEffect transition="in" filter="box(out)">
                                      <p:cBhvr>
                                        <p:cTn id="32" dur="500"/>
                                        <p:tgtEl>
                                          <p:spTgt spid="1793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79322"/>
                                        </p:tgtEl>
                                        <p:attrNameLst>
                                          <p:attrName>style.visibility</p:attrName>
                                        </p:attrNameLst>
                                      </p:cBhvr>
                                      <p:to>
                                        <p:strVal val="visible"/>
                                      </p:to>
                                    </p:set>
                                    <p:animEffect transition="in" filter="box(out)">
                                      <p:cBhvr>
                                        <p:cTn id="37" dur="500"/>
                                        <p:tgtEl>
                                          <p:spTgt spid="1793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79323"/>
                                        </p:tgtEl>
                                        <p:attrNameLst>
                                          <p:attrName>style.visibility</p:attrName>
                                        </p:attrNameLst>
                                      </p:cBhvr>
                                      <p:to>
                                        <p:strVal val="visible"/>
                                      </p:to>
                                    </p:set>
                                    <p:animEffect transition="in" filter="box(out)">
                                      <p:cBhvr>
                                        <p:cTn id="42" dur="500"/>
                                        <p:tgtEl>
                                          <p:spTgt spid="179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16" grpId="0" animBg="1" autoUpdateAnimBg="0"/>
      <p:bldP spid="179317" grpId="0" autoUpdateAnimBg="0"/>
      <p:bldP spid="179318" grpId="0" autoUpdateAnimBg="0"/>
      <p:bldP spid="179319" grpId="0" autoUpdateAnimBg="0"/>
      <p:bldP spid="179320" grpId="0" autoUpdateAnimBg="0"/>
      <p:bldP spid="179321" grpId="0" autoUpdateAnimBg="0"/>
      <p:bldP spid="179322" grpId="0" autoUpdateAnimBg="0"/>
      <p:bldP spid="17932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77273" y="903976"/>
            <a:ext cx="6604000" cy="523220"/>
          </a:xfrm>
          <a:prstGeom prst="rect">
            <a:avLst/>
          </a:prstGeom>
          <a:noFill/>
        </p:spPr>
        <p:txBody>
          <a:bodyPr wrap="square" rtlCol="0">
            <a:spAutoFit/>
          </a:bodyPr>
          <a:lstStyle/>
          <a:p>
            <a:pPr algn="ctr"/>
            <a:r>
              <a:rPr lang="de-DE" sz="2800" b="1" dirty="0" err="1" smtClean="0">
                <a:effectLst>
                  <a:outerShdw blurRad="38100" dist="38100" dir="2700000" algn="tl">
                    <a:srgbClr val="000000">
                      <a:alpha val="43137"/>
                    </a:srgbClr>
                  </a:outerShdw>
                </a:effectLst>
              </a:rPr>
              <a:t>Summing</a:t>
            </a:r>
            <a:r>
              <a:rPr lang="de-DE" sz="2800" b="1" dirty="0" smtClean="0">
                <a:effectLst>
                  <a:outerShdw blurRad="38100" dist="38100" dir="2700000" algn="tl">
                    <a:srgbClr val="000000">
                      <a:alpha val="43137"/>
                    </a:srgbClr>
                  </a:outerShdw>
                </a:effectLst>
              </a:rPr>
              <a:t> </a:t>
            </a:r>
            <a:r>
              <a:rPr lang="de-DE" sz="2800" b="1" dirty="0" err="1" smtClean="0">
                <a:effectLst>
                  <a:outerShdw blurRad="38100" dist="38100" dir="2700000" algn="tl">
                    <a:srgbClr val="000000">
                      <a:alpha val="43137"/>
                    </a:srgbClr>
                  </a:outerShdw>
                </a:effectLst>
              </a:rPr>
              <a:t>up</a:t>
            </a:r>
            <a:r>
              <a:rPr lang="de-DE" sz="2800" b="1" dirty="0" smtClean="0">
                <a:effectLst>
                  <a:outerShdw blurRad="38100" dist="38100" dir="2700000" algn="tl">
                    <a:srgbClr val="000000">
                      <a:alpha val="43137"/>
                    </a:srgbClr>
                  </a:outerShdw>
                </a:effectLst>
              </a:rPr>
              <a:t>…</a:t>
            </a:r>
            <a:endParaRPr lang="de-AT" sz="2800" b="1" dirty="0">
              <a:effectLst>
                <a:outerShdw blurRad="38100" dist="38100" dir="2700000" algn="tl">
                  <a:srgbClr val="000000">
                    <a:alpha val="43137"/>
                  </a:srgbClr>
                </a:outerShdw>
              </a:effectLst>
            </a:endParaRPr>
          </a:p>
        </p:txBody>
      </p:sp>
      <p:sp>
        <p:nvSpPr>
          <p:cNvPr id="3" name="Textfeld 2"/>
          <p:cNvSpPr txBox="1"/>
          <p:nvPr/>
        </p:nvSpPr>
        <p:spPr>
          <a:xfrm>
            <a:off x="1252767" y="1584507"/>
            <a:ext cx="6604000" cy="1077218"/>
          </a:xfrm>
          <a:prstGeom prst="rect">
            <a:avLst/>
          </a:prstGeom>
          <a:noFill/>
        </p:spPr>
        <p:txBody>
          <a:bodyPr wrap="square" rtlCol="0">
            <a:spAutoFit/>
          </a:bodyPr>
          <a:lstStyle/>
          <a:p>
            <a:pPr algn="ctr"/>
            <a:r>
              <a:rPr lang="de-DE" sz="3200" b="1" dirty="0" smtClean="0">
                <a:effectLst>
                  <a:outerShdw blurRad="38100" dist="38100" dir="2700000" algn="tl">
                    <a:srgbClr val="000000">
                      <a:alpha val="43137"/>
                    </a:srgbClr>
                  </a:outerShdw>
                </a:effectLst>
              </a:rPr>
              <a:t>Skills </a:t>
            </a:r>
            <a:r>
              <a:rPr lang="de-DE" sz="3200" b="1" dirty="0" err="1" smtClean="0">
                <a:effectLst>
                  <a:outerShdw blurRad="38100" dist="38100" dir="2700000" algn="tl">
                    <a:srgbClr val="000000">
                      <a:alpha val="43137"/>
                    </a:srgbClr>
                  </a:outerShdw>
                </a:effectLst>
              </a:rPr>
              <a:t>have</a:t>
            </a:r>
            <a:r>
              <a:rPr lang="de-DE" sz="3200" b="1" dirty="0" smtClean="0">
                <a:effectLst>
                  <a:outerShdw blurRad="38100" dist="38100" dir="2700000" algn="tl">
                    <a:srgbClr val="000000">
                      <a:alpha val="43137"/>
                    </a:srgbClr>
                  </a:outerShdw>
                </a:effectLst>
              </a:rPr>
              <a:t> </a:t>
            </a:r>
            <a:r>
              <a:rPr lang="de-DE" sz="3200" b="1" dirty="0" err="1" smtClean="0">
                <a:effectLst>
                  <a:outerShdw blurRad="38100" dist="38100" dir="2700000" algn="tl">
                    <a:srgbClr val="000000">
                      <a:alpha val="43137"/>
                    </a:srgbClr>
                  </a:outerShdw>
                </a:effectLst>
              </a:rPr>
              <a:t>to</a:t>
            </a:r>
            <a:r>
              <a:rPr lang="de-DE" sz="3200" b="1" dirty="0" smtClean="0">
                <a:effectLst>
                  <a:outerShdw blurRad="38100" dist="38100" dir="2700000" algn="tl">
                    <a:srgbClr val="000000">
                      <a:alpha val="43137"/>
                    </a:srgbClr>
                  </a:outerShdw>
                </a:effectLst>
              </a:rPr>
              <a:t> </a:t>
            </a:r>
            <a:r>
              <a:rPr lang="de-DE" sz="3200" b="1" dirty="0" err="1" smtClean="0">
                <a:effectLst>
                  <a:outerShdw blurRad="38100" dist="38100" dir="2700000" algn="tl">
                    <a:srgbClr val="000000">
                      <a:alpha val="43137"/>
                    </a:srgbClr>
                  </a:outerShdw>
                </a:effectLst>
              </a:rPr>
              <a:t>be</a:t>
            </a:r>
            <a:r>
              <a:rPr lang="de-DE" sz="3200" b="1" dirty="0" smtClean="0">
                <a:effectLst>
                  <a:outerShdw blurRad="38100" dist="38100" dir="2700000" algn="tl">
                    <a:srgbClr val="000000">
                      <a:alpha val="43137"/>
                    </a:srgbClr>
                  </a:outerShdw>
                </a:effectLst>
              </a:rPr>
              <a:t> </a:t>
            </a:r>
            <a:r>
              <a:rPr lang="de-DE" sz="3200" b="1" dirty="0" err="1" smtClean="0">
                <a:effectLst>
                  <a:outerShdw blurRad="38100" dist="38100" dir="2700000" algn="tl">
                    <a:srgbClr val="000000">
                      <a:alpha val="43137"/>
                    </a:srgbClr>
                  </a:outerShdw>
                </a:effectLst>
              </a:rPr>
              <a:t>developed</a:t>
            </a:r>
            <a:r>
              <a:rPr lang="de-DE" sz="3200" b="1" dirty="0" smtClean="0">
                <a:effectLst>
                  <a:outerShdw blurRad="38100" dist="38100" dir="2700000" algn="tl">
                    <a:srgbClr val="000000">
                      <a:alpha val="43137"/>
                    </a:srgbClr>
                  </a:outerShdw>
                </a:effectLst>
              </a:rPr>
              <a:t> in </a:t>
            </a:r>
            <a:r>
              <a:rPr lang="de-DE" sz="3200" b="1" dirty="0" err="1" smtClean="0">
                <a:effectLst>
                  <a:outerShdw blurRad="38100" dist="38100" dir="2700000" algn="tl">
                    <a:srgbClr val="000000">
                      <a:alpha val="43137"/>
                    </a:srgbClr>
                  </a:outerShdw>
                </a:effectLst>
              </a:rPr>
              <a:t>the</a:t>
            </a:r>
            <a:r>
              <a:rPr lang="de-DE" sz="3200" b="1" dirty="0" smtClean="0">
                <a:effectLst>
                  <a:outerShdw blurRad="38100" dist="38100" dir="2700000" algn="tl">
                    <a:srgbClr val="000000">
                      <a:alpha val="43137"/>
                    </a:srgbClr>
                  </a:outerShdw>
                </a:effectLst>
              </a:rPr>
              <a:t> </a:t>
            </a:r>
            <a:r>
              <a:rPr lang="de-DE" sz="3200" b="1" dirty="0" err="1" smtClean="0">
                <a:effectLst>
                  <a:outerShdw blurRad="38100" dist="38100" dir="2700000" algn="tl">
                    <a:srgbClr val="000000">
                      <a:alpha val="43137"/>
                    </a:srgbClr>
                  </a:outerShdw>
                </a:effectLst>
              </a:rPr>
              <a:t>context</a:t>
            </a:r>
            <a:r>
              <a:rPr lang="de-DE" sz="3200" b="1" dirty="0" smtClean="0">
                <a:effectLst>
                  <a:outerShdw blurRad="38100" dist="38100" dir="2700000" algn="tl">
                    <a:srgbClr val="000000">
                      <a:alpha val="43137"/>
                    </a:srgbClr>
                  </a:outerShdw>
                </a:effectLst>
              </a:rPr>
              <a:t> </a:t>
            </a:r>
            <a:r>
              <a:rPr lang="de-DE" sz="3200" b="1" dirty="0" err="1" smtClean="0">
                <a:effectLst>
                  <a:outerShdw blurRad="38100" dist="38100" dir="2700000" algn="tl">
                    <a:srgbClr val="000000">
                      <a:alpha val="43137"/>
                    </a:srgbClr>
                  </a:outerShdw>
                </a:effectLst>
              </a:rPr>
              <a:t>of</a:t>
            </a:r>
            <a:r>
              <a:rPr lang="de-DE" sz="3200" b="1" dirty="0" smtClean="0">
                <a:effectLst>
                  <a:outerShdw blurRad="38100" dist="38100" dir="2700000" algn="tl">
                    <a:srgbClr val="000000">
                      <a:alpha val="43137"/>
                    </a:srgbClr>
                  </a:outerShdw>
                </a:effectLst>
              </a:rPr>
              <a:t> </a:t>
            </a:r>
            <a:r>
              <a:rPr lang="de-DE" sz="3200" b="1" dirty="0" err="1" smtClean="0">
                <a:effectLst>
                  <a:outerShdw blurRad="38100" dist="38100" dir="2700000" algn="tl">
                    <a:srgbClr val="000000">
                      <a:alpha val="43137"/>
                    </a:srgbClr>
                  </a:outerShdw>
                </a:effectLst>
              </a:rPr>
              <a:t>knowledge</a:t>
            </a:r>
            <a:r>
              <a:rPr lang="de-DE" sz="3200" b="1" dirty="0" smtClean="0">
                <a:effectLst>
                  <a:outerShdw blurRad="38100" dist="38100" dir="2700000" algn="tl">
                    <a:srgbClr val="000000">
                      <a:alpha val="43137"/>
                    </a:srgbClr>
                  </a:outerShdw>
                </a:effectLst>
              </a:rPr>
              <a:t>…</a:t>
            </a:r>
            <a:endParaRPr lang="de-AT" sz="3200" b="1" dirty="0">
              <a:effectLst>
                <a:outerShdw blurRad="38100" dist="38100" dir="2700000" algn="tl">
                  <a:srgbClr val="000000">
                    <a:alpha val="43137"/>
                  </a:srgbClr>
                </a:outerShdw>
              </a:effectLst>
            </a:endParaRPr>
          </a:p>
        </p:txBody>
      </p:sp>
      <p:sp>
        <p:nvSpPr>
          <p:cNvPr id="4" name="Textfeld 3"/>
          <p:cNvSpPr txBox="1"/>
          <p:nvPr/>
        </p:nvSpPr>
        <p:spPr>
          <a:xfrm>
            <a:off x="1274129" y="3181311"/>
            <a:ext cx="6604000" cy="646331"/>
          </a:xfrm>
          <a:prstGeom prst="rect">
            <a:avLst/>
          </a:prstGeom>
          <a:noFill/>
        </p:spPr>
        <p:txBody>
          <a:bodyPr wrap="square" rtlCol="0">
            <a:spAutoFit/>
          </a:bodyPr>
          <a:lstStyle/>
          <a:p>
            <a:pPr algn="ctr"/>
            <a:r>
              <a:rPr lang="de-DE" sz="3600" b="1" dirty="0" smtClean="0">
                <a:effectLst>
                  <a:outerShdw blurRad="38100" dist="38100" dir="2700000" algn="tl">
                    <a:srgbClr val="000000">
                      <a:alpha val="43137"/>
                    </a:srgbClr>
                  </a:outerShdw>
                </a:effectLst>
              </a:rPr>
              <a:t>„Powerful knowledge“</a:t>
            </a:r>
            <a:r>
              <a:rPr lang="de-DE" sz="3600" b="1" baseline="30000" dirty="0" smtClean="0">
                <a:effectLst>
                  <a:outerShdw blurRad="38100" dist="38100" dir="2700000" algn="tl">
                    <a:srgbClr val="000000">
                      <a:alpha val="43137"/>
                    </a:srgbClr>
                  </a:outerShdw>
                </a:effectLst>
              </a:rPr>
              <a:t>1</a:t>
            </a:r>
            <a:endParaRPr lang="de-AT" sz="3600" b="1" baseline="30000" dirty="0">
              <a:effectLst>
                <a:outerShdw blurRad="38100" dist="38100" dir="2700000" algn="tl">
                  <a:srgbClr val="000000">
                    <a:alpha val="43137"/>
                  </a:srgbClr>
                </a:outerShdw>
              </a:effectLst>
            </a:endParaRPr>
          </a:p>
        </p:txBody>
      </p:sp>
      <p:sp>
        <p:nvSpPr>
          <p:cNvPr id="6" name="Textfeld 5"/>
          <p:cNvSpPr txBox="1"/>
          <p:nvPr/>
        </p:nvSpPr>
        <p:spPr>
          <a:xfrm>
            <a:off x="1252767" y="4988740"/>
            <a:ext cx="6604000" cy="461665"/>
          </a:xfrm>
          <a:prstGeom prst="rect">
            <a:avLst/>
          </a:prstGeom>
          <a:noFill/>
        </p:spPr>
        <p:txBody>
          <a:bodyPr wrap="square" rtlCol="0">
            <a:spAutoFit/>
          </a:bodyPr>
          <a:lstStyle/>
          <a:p>
            <a:r>
              <a:rPr lang="de-DE" sz="1200" b="1" baseline="30000" dirty="0" smtClean="0">
                <a:effectLst>
                  <a:outerShdw blurRad="38100" dist="38100" dir="2700000" algn="tl">
                    <a:srgbClr val="000000">
                      <a:alpha val="43137"/>
                    </a:srgbClr>
                  </a:outerShdw>
                </a:effectLst>
              </a:rPr>
              <a:t>1</a:t>
            </a:r>
            <a:r>
              <a:rPr lang="de-DE" sz="1200" b="1" dirty="0" smtClean="0">
                <a:effectLst>
                  <a:outerShdw blurRad="38100" dist="38100" dir="2700000" algn="tl">
                    <a:srgbClr val="000000">
                      <a:alpha val="43137"/>
                    </a:srgbClr>
                  </a:outerShdw>
                </a:effectLst>
              </a:rPr>
              <a:t> = </a:t>
            </a:r>
            <a:r>
              <a:rPr lang="de-DE" sz="1200" b="1" dirty="0" err="1" smtClean="0">
                <a:effectLst>
                  <a:outerShdw blurRad="38100" dist="38100" dir="2700000" algn="tl">
                    <a:srgbClr val="000000">
                      <a:alpha val="43137"/>
                    </a:srgbClr>
                  </a:outerShdw>
                </a:effectLst>
              </a:rPr>
              <a:t>the</a:t>
            </a:r>
            <a:r>
              <a:rPr lang="de-DE" sz="1200" b="1" dirty="0" smtClean="0">
                <a:effectLst>
                  <a:outerShdw blurRad="38100" dist="38100" dir="2700000" algn="tl">
                    <a:srgbClr val="000000">
                      <a:alpha val="43137"/>
                    </a:srgbClr>
                  </a:outerShdw>
                </a:effectLst>
              </a:rPr>
              <a:t> </a:t>
            </a:r>
            <a:r>
              <a:rPr lang="de-DE" sz="1200" b="1" dirty="0" err="1" smtClean="0">
                <a:effectLst>
                  <a:outerShdw blurRad="38100" dist="38100" dir="2700000" algn="tl">
                    <a:srgbClr val="000000">
                      <a:alpha val="43137"/>
                    </a:srgbClr>
                  </a:outerShdw>
                </a:effectLst>
              </a:rPr>
              <a:t>accumulated</a:t>
            </a:r>
            <a:r>
              <a:rPr lang="de-DE" sz="1200" b="1" dirty="0" smtClean="0">
                <a:effectLst>
                  <a:outerShdw blurRad="38100" dist="38100" dir="2700000" algn="tl">
                    <a:srgbClr val="000000">
                      <a:alpha val="43137"/>
                    </a:srgbClr>
                  </a:outerShdw>
                </a:effectLst>
              </a:rPr>
              <a:t> </a:t>
            </a:r>
            <a:r>
              <a:rPr lang="de-DE" sz="1200" b="1" dirty="0" err="1" smtClean="0">
                <a:effectLst>
                  <a:outerShdw blurRad="38100" dist="38100" dir="2700000" algn="tl">
                    <a:srgbClr val="000000">
                      <a:alpha val="43137"/>
                    </a:srgbClr>
                  </a:outerShdw>
                </a:effectLst>
              </a:rPr>
              <a:t>wisdom</a:t>
            </a:r>
            <a:r>
              <a:rPr lang="de-DE" sz="1200" b="1" dirty="0" smtClean="0">
                <a:effectLst>
                  <a:outerShdw blurRad="38100" dist="38100" dir="2700000" algn="tl">
                    <a:srgbClr val="000000">
                      <a:alpha val="43137"/>
                    </a:srgbClr>
                  </a:outerShdw>
                </a:effectLst>
              </a:rPr>
              <a:t> </a:t>
            </a:r>
            <a:r>
              <a:rPr lang="de-DE" sz="1200" b="1" dirty="0">
                <a:effectLst>
                  <a:outerShdw blurRad="38100" dist="38100" dir="2700000" algn="tl">
                    <a:srgbClr val="000000">
                      <a:alpha val="43137"/>
                    </a:srgbClr>
                  </a:outerShdw>
                </a:effectLst>
              </a:rPr>
              <a:t> </a:t>
            </a:r>
            <a:r>
              <a:rPr lang="de-DE" sz="1200" b="1" dirty="0" err="1" smtClean="0">
                <a:effectLst>
                  <a:outerShdw blurRad="38100" dist="38100" dir="2700000" algn="tl">
                    <a:srgbClr val="000000">
                      <a:alpha val="43137"/>
                    </a:srgbClr>
                  </a:outerShdw>
                </a:effectLst>
              </a:rPr>
              <a:t>and</a:t>
            </a:r>
            <a:r>
              <a:rPr lang="de-DE" sz="1200" b="1" dirty="0" smtClean="0">
                <a:effectLst>
                  <a:outerShdw blurRad="38100" dist="38100" dir="2700000" algn="tl">
                    <a:srgbClr val="000000">
                      <a:alpha val="43137"/>
                    </a:srgbClr>
                  </a:outerShdw>
                </a:effectLst>
              </a:rPr>
              <a:t> </a:t>
            </a:r>
            <a:r>
              <a:rPr lang="de-DE" sz="1200" b="1" dirty="0" err="1" smtClean="0">
                <a:effectLst>
                  <a:outerShdw blurRad="38100" dist="38100" dir="2700000" algn="tl">
                    <a:srgbClr val="000000">
                      <a:alpha val="43137"/>
                    </a:srgbClr>
                  </a:outerShdw>
                </a:effectLst>
              </a:rPr>
              <a:t>knowledge</a:t>
            </a:r>
            <a:r>
              <a:rPr lang="de-DE" sz="1200" b="1" dirty="0" smtClean="0">
                <a:effectLst>
                  <a:outerShdw blurRad="38100" dist="38100" dir="2700000" algn="tl">
                    <a:srgbClr val="000000">
                      <a:alpha val="43137"/>
                    </a:srgbClr>
                  </a:outerShdw>
                </a:effectLst>
              </a:rPr>
              <a:t> </a:t>
            </a:r>
            <a:r>
              <a:rPr lang="de-DE" sz="1200" b="1" dirty="0" err="1" smtClean="0">
                <a:effectLst>
                  <a:outerShdw blurRad="38100" dist="38100" dir="2700000" algn="tl">
                    <a:srgbClr val="000000">
                      <a:alpha val="43137"/>
                    </a:srgbClr>
                  </a:outerShdw>
                </a:effectLst>
              </a:rPr>
              <a:t>of</a:t>
            </a:r>
            <a:r>
              <a:rPr lang="de-DE" sz="1200" b="1" dirty="0" smtClean="0">
                <a:effectLst>
                  <a:outerShdw blurRad="38100" dist="38100" dir="2700000" algn="tl">
                    <a:srgbClr val="000000">
                      <a:alpha val="43137"/>
                    </a:srgbClr>
                  </a:outerShdw>
                </a:effectLst>
              </a:rPr>
              <a:t> </a:t>
            </a:r>
            <a:r>
              <a:rPr lang="de-DE" sz="1200" b="1" dirty="0" err="1" smtClean="0">
                <a:effectLst>
                  <a:outerShdw blurRad="38100" dist="38100" dir="2700000" algn="tl">
                    <a:srgbClr val="000000">
                      <a:alpha val="43137"/>
                    </a:srgbClr>
                  </a:outerShdw>
                </a:effectLst>
              </a:rPr>
              <a:t>humankind</a:t>
            </a:r>
            <a:r>
              <a:rPr lang="de-DE" sz="1200" b="1" dirty="0" smtClean="0">
                <a:effectLst>
                  <a:outerShdw blurRad="38100" dist="38100" dir="2700000" algn="tl">
                    <a:srgbClr val="000000">
                      <a:alpha val="43137"/>
                    </a:srgbClr>
                  </a:outerShdw>
                </a:effectLst>
              </a:rPr>
              <a:t> – </a:t>
            </a:r>
            <a:r>
              <a:rPr lang="de-DE" sz="1200" b="1" dirty="0" err="1" smtClean="0">
                <a:effectLst>
                  <a:outerShdw blurRad="38100" dist="38100" dir="2700000" algn="tl">
                    <a:srgbClr val="000000">
                      <a:alpha val="43137"/>
                    </a:srgbClr>
                  </a:outerShdw>
                </a:effectLst>
              </a:rPr>
              <a:t>that</a:t>
            </a:r>
            <a:r>
              <a:rPr lang="de-DE" sz="1200" b="1" dirty="0" smtClean="0">
                <a:effectLst>
                  <a:outerShdw blurRad="38100" dist="38100" dir="2700000" algn="tl">
                    <a:srgbClr val="000000">
                      <a:alpha val="43137"/>
                    </a:srgbClr>
                  </a:outerShdw>
                </a:effectLst>
              </a:rPr>
              <a:t> will </a:t>
            </a:r>
            <a:r>
              <a:rPr lang="de-DE" sz="1200" b="1" dirty="0" err="1" smtClean="0">
                <a:effectLst>
                  <a:outerShdw blurRad="38100" dist="38100" dir="2700000" algn="tl">
                    <a:srgbClr val="000000">
                      <a:alpha val="43137"/>
                    </a:srgbClr>
                  </a:outerShdw>
                </a:effectLst>
              </a:rPr>
              <a:t>enable</a:t>
            </a:r>
            <a:r>
              <a:rPr lang="de-DE" sz="1200" b="1" dirty="0" smtClean="0">
                <a:effectLst>
                  <a:outerShdw blurRad="38100" dist="38100" dir="2700000" algn="tl">
                    <a:srgbClr val="000000">
                      <a:alpha val="43137"/>
                    </a:srgbClr>
                  </a:outerShdw>
                </a:effectLst>
              </a:rPr>
              <a:t> </a:t>
            </a:r>
            <a:r>
              <a:rPr lang="de-DE" sz="1200" b="1" dirty="0" err="1" smtClean="0">
                <a:effectLst>
                  <a:outerShdw blurRad="38100" dist="38100" dir="2700000" algn="tl">
                    <a:srgbClr val="000000">
                      <a:alpha val="43137"/>
                    </a:srgbClr>
                  </a:outerShdw>
                </a:effectLst>
              </a:rPr>
              <a:t>students</a:t>
            </a:r>
            <a:r>
              <a:rPr lang="de-DE" sz="1200" b="1" dirty="0" smtClean="0">
                <a:effectLst>
                  <a:outerShdw blurRad="38100" dist="38100" dir="2700000" algn="tl">
                    <a:srgbClr val="000000">
                      <a:alpha val="43137"/>
                    </a:srgbClr>
                  </a:outerShdw>
                </a:effectLst>
              </a:rPr>
              <a:t> </a:t>
            </a:r>
            <a:r>
              <a:rPr lang="de-DE" sz="1200" b="1" dirty="0" err="1" smtClean="0">
                <a:effectLst>
                  <a:outerShdw blurRad="38100" dist="38100" dir="2700000" algn="tl">
                    <a:srgbClr val="000000">
                      <a:alpha val="43137"/>
                    </a:srgbClr>
                  </a:outerShdw>
                </a:effectLst>
              </a:rPr>
              <a:t>to</a:t>
            </a:r>
            <a:r>
              <a:rPr lang="de-DE" sz="1200" b="1" dirty="0" smtClean="0">
                <a:effectLst>
                  <a:outerShdw blurRad="38100" dist="38100" dir="2700000" algn="tl">
                    <a:srgbClr val="000000">
                      <a:alpha val="43137"/>
                    </a:srgbClr>
                  </a:outerShdw>
                </a:effectLst>
              </a:rPr>
              <a:t> </a:t>
            </a:r>
            <a:r>
              <a:rPr lang="de-DE" sz="1200" b="1" dirty="0" err="1" smtClean="0">
                <a:effectLst>
                  <a:outerShdw blurRad="38100" dist="38100" dir="2700000" algn="tl">
                    <a:srgbClr val="000000">
                      <a:alpha val="43137"/>
                    </a:srgbClr>
                  </a:outerShdw>
                </a:effectLst>
              </a:rPr>
              <a:t>be</a:t>
            </a:r>
            <a:r>
              <a:rPr lang="de-DE" sz="1200" b="1" dirty="0" smtClean="0">
                <a:effectLst>
                  <a:outerShdw blurRad="38100" dist="38100" dir="2700000" algn="tl">
                    <a:srgbClr val="000000">
                      <a:alpha val="43137"/>
                    </a:srgbClr>
                  </a:outerShdw>
                </a:effectLst>
              </a:rPr>
              <a:t> </a:t>
            </a:r>
            <a:r>
              <a:rPr lang="de-DE" sz="1200" b="1" dirty="0" err="1" smtClean="0">
                <a:effectLst>
                  <a:outerShdw blurRad="38100" dist="38100" dir="2700000" algn="tl">
                    <a:srgbClr val="000000">
                      <a:alpha val="43137"/>
                    </a:srgbClr>
                  </a:outerShdw>
                </a:effectLst>
              </a:rPr>
              <a:t>successful</a:t>
            </a:r>
            <a:r>
              <a:rPr lang="de-DE" sz="1200" b="1" dirty="0" smtClean="0">
                <a:effectLst>
                  <a:outerShdw blurRad="38100" dist="38100" dir="2700000" algn="tl">
                    <a:srgbClr val="000000">
                      <a:alpha val="43137"/>
                    </a:srgbClr>
                  </a:outerShdw>
                </a:effectLst>
              </a:rPr>
              <a:t> in </a:t>
            </a:r>
            <a:r>
              <a:rPr lang="de-DE" sz="1200" b="1" dirty="0" err="1" smtClean="0">
                <a:effectLst>
                  <a:outerShdw blurRad="38100" dist="38100" dir="2700000" algn="tl">
                    <a:srgbClr val="000000">
                      <a:alpha val="43137"/>
                    </a:srgbClr>
                  </a:outerShdw>
                </a:effectLst>
              </a:rPr>
              <a:t>life</a:t>
            </a:r>
            <a:r>
              <a:rPr lang="de-DE" sz="1200" b="1" dirty="0" smtClean="0">
                <a:effectLst>
                  <a:outerShdw blurRad="38100" dist="38100" dir="2700000" algn="tl">
                    <a:srgbClr val="000000">
                      <a:alpha val="43137"/>
                    </a:srgbClr>
                  </a:outerShdw>
                </a:effectLst>
              </a:rPr>
              <a:t>: Michael Young, </a:t>
            </a:r>
            <a:r>
              <a:rPr lang="de-DE" sz="1200" b="1" dirty="0" err="1" smtClean="0">
                <a:effectLst>
                  <a:outerShdw blurRad="38100" dist="38100" dir="2700000" algn="tl">
                    <a:srgbClr val="000000">
                      <a:alpha val="43137"/>
                    </a:srgbClr>
                  </a:outerShdw>
                </a:effectLst>
              </a:rPr>
              <a:t>Sociologist</a:t>
            </a:r>
            <a:r>
              <a:rPr lang="de-DE" sz="1200" b="1" dirty="0" smtClean="0">
                <a:effectLst>
                  <a:outerShdw blurRad="38100" dist="38100" dir="2700000" algn="tl">
                    <a:srgbClr val="000000">
                      <a:alpha val="43137"/>
                    </a:srgbClr>
                  </a:outerShdw>
                </a:effectLst>
              </a:rPr>
              <a:t>; </a:t>
            </a:r>
            <a:endParaRPr lang="de-AT" sz="1200" b="1" baseline="30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53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p:cNvGrpSpPr>
            <a:grpSpLocks/>
          </p:cNvGrpSpPr>
          <p:nvPr/>
        </p:nvGrpSpPr>
        <p:grpSpPr bwMode="auto">
          <a:xfrm>
            <a:off x="1054100" y="1398588"/>
            <a:ext cx="3886200" cy="4191000"/>
            <a:chOff x="528" y="948"/>
            <a:chExt cx="2448" cy="2640"/>
          </a:xfrm>
        </p:grpSpPr>
        <p:sp>
          <p:nvSpPr>
            <p:cNvPr id="106499" name="Freeform 3"/>
            <p:cNvSpPr>
              <a:spLocks/>
            </p:cNvSpPr>
            <p:nvPr/>
          </p:nvSpPr>
          <p:spPr bwMode="auto">
            <a:xfrm>
              <a:off x="651" y="2561"/>
              <a:ext cx="483" cy="395"/>
            </a:xfrm>
            <a:custGeom>
              <a:avLst/>
              <a:gdLst>
                <a:gd name="T0" fmla="*/ 54 w 283"/>
                <a:gd name="T1" fmla="*/ 259 h 259"/>
                <a:gd name="T2" fmla="*/ 151 w 283"/>
                <a:gd name="T3" fmla="*/ 198 h 259"/>
                <a:gd name="T4" fmla="*/ 235 w 283"/>
                <a:gd name="T5" fmla="*/ 259 h 259"/>
                <a:gd name="T6" fmla="*/ 199 w 283"/>
                <a:gd name="T7" fmla="*/ 162 h 259"/>
                <a:gd name="T8" fmla="*/ 283 w 283"/>
                <a:gd name="T9" fmla="*/ 102 h 259"/>
                <a:gd name="T10" fmla="*/ 175 w 283"/>
                <a:gd name="T11" fmla="*/ 102 h 259"/>
                <a:gd name="T12" fmla="*/ 151 w 283"/>
                <a:gd name="T13" fmla="*/ 0 h 259"/>
                <a:gd name="T14" fmla="*/ 109 w 283"/>
                <a:gd name="T15" fmla="*/ 102 h 259"/>
                <a:gd name="T16" fmla="*/ 0 w 283"/>
                <a:gd name="T17" fmla="*/ 102 h 259"/>
                <a:gd name="T18" fmla="*/ 91 w 283"/>
                <a:gd name="T19" fmla="*/ 162 h 259"/>
                <a:gd name="T20" fmla="*/ 54 w 283"/>
                <a:gd name="T21"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59">
                  <a:moveTo>
                    <a:pt x="54" y="259"/>
                  </a:moveTo>
                  <a:lnTo>
                    <a:pt x="151" y="198"/>
                  </a:lnTo>
                  <a:lnTo>
                    <a:pt x="235" y="259"/>
                  </a:lnTo>
                  <a:lnTo>
                    <a:pt x="199" y="162"/>
                  </a:lnTo>
                  <a:lnTo>
                    <a:pt x="283" y="102"/>
                  </a:lnTo>
                  <a:lnTo>
                    <a:pt x="175" y="102"/>
                  </a:lnTo>
                  <a:lnTo>
                    <a:pt x="151" y="0"/>
                  </a:lnTo>
                  <a:lnTo>
                    <a:pt x="109" y="102"/>
                  </a:lnTo>
                  <a:lnTo>
                    <a:pt x="0" y="102"/>
                  </a:lnTo>
                  <a:lnTo>
                    <a:pt x="91" y="162"/>
                  </a:lnTo>
                  <a:lnTo>
                    <a:pt x="54" y="25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6500" name="Freeform 4"/>
            <p:cNvSpPr>
              <a:spLocks/>
            </p:cNvSpPr>
            <p:nvPr/>
          </p:nvSpPr>
          <p:spPr bwMode="auto">
            <a:xfrm>
              <a:off x="1124" y="2975"/>
              <a:ext cx="473" cy="384"/>
            </a:xfrm>
            <a:custGeom>
              <a:avLst/>
              <a:gdLst>
                <a:gd name="T0" fmla="*/ 54 w 277"/>
                <a:gd name="T1" fmla="*/ 252 h 252"/>
                <a:gd name="T2" fmla="*/ 151 w 277"/>
                <a:gd name="T3" fmla="*/ 192 h 252"/>
                <a:gd name="T4" fmla="*/ 229 w 277"/>
                <a:gd name="T5" fmla="*/ 252 h 252"/>
                <a:gd name="T6" fmla="*/ 193 w 277"/>
                <a:gd name="T7" fmla="*/ 162 h 252"/>
                <a:gd name="T8" fmla="*/ 277 w 277"/>
                <a:gd name="T9" fmla="*/ 102 h 252"/>
                <a:gd name="T10" fmla="*/ 175 w 277"/>
                <a:gd name="T11" fmla="*/ 102 h 252"/>
                <a:gd name="T12" fmla="*/ 151 w 277"/>
                <a:gd name="T13" fmla="*/ 0 h 252"/>
                <a:gd name="T14" fmla="*/ 109 w 277"/>
                <a:gd name="T15" fmla="*/ 102 h 252"/>
                <a:gd name="T16" fmla="*/ 0 w 277"/>
                <a:gd name="T17" fmla="*/ 102 h 252"/>
                <a:gd name="T18" fmla="*/ 84 w 277"/>
                <a:gd name="T19" fmla="*/ 162 h 252"/>
                <a:gd name="T20" fmla="*/ 54 w 277"/>
                <a:gd name="T2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252">
                  <a:moveTo>
                    <a:pt x="54" y="252"/>
                  </a:moveTo>
                  <a:lnTo>
                    <a:pt x="151" y="192"/>
                  </a:lnTo>
                  <a:lnTo>
                    <a:pt x="229" y="252"/>
                  </a:lnTo>
                  <a:lnTo>
                    <a:pt x="193" y="162"/>
                  </a:lnTo>
                  <a:lnTo>
                    <a:pt x="277" y="102"/>
                  </a:lnTo>
                  <a:lnTo>
                    <a:pt x="175" y="102"/>
                  </a:lnTo>
                  <a:lnTo>
                    <a:pt x="151" y="0"/>
                  </a:lnTo>
                  <a:lnTo>
                    <a:pt x="109" y="102"/>
                  </a:lnTo>
                  <a:lnTo>
                    <a:pt x="0" y="102"/>
                  </a:lnTo>
                  <a:lnTo>
                    <a:pt x="84" y="162"/>
                  </a:lnTo>
                  <a:lnTo>
                    <a:pt x="54" y="25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6501" name="Freeform 5"/>
            <p:cNvSpPr>
              <a:spLocks/>
            </p:cNvSpPr>
            <p:nvPr/>
          </p:nvSpPr>
          <p:spPr bwMode="auto">
            <a:xfrm>
              <a:off x="1175" y="1085"/>
              <a:ext cx="484" cy="385"/>
            </a:xfrm>
            <a:custGeom>
              <a:avLst/>
              <a:gdLst>
                <a:gd name="T0" fmla="*/ 223 w 283"/>
                <a:gd name="T1" fmla="*/ 252 h 252"/>
                <a:gd name="T2" fmla="*/ 133 w 283"/>
                <a:gd name="T3" fmla="*/ 192 h 252"/>
                <a:gd name="T4" fmla="*/ 48 w 283"/>
                <a:gd name="T5" fmla="*/ 252 h 252"/>
                <a:gd name="T6" fmla="*/ 85 w 283"/>
                <a:gd name="T7" fmla="*/ 162 h 252"/>
                <a:gd name="T8" fmla="*/ 0 w 283"/>
                <a:gd name="T9" fmla="*/ 96 h 252"/>
                <a:gd name="T10" fmla="*/ 109 w 283"/>
                <a:gd name="T11" fmla="*/ 96 h 252"/>
                <a:gd name="T12" fmla="*/ 133 w 283"/>
                <a:gd name="T13" fmla="*/ 0 h 252"/>
                <a:gd name="T14" fmla="*/ 175 w 283"/>
                <a:gd name="T15" fmla="*/ 96 h 252"/>
                <a:gd name="T16" fmla="*/ 283 w 283"/>
                <a:gd name="T17" fmla="*/ 96 h 252"/>
                <a:gd name="T18" fmla="*/ 193 w 283"/>
                <a:gd name="T19" fmla="*/ 162 h 252"/>
                <a:gd name="T20" fmla="*/ 223 w 283"/>
                <a:gd name="T2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52">
                  <a:moveTo>
                    <a:pt x="223" y="252"/>
                  </a:moveTo>
                  <a:lnTo>
                    <a:pt x="133" y="192"/>
                  </a:lnTo>
                  <a:lnTo>
                    <a:pt x="48" y="252"/>
                  </a:lnTo>
                  <a:lnTo>
                    <a:pt x="85" y="162"/>
                  </a:lnTo>
                  <a:lnTo>
                    <a:pt x="0" y="96"/>
                  </a:lnTo>
                  <a:lnTo>
                    <a:pt x="109" y="96"/>
                  </a:lnTo>
                  <a:lnTo>
                    <a:pt x="133" y="0"/>
                  </a:lnTo>
                  <a:lnTo>
                    <a:pt x="175" y="96"/>
                  </a:lnTo>
                  <a:lnTo>
                    <a:pt x="283" y="96"/>
                  </a:lnTo>
                  <a:lnTo>
                    <a:pt x="193" y="162"/>
                  </a:lnTo>
                  <a:lnTo>
                    <a:pt x="223" y="25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6502" name="Freeform 6"/>
            <p:cNvSpPr>
              <a:spLocks/>
            </p:cNvSpPr>
            <p:nvPr/>
          </p:nvSpPr>
          <p:spPr bwMode="auto">
            <a:xfrm>
              <a:off x="712" y="1488"/>
              <a:ext cx="474" cy="395"/>
            </a:xfrm>
            <a:custGeom>
              <a:avLst/>
              <a:gdLst>
                <a:gd name="T0" fmla="*/ 223 w 277"/>
                <a:gd name="T1" fmla="*/ 259 h 259"/>
                <a:gd name="T2" fmla="*/ 127 w 277"/>
                <a:gd name="T3" fmla="*/ 199 h 259"/>
                <a:gd name="T4" fmla="*/ 49 w 277"/>
                <a:gd name="T5" fmla="*/ 259 h 259"/>
                <a:gd name="T6" fmla="*/ 85 w 277"/>
                <a:gd name="T7" fmla="*/ 169 h 259"/>
                <a:gd name="T8" fmla="*/ 0 w 277"/>
                <a:gd name="T9" fmla="*/ 103 h 259"/>
                <a:gd name="T10" fmla="*/ 103 w 277"/>
                <a:gd name="T11" fmla="*/ 103 h 259"/>
                <a:gd name="T12" fmla="*/ 127 w 277"/>
                <a:gd name="T13" fmla="*/ 0 h 259"/>
                <a:gd name="T14" fmla="*/ 169 w 277"/>
                <a:gd name="T15" fmla="*/ 103 h 259"/>
                <a:gd name="T16" fmla="*/ 277 w 277"/>
                <a:gd name="T17" fmla="*/ 103 h 259"/>
                <a:gd name="T18" fmla="*/ 193 w 277"/>
                <a:gd name="T19" fmla="*/ 169 h 259"/>
                <a:gd name="T20" fmla="*/ 223 w 277"/>
                <a:gd name="T21"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259">
                  <a:moveTo>
                    <a:pt x="223" y="259"/>
                  </a:moveTo>
                  <a:lnTo>
                    <a:pt x="127" y="199"/>
                  </a:lnTo>
                  <a:lnTo>
                    <a:pt x="49" y="259"/>
                  </a:lnTo>
                  <a:lnTo>
                    <a:pt x="85" y="169"/>
                  </a:lnTo>
                  <a:lnTo>
                    <a:pt x="0" y="103"/>
                  </a:lnTo>
                  <a:lnTo>
                    <a:pt x="103" y="103"/>
                  </a:lnTo>
                  <a:lnTo>
                    <a:pt x="127" y="0"/>
                  </a:lnTo>
                  <a:lnTo>
                    <a:pt x="169" y="103"/>
                  </a:lnTo>
                  <a:lnTo>
                    <a:pt x="277" y="103"/>
                  </a:lnTo>
                  <a:lnTo>
                    <a:pt x="193" y="169"/>
                  </a:lnTo>
                  <a:lnTo>
                    <a:pt x="223" y="25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6503" name="Freeform 7"/>
            <p:cNvSpPr>
              <a:spLocks/>
            </p:cNvSpPr>
            <p:nvPr/>
          </p:nvSpPr>
          <p:spPr bwMode="auto">
            <a:xfrm>
              <a:off x="528" y="2039"/>
              <a:ext cx="473" cy="394"/>
            </a:xfrm>
            <a:custGeom>
              <a:avLst/>
              <a:gdLst>
                <a:gd name="T0" fmla="*/ 223 w 277"/>
                <a:gd name="T1" fmla="*/ 258 h 258"/>
                <a:gd name="T2" fmla="*/ 126 w 277"/>
                <a:gd name="T3" fmla="*/ 198 h 258"/>
                <a:gd name="T4" fmla="*/ 48 w 277"/>
                <a:gd name="T5" fmla="*/ 258 h 258"/>
                <a:gd name="T6" fmla="*/ 84 w 277"/>
                <a:gd name="T7" fmla="*/ 162 h 258"/>
                <a:gd name="T8" fmla="*/ 0 w 277"/>
                <a:gd name="T9" fmla="*/ 102 h 258"/>
                <a:gd name="T10" fmla="*/ 108 w 277"/>
                <a:gd name="T11" fmla="*/ 102 h 258"/>
                <a:gd name="T12" fmla="*/ 126 w 277"/>
                <a:gd name="T13" fmla="*/ 0 h 258"/>
                <a:gd name="T14" fmla="*/ 169 w 277"/>
                <a:gd name="T15" fmla="*/ 102 h 258"/>
                <a:gd name="T16" fmla="*/ 277 w 277"/>
                <a:gd name="T17" fmla="*/ 102 h 258"/>
                <a:gd name="T18" fmla="*/ 193 w 277"/>
                <a:gd name="T19" fmla="*/ 162 h 258"/>
                <a:gd name="T20" fmla="*/ 223 w 277"/>
                <a:gd name="T2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258">
                  <a:moveTo>
                    <a:pt x="223" y="258"/>
                  </a:moveTo>
                  <a:lnTo>
                    <a:pt x="126" y="198"/>
                  </a:lnTo>
                  <a:lnTo>
                    <a:pt x="48" y="258"/>
                  </a:lnTo>
                  <a:lnTo>
                    <a:pt x="84" y="162"/>
                  </a:lnTo>
                  <a:lnTo>
                    <a:pt x="0" y="102"/>
                  </a:lnTo>
                  <a:lnTo>
                    <a:pt x="108" y="102"/>
                  </a:lnTo>
                  <a:lnTo>
                    <a:pt x="126" y="0"/>
                  </a:lnTo>
                  <a:lnTo>
                    <a:pt x="169" y="102"/>
                  </a:lnTo>
                  <a:lnTo>
                    <a:pt x="277" y="102"/>
                  </a:lnTo>
                  <a:lnTo>
                    <a:pt x="193" y="162"/>
                  </a:lnTo>
                  <a:lnTo>
                    <a:pt x="223" y="25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6504" name="Freeform 8"/>
            <p:cNvSpPr>
              <a:spLocks/>
            </p:cNvSpPr>
            <p:nvPr/>
          </p:nvSpPr>
          <p:spPr bwMode="auto">
            <a:xfrm>
              <a:off x="2493" y="2975"/>
              <a:ext cx="483" cy="393"/>
            </a:xfrm>
            <a:custGeom>
              <a:avLst/>
              <a:gdLst>
                <a:gd name="T0" fmla="*/ 229 w 283"/>
                <a:gd name="T1" fmla="*/ 258 h 258"/>
                <a:gd name="T2" fmla="*/ 132 w 283"/>
                <a:gd name="T3" fmla="*/ 198 h 258"/>
                <a:gd name="T4" fmla="*/ 54 w 283"/>
                <a:gd name="T5" fmla="*/ 258 h 258"/>
                <a:gd name="T6" fmla="*/ 84 w 283"/>
                <a:gd name="T7" fmla="*/ 162 h 258"/>
                <a:gd name="T8" fmla="*/ 0 w 283"/>
                <a:gd name="T9" fmla="*/ 102 h 258"/>
                <a:gd name="T10" fmla="*/ 108 w 283"/>
                <a:gd name="T11" fmla="*/ 102 h 258"/>
                <a:gd name="T12" fmla="*/ 132 w 283"/>
                <a:gd name="T13" fmla="*/ 0 h 258"/>
                <a:gd name="T14" fmla="*/ 174 w 283"/>
                <a:gd name="T15" fmla="*/ 102 h 258"/>
                <a:gd name="T16" fmla="*/ 283 w 283"/>
                <a:gd name="T17" fmla="*/ 102 h 258"/>
                <a:gd name="T18" fmla="*/ 193 w 283"/>
                <a:gd name="T19" fmla="*/ 162 h 258"/>
                <a:gd name="T20" fmla="*/ 229 w 283"/>
                <a:gd name="T2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58">
                  <a:moveTo>
                    <a:pt x="229" y="258"/>
                  </a:moveTo>
                  <a:lnTo>
                    <a:pt x="132" y="198"/>
                  </a:lnTo>
                  <a:lnTo>
                    <a:pt x="54" y="258"/>
                  </a:lnTo>
                  <a:lnTo>
                    <a:pt x="84" y="162"/>
                  </a:lnTo>
                  <a:lnTo>
                    <a:pt x="0" y="102"/>
                  </a:lnTo>
                  <a:lnTo>
                    <a:pt x="108" y="102"/>
                  </a:lnTo>
                  <a:lnTo>
                    <a:pt x="132" y="0"/>
                  </a:lnTo>
                  <a:lnTo>
                    <a:pt x="174" y="102"/>
                  </a:lnTo>
                  <a:lnTo>
                    <a:pt x="283" y="102"/>
                  </a:lnTo>
                  <a:lnTo>
                    <a:pt x="193" y="162"/>
                  </a:lnTo>
                  <a:lnTo>
                    <a:pt x="229" y="25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6505" name="Freeform 9"/>
            <p:cNvSpPr>
              <a:spLocks/>
            </p:cNvSpPr>
            <p:nvPr/>
          </p:nvSpPr>
          <p:spPr bwMode="auto">
            <a:xfrm>
              <a:off x="1782" y="3203"/>
              <a:ext cx="494" cy="385"/>
            </a:xfrm>
            <a:custGeom>
              <a:avLst/>
              <a:gdLst>
                <a:gd name="T0" fmla="*/ 61 w 289"/>
                <a:gd name="T1" fmla="*/ 252 h 252"/>
                <a:gd name="T2" fmla="*/ 151 w 289"/>
                <a:gd name="T3" fmla="*/ 198 h 252"/>
                <a:gd name="T4" fmla="*/ 229 w 289"/>
                <a:gd name="T5" fmla="*/ 252 h 252"/>
                <a:gd name="T6" fmla="*/ 199 w 289"/>
                <a:gd name="T7" fmla="*/ 156 h 252"/>
                <a:gd name="T8" fmla="*/ 289 w 289"/>
                <a:gd name="T9" fmla="*/ 102 h 252"/>
                <a:gd name="T10" fmla="*/ 181 w 289"/>
                <a:gd name="T11" fmla="*/ 102 h 252"/>
                <a:gd name="T12" fmla="*/ 151 w 289"/>
                <a:gd name="T13" fmla="*/ 0 h 252"/>
                <a:gd name="T14" fmla="*/ 103 w 289"/>
                <a:gd name="T15" fmla="*/ 102 h 252"/>
                <a:gd name="T16" fmla="*/ 0 w 289"/>
                <a:gd name="T17" fmla="*/ 102 h 252"/>
                <a:gd name="T18" fmla="*/ 91 w 289"/>
                <a:gd name="T19" fmla="*/ 156 h 252"/>
                <a:gd name="T20" fmla="*/ 61 w 289"/>
                <a:gd name="T2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252">
                  <a:moveTo>
                    <a:pt x="61" y="252"/>
                  </a:moveTo>
                  <a:lnTo>
                    <a:pt x="151" y="198"/>
                  </a:lnTo>
                  <a:lnTo>
                    <a:pt x="229" y="252"/>
                  </a:lnTo>
                  <a:lnTo>
                    <a:pt x="199" y="156"/>
                  </a:lnTo>
                  <a:lnTo>
                    <a:pt x="289" y="102"/>
                  </a:lnTo>
                  <a:lnTo>
                    <a:pt x="181" y="102"/>
                  </a:lnTo>
                  <a:lnTo>
                    <a:pt x="151" y="0"/>
                  </a:lnTo>
                  <a:lnTo>
                    <a:pt x="103" y="102"/>
                  </a:lnTo>
                  <a:lnTo>
                    <a:pt x="0" y="102"/>
                  </a:lnTo>
                  <a:lnTo>
                    <a:pt x="91" y="156"/>
                  </a:lnTo>
                  <a:lnTo>
                    <a:pt x="61" y="25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6506" name="Freeform 10"/>
            <p:cNvSpPr>
              <a:spLocks/>
            </p:cNvSpPr>
            <p:nvPr/>
          </p:nvSpPr>
          <p:spPr bwMode="auto">
            <a:xfrm>
              <a:off x="1772" y="948"/>
              <a:ext cx="483" cy="385"/>
            </a:xfrm>
            <a:custGeom>
              <a:avLst/>
              <a:gdLst>
                <a:gd name="T0" fmla="*/ 61 w 283"/>
                <a:gd name="T1" fmla="*/ 252 h 252"/>
                <a:gd name="T2" fmla="*/ 157 w 283"/>
                <a:gd name="T3" fmla="*/ 192 h 252"/>
                <a:gd name="T4" fmla="*/ 241 w 283"/>
                <a:gd name="T5" fmla="*/ 252 h 252"/>
                <a:gd name="T6" fmla="*/ 205 w 283"/>
                <a:gd name="T7" fmla="*/ 162 h 252"/>
                <a:gd name="T8" fmla="*/ 283 w 283"/>
                <a:gd name="T9" fmla="*/ 102 h 252"/>
                <a:gd name="T10" fmla="*/ 181 w 283"/>
                <a:gd name="T11" fmla="*/ 102 h 252"/>
                <a:gd name="T12" fmla="*/ 157 w 283"/>
                <a:gd name="T13" fmla="*/ 0 h 252"/>
                <a:gd name="T14" fmla="*/ 115 w 283"/>
                <a:gd name="T15" fmla="*/ 102 h 252"/>
                <a:gd name="T16" fmla="*/ 0 w 283"/>
                <a:gd name="T17" fmla="*/ 102 h 252"/>
                <a:gd name="T18" fmla="*/ 91 w 283"/>
                <a:gd name="T19" fmla="*/ 162 h 252"/>
                <a:gd name="T20" fmla="*/ 61 w 283"/>
                <a:gd name="T2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52">
                  <a:moveTo>
                    <a:pt x="61" y="252"/>
                  </a:moveTo>
                  <a:lnTo>
                    <a:pt x="157" y="192"/>
                  </a:lnTo>
                  <a:lnTo>
                    <a:pt x="241" y="252"/>
                  </a:lnTo>
                  <a:lnTo>
                    <a:pt x="205" y="162"/>
                  </a:lnTo>
                  <a:lnTo>
                    <a:pt x="283" y="102"/>
                  </a:lnTo>
                  <a:lnTo>
                    <a:pt x="181" y="102"/>
                  </a:lnTo>
                  <a:lnTo>
                    <a:pt x="157" y="0"/>
                  </a:lnTo>
                  <a:lnTo>
                    <a:pt x="115" y="102"/>
                  </a:lnTo>
                  <a:lnTo>
                    <a:pt x="0" y="102"/>
                  </a:lnTo>
                  <a:lnTo>
                    <a:pt x="91" y="162"/>
                  </a:lnTo>
                  <a:lnTo>
                    <a:pt x="61" y="25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grpSp>
      <p:sp>
        <p:nvSpPr>
          <p:cNvPr id="106507" name="Text Box 11"/>
          <p:cNvSpPr txBox="1">
            <a:spLocks noChangeArrowheads="1"/>
          </p:cNvSpPr>
          <p:nvPr/>
        </p:nvSpPr>
        <p:spPr bwMode="auto">
          <a:xfrm>
            <a:off x="1282700" y="1568450"/>
            <a:ext cx="6553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de-DE" sz="5400" b="1" dirty="0" err="1">
                <a:solidFill>
                  <a:srgbClr val="FF3300"/>
                </a:solidFill>
                <a:latin typeface="Comic Sans MS" pitchFamily="66" charset="0"/>
              </a:rPr>
              <a:t>Thank</a:t>
            </a:r>
            <a:r>
              <a:rPr lang="de-DE" sz="5400" b="1" dirty="0">
                <a:solidFill>
                  <a:srgbClr val="FF3300"/>
                </a:solidFill>
                <a:latin typeface="Comic Sans MS" pitchFamily="66" charset="0"/>
              </a:rPr>
              <a:t> </a:t>
            </a:r>
            <a:r>
              <a:rPr lang="de-DE" sz="5400" b="1" dirty="0" err="1">
                <a:solidFill>
                  <a:srgbClr val="FF3300"/>
                </a:solidFill>
                <a:latin typeface="Comic Sans MS" pitchFamily="66" charset="0"/>
              </a:rPr>
              <a:t>you</a:t>
            </a:r>
            <a:r>
              <a:rPr lang="de-DE" sz="5400" b="1" dirty="0">
                <a:solidFill>
                  <a:srgbClr val="FF3300"/>
                </a:solidFill>
                <a:latin typeface="Comic Sans MS" pitchFamily="66" charset="0"/>
              </a:rPr>
              <a:t> </a:t>
            </a:r>
            <a:r>
              <a:rPr lang="de-DE" sz="5400" b="1" dirty="0" err="1">
                <a:solidFill>
                  <a:srgbClr val="FF3300"/>
                </a:solidFill>
                <a:latin typeface="Comic Sans MS" pitchFamily="66" charset="0"/>
              </a:rPr>
              <a:t>for</a:t>
            </a:r>
            <a:r>
              <a:rPr lang="de-DE" sz="5400" b="1" dirty="0">
                <a:solidFill>
                  <a:srgbClr val="FF3300"/>
                </a:solidFill>
                <a:latin typeface="Comic Sans MS" pitchFamily="66" charset="0"/>
              </a:rPr>
              <a:t> </a:t>
            </a:r>
            <a:r>
              <a:rPr lang="de-DE" sz="5400" b="1" dirty="0" err="1">
                <a:solidFill>
                  <a:srgbClr val="FF3300"/>
                </a:solidFill>
                <a:latin typeface="Comic Sans MS" pitchFamily="66" charset="0"/>
              </a:rPr>
              <a:t>your</a:t>
            </a:r>
            <a:r>
              <a:rPr lang="de-DE" sz="5400" b="1" dirty="0">
                <a:solidFill>
                  <a:srgbClr val="FF3300"/>
                </a:solidFill>
                <a:latin typeface="Comic Sans MS" pitchFamily="66" charset="0"/>
              </a:rPr>
              <a:t> </a:t>
            </a:r>
            <a:r>
              <a:rPr lang="de-DE" sz="5400" b="1" dirty="0" err="1" smtClean="0">
                <a:solidFill>
                  <a:srgbClr val="FF3300"/>
                </a:solidFill>
                <a:latin typeface="Comic Sans MS" pitchFamily="66" charset="0"/>
              </a:rPr>
              <a:t>kind</a:t>
            </a:r>
            <a:r>
              <a:rPr lang="de-DE" sz="5400" b="1" dirty="0" smtClean="0">
                <a:solidFill>
                  <a:srgbClr val="FF3300"/>
                </a:solidFill>
                <a:latin typeface="Comic Sans MS" pitchFamily="66" charset="0"/>
              </a:rPr>
              <a:t> </a:t>
            </a:r>
            <a:r>
              <a:rPr lang="de-DE" sz="5400" b="1" dirty="0" err="1" smtClean="0">
                <a:solidFill>
                  <a:srgbClr val="FF3300"/>
                </a:solidFill>
                <a:latin typeface="Comic Sans MS" pitchFamily="66" charset="0"/>
              </a:rPr>
              <a:t>attention</a:t>
            </a:r>
            <a:r>
              <a:rPr lang="de-DE" sz="5400" b="1" dirty="0">
                <a:solidFill>
                  <a:srgbClr val="FF3300"/>
                </a:solidFill>
                <a:latin typeface="Comic Sans MS" pitchFamily="66" charset="0"/>
              </a:rPr>
              <a:t>, </a:t>
            </a:r>
          </a:p>
          <a:p>
            <a:pPr algn="ctr" eaLnBrk="0" hangingPunct="0"/>
            <a:r>
              <a:rPr lang="de-DE" sz="5400" b="1" dirty="0">
                <a:solidFill>
                  <a:srgbClr val="FF3300"/>
                </a:solidFill>
                <a:latin typeface="Comic Sans MS" pitchFamily="66" charset="0"/>
              </a:rPr>
              <a:t>Stuart.</a:t>
            </a:r>
          </a:p>
        </p:txBody>
      </p:sp>
    </p:spTree>
    <p:extLst>
      <p:ext uri="{BB962C8B-B14F-4D97-AF65-F5344CB8AC3E}">
        <p14:creationId xmlns:p14="http://schemas.microsoft.com/office/powerpoint/2010/main" val="2706220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507"/>
                                        </p:tgtEl>
                                        <p:attrNameLst>
                                          <p:attrName>style.visibility</p:attrName>
                                        </p:attrNameLst>
                                      </p:cBhvr>
                                      <p:to>
                                        <p:strVal val="visible"/>
                                      </p:to>
                                    </p:set>
                                    <p:animEffect transition="in" filter="dissolve">
                                      <p:cBhvr>
                                        <p:cTn id="7" dur="2000"/>
                                        <p:tgtEl>
                                          <p:spTgt spid="106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9" name="Rectangle 9"/>
          <p:cNvSpPr>
            <a:spLocks noChangeArrowheads="1"/>
          </p:cNvSpPr>
          <p:nvPr/>
        </p:nvSpPr>
        <p:spPr bwMode="auto">
          <a:xfrm>
            <a:off x="528638" y="1181100"/>
            <a:ext cx="80899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3200" b="1" dirty="0" smtClean="0">
                <a:effectLst>
                  <a:outerShdw blurRad="38100" dist="38100" dir="2700000" algn="tl">
                    <a:srgbClr val="000000"/>
                  </a:outerShdw>
                </a:effectLst>
                <a:latin typeface="Tahoma" pitchFamily="34" charset="0"/>
              </a:rPr>
              <a:t>Content and Language Integrated Learning (CLIL): </a:t>
            </a:r>
            <a:r>
              <a:rPr lang="en-GB" sz="3200" b="1" dirty="0">
                <a:effectLst>
                  <a:outerShdw blurRad="38100" dist="38100" dir="2700000" algn="tl">
                    <a:srgbClr val="000000"/>
                  </a:outerShdw>
                </a:effectLst>
                <a:latin typeface="Tahoma" pitchFamily="34" charset="0"/>
              </a:rPr>
              <a:t>mainly mother-tongue students taught subject content in the target language predominantly by qualified mother-tongue teachers (sometimes supported by native speaker teachers) for clearly defined periods of time.</a:t>
            </a:r>
            <a:endParaRPr lang="en-GB" sz="3600" b="1" dirty="0">
              <a:effectLst>
                <a:outerShdw blurRad="38100" dist="38100" dir="2700000" algn="tl">
                  <a:srgbClr val="000000"/>
                </a:outerShdw>
              </a:effectLst>
              <a:latin typeface="Tahoma" pitchFamily="34" charset="0"/>
            </a:endParaRPr>
          </a:p>
        </p:txBody>
      </p:sp>
    </p:spTree>
    <p:extLst>
      <p:ext uri="{BB962C8B-B14F-4D97-AF65-F5344CB8AC3E}">
        <p14:creationId xmlns:p14="http://schemas.microsoft.com/office/powerpoint/2010/main" val="913463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089"/>
                                        </p:tgtEl>
                                        <p:attrNameLst>
                                          <p:attrName>style.visibility</p:attrName>
                                        </p:attrNameLst>
                                      </p:cBhvr>
                                      <p:to>
                                        <p:strVal val="visible"/>
                                      </p:to>
                                    </p:set>
                                    <p:animEffect transition="in" filter="dissolve">
                                      <p:cBhvr>
                                        <p:cTn id="7" dur="500"/>
                                        <p:tgtEl>
                                          <p:spTgt spid="17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108" name="Group 4"/>
          <p:cNvGrpSpPr>
            <a:grpSpLocks/>
          </p:cNvGrpSpPr>
          <p:nvPr/>
        </p:nvGrpSpPr>
        <p:grpSpPr bwMode="auto">
          <a:xfrm>
            <a:off x="1123950" y="808038"/>
            <a:ext cx="2741613" cy="1314450"/>
            <a:chOff x="264" y="629"/>
            <a:chExt cx="1727" cy="828"/>
          </a:xfrm>
        </p:grpSpPr>
        <p:sp>
          <p:nvSpPr>
            <p:cNvPr id="175109" name="Rectangle 5"/>
            <p:cNvSpPr>
              <a:spLocks noChangeArrowheads="1"/>
            </p:cNvSpPr>
            <p:nvPr/>
          </p:nvSpPr>
          <p:spPr bwMode="auto">
            <a:xfrm>
              <a:off x="264" y="629"/>
              <a:ext cx="1727" cy="828"/>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5110" name="Text Box 6"/>
            <p:cNvSpPr txBox="1">
              <a:spLocks noChangeArrowheads="1"/>
            </p:cNvSpPr>
            <p:nvPr/>
          </p:nvSpPr>
          <p:spPr bwMode="auto">
            <a:xfrm>
              <a:off x="355" y="844"/>
              <a:ext cx="155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3200" b="1">
                  <a:solidFill>
                    <a:srgbClr val="FF3300"/>
                  </a:solidFill>
                  <a:latin typeface="Tahoma" pitchFamily="34" charset="0"/>
                </a:rPr>
                <a:t>Who?</a:t>
              </a:r>
              <a:endParaRPr lang="en-GB" sz="2400">
                <a:latin typeface="Times New Roman" pitchFamily="18" charset="0"/>
              </a:endParaRPr>
            </a:p>
          </p:txBody>
        </p:sp>
      </p:grpSp>
      <p:grpSp>
        <p:nvGrpSpPr>
          <p:cNvPr id="175111" name="Group 7"/>
          <p:cNvGrpSpPr>
            <a:grpSpLocks/>
          </p:cNvGrpSpPr>
          <p:nvPr/>
        </p:nvGrpSpPr>
        <p:grpSpPr bwMode="auto">
          <a:xfrm>
            <a:off x="1119188" y="2132013"/>
            <a:ext cx="2741612" cy="1314450"/>
            <a:chOff x="261" y="1454"/>
            <a:chExt cx="1727" cy="828"/>
          </a:xfrm>
        </p:grpSpPr>
        <p:sp>
          <p:nvSpPr>
            <p:cNvPr id="175112" name="Rectangle 8"/>
            <p:cNvSpPr>
              <a:spLocks noChangeArrowheads="1"/>
            </p:cNvSpPr>
            <p:nvPr/>
          </p:nvSpPr>
          <p:spPr bwMode="auto">
            <a:xfrm>
              <a:off x="261" y="1454"/>
              <a:ext cx="1727" cy="828"/>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5113" name="Text Box 9"/>
            <p:cNvSpPr txBox="1">
              <a:spLocks noChangeArrowheads="1"/>
            </p:cNvSpPr>
            <p:nvPr/>
          </p:nvSpPr>
          <p:spPr bwMode="auto">
            <a:xfrm>
              <a:off x="352" y="1543"/>
              <a:ext cx="155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3200" b="1">
                  <a:solidFill>
                    <a:srgbClr val="FF3300"/>
                  </a:solidFill>
                  <a:latin typeface="Tahoma" pitchFamily="34" charset="0"/>
                </a:rPr>
                <a:t>For how long?</a:t>
              </a:r>
              <a:endParaRPr lang="en-GB" sz="2400">
                <a:latin typeface="Times New Roman" pitchFamily="18" charset="0"/>
              </a:endParaRPr>
            </a:p>
          </p:txBody>
        </p:sp>
      </p:grpSp>
      <p:grpSp>
        <p:nvGrpSpPr>
          <p:cNvPr id="175114" name="Group 10"/>
          <p:cNvGrpSpPr>
            <a:grpSpLocks/>
          </p:cNvGrpSpPr>
          <p:nvPr/>
        </p:nvGrpSpPr>
        <p:grpSpPr bwMode="auto">
          <a:xfrm>
            <a:off x="1128713" y="3455988"/>
            <a:ext cx="2741612" cy="1314450"/>
            <a:chOff x="267" y="2297"/>
            <a:chExt cx="1727" cy="828"/>
          </a:xfrm>
        </p:grpSpPr>
        <p:sp>
          <p:nvSpPr>
            <p:cNvPr id="175115" name="Rectangle 11"/>
            <p:cNvSpPr>
              <a:spLocks noChangeArrowheads="1"/>
            </p:cNvSpPr>
            <p:nvPr/>
          </p:nvSpPr>
          <p:spPr bwMode="auto">
            <a:xfrm>
              <a:off x="267" y="2297"/>
              <a:ext cx="1727" cy="828"/>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5116" name="Text Box 12"/>
            <p:cNvSpPr txBox="1">
              <a:spLocks noChangeArrowheads="1"/>
            </p:cNvSpPr>
            <p:nvPr/>
          </p:nvSpPr>
          <p:spPr bwMode="auto">
            <a:xfrm>
              <a:off x="349" y="2512"/>
              <a:ext cx="155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3200" b="1">
                  <a:solidFill>
                    <a:srgbClr val="FF3300"/>
                  </a:solidFill>
                  <a:latin typeface="Tahoma" pitchFamily="34" charset="0"/>
                </a:rPr>
                <a:t>What?</a:t>
              </a:r>
              <a:endParaRPr lang="en-GB" sz="2400">
                <a:latin typeface="Times New Roman" pitchFamily="18" charset="0"/>
              </a:endParaRPr>
            </a:p>
          </p:txBody>
        </p:sp>
      </p:grpSp>
      <p:grpSp>
        <p:nvGrpSpPr>
          <p:cNvPr id="175117" name="Group 13"/>
          <p:cNvGrpSpPr>
            <a:grpSpLocks/>
          </p:cNvGrpSpPr>
          <p:nvPr/>
        </p:nvGrpSpPr>
        <p:grpSpPr bwMode="auto">
          <a:xfrm>
            <a:off x="1123950" y="4765675"/>
            <a:ext cx="2741613" cy="1314450"/>
            <a:chOff x="264" y="3122"/>
            <a:chExt cx="1727" cy="828"/>
          </a:xfrm>
        </p:grpSpPr>
        <p:sp>
          <p:nvSpPr>
            <p:cNvPr id="175118" name="Rectangle 14"/>
            <p:cNvSpPr>
              <a:spLocks noChangeArrowheads="1"/>
            </p:cNvSpPr>
            <p:nvPr/>
          </p:nvSpPr>
          <p:spPr bwMode="auto">
            <a:xfrm>
              <a:off x="264" y="3122"/>
              <a:ext cx="1727" cy="828"/>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5119" name="Text Box 15"/>
            <p:cNvSpPr txBox="1">
              <a:spLocks noChangeArrowheads="1"/>
            </p:cNvSpPr>
            <p:nvPr/>
          </p:nvSpPr>
          <p:spPr bwMode="auto">
            <a:xfrm>
              <a:off x="364" y="3274"/>
              <a:ext cx="155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3200" b="1">
                  <a:solidFill>
                    <a:srgbClr val="FF3300"/>
                  </a:solidFill>
                  <a:latin typeface="Tahoma" pitchFamily="34" charset="0"/>
                </a:rPr>
                <a:t>By whom?</a:t>
              </a:r>
              <a:endParaRPr lang="en-GB" sz="2400">
                <a:latin typeface="Times New Roman" pitchFamily="18" charset="0"/>
              </a:endParaRPr>
            </a:p>
          </p:txBody>
        </p:sp>
      </p:grpSp>
      <p:grpSp>
        <p:nvGrpSpPr>
          <p:cNvPr id="175120" name="Group 16"/>
          <p:cNvGrpSpPr>
            <a:grpSpLocks/>
          </p:cNvGrpSpPr>
          <p:nvPr/>
        </p:nvGrpSpPr>
        <p:grpSpPr bwMode="auto">
          <a:xfrm>
            <a:off x="5260975" y="798513"/>
            <a:ext cx="2782888" cy="1314450"/>
            <a:chOff x="3743" y="623"/>
            <a:chExt cx="1753" cy="828"/>
          </a:xfrm>
        </p:grpSpPr>
        <p:sp>
          <p:nvSpPr>
            <p:cNvPr id="175121" name="Rectangle 17"/>
            <p:cNvSpPr>
              <a:spLocks noChangeArrowheads="1"/>
            </p:cNvSpPr>
            <p:nvPr/>
          </p:nvSpPr>
          <p:spPr bwMode="auto">
            <a:xfrm>
              <a:off x="3743" y="623"/>
              <a:ext cx="1753" cy="828"/>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5122" name="Rectangle 18"/>
            <p:cNvSpPr>
              <a:spLocks noChangeArrowheads="1"/>
            </p:cNvSpPr>
            <p:nvPr/>
          </p:nvSpPr>
          <p:spPr bwMode="auto">
            <a:xfrm>
              <a:off x="3778" y="757"/>
              <a:ext cx="156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2200" b="1" dirty="0">
                  <a:effectLst>
                    <a:outerShdw blurRad="38100" dist="38100" dir="2700000" algn="tl">
                      <a:srgbClr val="000000"/>
                    </a:outerShdw>
                  </a:effectLst>
                  <a:latin typeface="Tahoma" pitchFamily="34" charset="0"/>
                </a:rPr>
                <a:t>mainly mother-</a:t>
              </a:r>
            </a:p>
            <a:p>
              <a:pPr eaLnBrk="0" hangingPunct="0"/>
              <a:r>
                <a:rPr lang="en-GB" sz="2200" b="1" dirty="0">
                  <a:effectLst>
                    <a:outerShdw blurRad="38100" dist="38100" dir="2700000" algn="tl">
                      <a:srgbClr val="000000"/>
                    </a:outerShdw>
                  </a:effectLst>
                  <a:latin typeface="Tahoma" pitchFamily="34" charset="0"/>
                </a:rPr>
                <a:t>tongue students</a:t>
              </a:r>
            </a:p>
          </p:txBody>
        </p:sp>
      </p:grpSp>
      <p:grpSp>
        <p:nvGrpSpPr>
          <p:cNvPr id="175123" name="Group 19"/>
          <p:cNvGrpSpPr>
            <a:grpSpLocks/>
          </p:cNvGrpSpPr>
          <p:nvPr/>
        </p:nvGrpSpPr>
        <p:grpSpPr bwMode="auto">
          <a:xfrm>
            <a:off x="5256213" y="2136775"/>
            <a:ext cx="2782887" cy="1314450"/>
            <a:chOff x="3740" y="1466"/>
            <a:chExt cx="1753" cy="828"/>
          </a:xfrm>
        </p:grpSpPr>
        <p:sp>
          <p:nvSpPr>
            <p:cNvPr id="175124" name="Rectangle 20"/>
            <p:cNvSpPr>
              <a:spLocks noChangeArrowheads="1"/>
            </p:cNvSpPr>
            <p:nvPr/>
          </p:nvSpPr>
          <p:spPr bwMode="auto">
            <a:xfrm>
              <a:off x="3740" y="1466"/>
              <a:ext cx="1753" cy="828"/>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5125" name="Rectangle 21"/>
            <p:cNvSpPr>
              <a:spLocks noChangeArrowheads="1"/>
            </p:cNvSpPr>
            <p:nvPr/>
          </p:nvSpPr>
          <p:spPr bwMode="auto">
            <a:xfrm>
              <a:off x="3832" y="1602"/>
              <a:ext cx="147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2200" b="1" dirty="0">
                  <a:effectLst>
                    <a:outerShdw blurRad="38100" dist="38100" dir="2700000" algn="tl">
                      <a:srgbClr val="000000"/>
                    </a:outerShdw>
                  </a:effectLst>
                  <a:latin typeface="Tahoma" pitchFamily="34" charset="0"/>
                </a:rPr>
                <a:t>clearly defined </a:t>
              </a:r>
            </a:p>
            <a:p>
              <a:pPr eaLnBrk="0" hangingPunct="0"/>
              <a:r>
                <a:rPr lang="en-GB" sz="2200" b="1" dirty="0">
                  <a:effectLst>
                    <a:outerShdw blurRad="38100" dist="38100" dir="2700000" algn="tl">
                      <a:srgbClr val="000000"/>
                    </a:outerShdw>
                  </a:effectLst>
                  <a:latin typeface="Tahoma" pitchFamily="34" charset="0"/>
                </a:rPr>
                <a:t>periods of time</a:t>
              </a:r>
            </a:p>
          </p:txBody>
        </p:sp>
      </p:grpSp>
      <p:grpSp>
        <p:nvGrpSpPr>
          <p:cNvPr id="175126" name="Group 22"/>
          <p:cNvGrpSpPr>
            <a:grpSpLocks/>
          </p:cNvGrpSpPr>
          <p:nvPr/>
        </p:nvGrpSpPr>
        <p:grpSpPr bwMode="auto">
          <a:xfrm>
            <a:off x="5265738" y="3460750"/>
            <a:ext cx="2782887" cy="1314450"/>
            <a:chOff x="3746" y="2300"/>
            <a:chExt cx="1753" cy="828"/>
          </a:xfrm>
        </p:grpSpPr>
        <p:sp>
          <p:nvSpPr>
            <p:cNvPr id="175127" name="Rectangle 23"/>
            <p:cNvSpPr>
              <a:spLocks noChangeArrowheads="1"/>
            </p:cNvSpPr>
            <p:nvPr/>
          </p:nvSpPr>
          <p:spPr bwMode="auto">
            <a:xfrm>
              <a:off x="3746" y="2300"/>
              <a:ext cx="1753" cy="828"/>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5128" name="Rectangle 24"/>
            <p:cNvSpPr>
              <a:spLocks noChangeArrowheads="1"/>
            </p:cNvSpPr>
            <p:nvPr/>
          </p:nvSpPr>
          <p:spPr bwMode="auto">
            <a:xfrm>
              <a:off x="3805" y="2403"/>
              <a:ext cx="1563"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2200" b="1" dirty="0">
                  <a:effectLst>
                    <a:outerShdw blurRad="38100" dist="38100" dir="2700000" algn="tl">
                      <a:srgbClr val="000000"/>
                    </a:outerShdw>
                  </a:effectLst>
                  <a:latin typeface="Tahoma" pitchFamily="34" charset="0"/>
                </a:rPr>
                <a:t>subject content </a:t>
              </a:r>
            </a:p>
            <a:p>
              <a:pPr eaLnBrk="0" hangingPunct="0"/>
              <a:r>
                <a:rPr lang="en-GB" sz="2200" b="1" dirty="0">
                  <a:effectLst>
                    <a:outerShdw blurRad="38100" dist="38100" dir="2700000" algn="tl">
                      <a:srgbClr val="000000"/>
                    </a:outerShdw>
                  </a:effectLst>
                  <a:latin typeface="Tahoma" pitchFamily="34" charset="0"/>
                </a:rPr>
                <a:t>in the target</a:t>
              </a:r>
            </a:p>
            <a:p>
              <a:pPr eaLnBrk="0" hangingPunct="0"/>
              <a:r>
                <a:rPr lang="en-GB" sz="2200" b="1" dirty="0">
                  <a:effectLst>
                    <a:outerShdw blurRad="38100" dist="38100" dir="2700000" algn="tl">
                      <a:srgbClr val="000000"/>
                    </a:outerShdw>
                  </a:effectLst>
                  <a:latin typeface="Tahoma" pitchFamily="34" charset="0"/>
                </a:rPr>
                <a:t>language</a:t>
              </a:r>
            </a:p>
          </p:txBody>
        </p:sp>
      </p:grpSp>
      <p:grpSp>
        <p:nvGrpSpPr>
          <p:cNvPr id="175129" name="Group 25"/>
          <p:cNvGrpSpPr>
            <a:grpSpLocks/>
          </p:cNvGrpSpPr>
          <p:nvPr/>
        </p:nvGrpSpPr>
        <p:grpSpPr bwMode="auto">
          <a:xfrm>
            <a:off x="5260975" y="4770438"/>
            <a:ext cx="2782888" cy="1314450"/>
            <a:chOff x="3743" y="3125"/>
            <a:chExt cx="1753" cy="828"/>
          </a:xfrm>
        </p:grpSpPr>
        <p:sp>
          <p:nvSpPr>
            <p:cNvPr id="175130" name="Rectangle 26"/>
            <p:cNvSpPr>
              <a:spLocks noChangeArrowheads="1"/>
            </p:cNvSpPr>
            <p:nvPr/>
          </p:nvSpPr>
          <p:spPr bwMode="auto">
            <a:xfrm>
              <a:off x="3743" y="3125"/>
              <a:ext cx="1753" cy="828"/>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5131" name="Rectangle 27"/>
            <p:cNvSpPr>
              <a:spLocks noChangeArrowheads="1"/>
            </p:cNvSpPr>
            <p:nvPr/>
          </p:nvSpPr>
          <p:spPr bwMode="auto">
            <a:xfrm>
              <a:off x="3750" y="3275"/>
              <a:ext cx="1659"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2200" b="1" dirty="0">
                  <a:effectLst>
                    <a:outerShdw blurRad="38100" dist="38100" dir="2700000" algn="tl">
                      <a:srgbClr val="000000"/>
                    </a:outerShdw>
                  </a:effectLst>
                  <a:latin typeface="Tahoma" pitchFamily="34" charset="0"/>
                </a:rPr>
                <a:t>qualified mother-</a:t>
              </a:r>
            </a:p>
            <a:p>
              <a:pPr eaLnBrk="0" hangingPunct="0"/>
              <a:r>
                <a:rPr lang="en-GB" sz="2200" b="1" dirty="0">
                  <a:effectLst>
                    <a:outerShdw blurRad="38100" dist="38100" dir="2700000" algn="tl">
                      <a:srgbClr val="000000"/>
                    </a:outerShdw>
                  </a:effectLst>
                  <a:latin typeface="Tahoma" pitchFamily="34" charset="0"/>
                </a:rPr>
                <a:t>tongue teachers</a:t>
              </a:r>
            </a:p>
          </p:txBody>
        </p:sp>
      </p:grpSp>
    </p:spTree>
    <p:extLst>
      <p:ext uri="{BB962C8B-B14F-4D97-AF65-F5344CB8AC3E}">
        <p14:creationId xmlns:p14="http://schemas.microsoft.com/office/powerpoint/2010/main" val="2758891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51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51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751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751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751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751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751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7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ChangeArrowheads="1"/>
          </p:cNvSpPr>
          <p:nvPr/>
        </p:nvSpPr>
        <p:spPr bwMode="auto">
          <a:xfrm>
            <a:off x="1123950" y="1000125"/>
            <a:ext cx="6921500" cy="628650"/>
          </a:xfrm>
          <a:prstGeom prst="rect">
            <a:avLst/>
          </a:prstGeom>
          <a:solidFill>
            <a:srgbClr val="114FFB"/>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GB" sz="4400" b="1">
                <a:solidFill>
                  <a:srgbClr val="FAFD00"/>
                </a:solidFill>
                <a:effectLst>
                  <a:outerShdw blurRad="38100" dist="38100" dir="2700000" algn="tl">
                    <a:srgbClr val="000000"/>
                  </a:outerShdw>
                </a:effectLst>
              </a:rPr>
              <a:t>The European Citizen</a:t>
            </a:r>
          </a:p>
        </p:txBody>
      </p:sp>
      <p:sp>
        <p:nvSpPr>
          <p:cNvPr id="176133" name="Rectangle 5"/>
          <p:cNvSpPr>
            <a:spLocks noChangeArrowheads="1"/>
          </p:cNvSpPr>
          <p:nvPr/>
        </p:nvSpPr>
        <p:spPr bwMode="auto">
          <a:xfrm>
            <a:off x="985838" y="1728788"/>
            <a:ext cx="71739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spcBef>
                <a:spcPct val="20000"/>
              </a:spcBef>
              <a:buClr>
                <a:schemeClr val="tx2"/>
              </a:buClr>
              <a:buSzPct val="115000"/>
              <a:buFont typeface="Wingdings" pitchFamily="2" charset="2"/>
              <a:buNone/>
            </a:pPr>
            <a:r>
              <a:rPr lang="en-GB" sz="6000" dirty="0">
                <a:effectLst>
                  <a:outerShdw blurRad="38100" dist="38100" dir="2700000" algn="tl">
                    <a:srgbClr val="000000"/>
                  </a:outerShdw>
                </a:effectLst>
              </a:rPr>
              <a:t>	</a:t>
            </a:r>
            <a:r>
              <a:rPr lang="en-GB" sz="3200" dirty="0">
                <a:effectLst>
                  <a:outerShdw blurRad="38100" dist="38100" dir="2700000" algn="tl">
                    <a:srgbClr val="000000"/>
                  </a:outerShdw>
                </a:effectLst>
              </a:rPr>
              <a:t>One modern language in addition to the mother tongue should be studied in depth.</a:t>
            </a:r>
            <a:r>
              <a:rPr lang="en-GB" sz="3200" dirty="0">
                <a:solidFill>
                  <a:srgbClr val="114FFB"/>
                </a:solidFill>
                <a:effectLst>
                  <a:outerShdw blurRad="38100" dist="38100" dir="2700000" algn="tl">
                    <a:srgbClr val="000000"/>
                  </a:outerShdw>
                </a:effectLst>
              </a:rPr>
              <a:t> </a:t>
            </a:r>
          </a:p>
        </p:txBody>
      </p:sp>
      <p:sp>
        <p:nvSpPr>
          <p:cNvPr id="176134" name="Rectangle 6"/>
          <p:cNvSpPr>
            <a:spLocks noChangeArrowheads="1"/>
          </p:cNvSpPr>
          <p:nvPr/>
        </p:nvSpPr>
        <p:spPr bwMode="auto">
          <a:xfrm>
            <a:off x="2678113" y="3343276"/>
            <a:ext cx="3400425"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GB" sz="1200" b="1" i="1" dirty="0">
                <a:latin typeface="Times New Roman" pitchFamily="18" charset="0"/>
              </a:rPr>
              <a:t>European Community: Council Document 7706/84</a:t>
            </a:r>
            <a:endParaRPr lang="en-GB" sz="1200" b="1" i="1" dirty="0">
              <a:effectLst>
                <a:outerShdw blurRad="38100" dist="38100" dir="2700000" algn="tl">
                  <a:srgbClr val="000000"/>
                </a:outerShdw>
              </a:effectLst>
              <a:latin typeface="Times New Roman" pitchFamily="18" charset="0"/>
            </a:endParaRPr>
          </a:p>
        </p:txBody>
      </p:sp>
      <p:sp>
        <p:nvSpPr>
          <p:cNvPr id="176135" name="Text Box 7"/>
          <p:cNvSpPr txBox="1">
            <a:spLocks noChangeArrowheads="1"/>
          </p:cNvSpPr>
          <p:nvPr/>
        </p:nvSpPr>
        <p:spPr bwMode="auto">
          <a:xfrm>
            <a:off x="2573338" y="4467225"/>
            <a:ext cx="3962400" cy="4572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GB" sz="2400" b="1" dirty="0">
                <a:solidFill>
                  <a:srgbClr val="44209E"/>
                </a:solidFill>
                <a:effectLst>
                  <a:outerShdw blurRad="38100" dist="38100" dir="2700000" algn="tl">
                    <a:srgbClr val="000000"/>
                  </a:outerShdw>
                </a:effectLst>
              </a:rPr>
              <a:t>2) Political reason</a:t>
            </a:r>
            <a:endParaRPr lang="en-GB" sz="2400" dirty="0">
              <a:solidFill>
                <a:srgbClr val="44209E"/>
              </a:solidFill>
              <a:latin typeface="Times New Roman" pitchFamily="18" charset="0"/>
            </a:endParaRPr>
          </a:p>
        </p:txBody>
      </p:sp>
    </p:spTree>
    <p:extLst>
      <p:ext uri="{BB962C8B-B14F-4D97-AF65-F5344CB8AC3E}">
        <p14:creationId xmlns:p14="http://schemas.microsoft.com/office/powerpoint/2010/main" val="2313862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135"/>
                                        </p:tgtEl>
                                        <p:attrNameLst>
                                          <p:attrName>style.visibility</p:attrName>
                                        </p:attrNameLst>
                                      </p:cBhvr>
                                      <p:to>
                                        <p:strVal val="visible"/>
                                      </p:to>
                                    </p:set>
                                    <p:animEffect transition="in" filter="dissolve">
                                      <p:cBhvr>
                                        <p:cTn id="7" dur="500"/>
                                        <p:tgtEl>
                                          <p:spTgt spid="176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6132"/>
                                        </p:tgtEl>
                                        <p:attrNameLst>
                                          <p:attrName>style.visibility</p:attrName>
                                        </p:attrNameLst>
                                      </p:cBhvr>
                                      <p:to>
                                        <p:strVal val="visible"/>
                                      </p:to>
                                    </p:set>
                                    <p:animEffect transition="in" filter="box(out)">
                                      <p:cBhvr>
                                        <p:cTn id="12" dur="500"/>
                                        <p:tgtEl>
                                          <p:spTgt spid="176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76133">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6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animBg="1" autoUpdateAnimBg="0"/>
      <p:bldP spid="176133" grpId="0" build="p" autoUpdateAnimBg="0"/>
      <p:bldP spid="176134" grpId="0" autoUpdateAnimBg="0"/>
      <p:bldP spid="17613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ChangeArrowheads="1"/>
          </p:cNvSpPr>
          <p:nvPr/>
        </p:nvSpPr>
        <p:spPr bwMode="auto">
          <a:xfrm>
            <a:off x="1066799" y="1190625"/>
            <a:ext cx="6969125" cy="561974"/>
          </a:xfrm>
          <a:prstGeom prst="rect">
            <a:avLst/>
          </a:prstGeom>
          <a:solidFill>
            <a:srgbClr val="114FFB"/>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GB" sz="4400" b="1">
                <a:solidFill>
                  <a:srgbClr val="FAFD00"/>
                </a:solidFill>
                <a:effectLst>
                  <a:outerShdw blurRad="38100" dist="38100" dir="2700000" algn="tl">
                    <a:srgbClr val="000000"/>
                  </a:outerShdw>
                </a:effectLst>
              </a:rPr>
              <a:t>The European Citizen</a:t>
            </a:r>
          </a:p>
        </p:txBody>
      </p:sp>
      <p:sp>
        <p:nvSpPr>
          <p:cNvPr id="178181" name="Rectangle 5"/>
          <p:cNvSpPr>
            <a:spLocks noChangeArrowheads="1"/>
          </p:cNvSpPr>
          <p:nvPr/>
        </p:nvSpPr>
        <p:spPr bwMode="auto">
          <a:xfrm>
            <a:off x="990600" y="1752600"/>
            <a:ext cx="71739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spcBef>
                <a:spcPct val="20000"/>
              </a:spcBef>
              <a:buClr>
                <a:schemeClr val="tx2"/>
              </a:buClr>
              <a:buSzPct val="115000"/>
              <a:buFont typeface="Wingdings" pitchFamily="2" charset="2"/>
              <a:buNone/>
            </a:pPr>
            <a:r>
              <a:rPr lang="en-GB" sz="6000" dirty="0">
                <a:effectLst>
                  <a:outerShdw blurRad="38100" dist="38100" dir="2700000" algn="tl">
                    <a:srgbClr val="000000"/>
                  </a:outerShdw>
                </a:effectLst>
              </a:rPr>
              <a:t>	</a:t>
            </a:r>
            <a:r>
              <a:rPr lang="en-GB" sz="3200" b="1" dirty="0">
                <a:effectLst>
                  <a:outerShdw blurRad="38100" dist="38100" dir="2700000" algn="tl">
                    <a:srgbClr val="000000"/>
                  </a:outerShdw>
                </a:effectLst>
              </a:rPr>
              <a:t>Proficiency in </a:t>
            </a:r>
            <a:r>
              <a:rPr lang="en-GB" sz="3200" b="1" i="1" dirty="0">
                <a:effectLst>
                  <a:outerShdw blurRad="38100" dist="38100" dir="2700000" algn="tl">
                    <a:srgbClr val="000000"/>
                  </a:outerShdw>
                </a:effectLst>
              </a:rPr>
              <a:t>several</a:t>
            </a:r>
            <a:r>
              <a:rPr lang="en-GB" sz="3200" b="1" dirty="0">
                <a:effectLst>
                  <a:outerShdw blurRad="38100" dist="38100" dir="2700000" algn="tl">
                    <a:srgbClr val="000000"/>
                  </a:outerShdw>
                </a:effectLst>
              </a:rPr>
              <a:t> Community languages has become a precondition of citizens... </a:t>
            </a:r>
            <a:br>
              <a:rPr lang="en-GB" sz="3200" b="1" dirty="0">
                <a:effectLst>
                  <a:outerShdw blurRad="38100" dist="38100" dir="2700000" algn="tl">
                    <a:srgbClr val="000000"/>
                  </a:outerShdw>
                </a:effectLst>
              </a:rPr>
            </a:br>
            <a:r>
              <a:rPr lang="en-GB" sz="3200" b="1" dirty="0">
                <a:effectLst>
                  <a:outerShdw blurRad="38100" dist="38100" dir="2700000" algn="tl">
                    <a:srgbClr val="000000"/>
                  </a:outerShdw>
                </a:effectLst>
              </a:rPr>
              <a:t>...develop proficiency in </a:t>
            </a:r>
            <a:r>
              <a:rPr lang="en-GB" sz="3200" b="1" i="1" dirty="0">
                <a:effectLst>
                  <a:outerShdw blurRad="38100" dist="38100" dir="2700000" algn="tl">
                    <a:srgbClr val="000000"/>
                  </a:outerShdw>
                </a:effectLst>
              </a:rPr>
              <a:t>three</a:t>
            </a:r>
            <a:r>
              <a:rPr lang="en-GB" sz="3200" b="1" dirty="0">
                <a:effectLst>
                  <a:outerShdw blurRad="38100" dist="38100" dir="2700000" algn="tl">
                    <a:srgbClr val="000000"/>
                  </a:outerShdw>
                </a:effectLst>
              </a:rPr>
              <a:t> Community languages...</a:t>
            </a:r>
          </a:p>
        </p:txBody>
      </p:sp>
      <p:sp>
        <p:nvSpPr>
          <p:cNvPr id="178182" name="Rectangle 6"/>
          <p:cNvSpPr>
            <a:spLocks noChangeArrowheads="1"/>
          </p:cNvSpPr>
          <p:nvPr/>
        </p:nvSpPr>
        <p:spPr bwMode="auto">
          <a:xfrm>
            <a:off x="4135438" y="4870450"/>
            <a:ext cx="368458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GB" sz="1200" b="1" i="1" dirty="0">
                <a:latin typeface="Times New Roman" pitchFamily="18" charset="0"/>
              </a:rPr>
              <a:t>Teaching and Learning: Towards the Learning Society</a:t>
            </a:r>
            <a:r>
              <a:rPr lang="en-GB" sz="1200" b="1" dirty="0">
                <a:latin typeface="Times New Roman" pitchFamily="18" charset="0"/>
              </a:rPr>
              <a:t> </a:t>
            </a:r>
            <a:br>
              <a:rPr lang="en-GB" sz="1200" b="1" dirty="0">
                <a:latin typeface="Times New Roman" pitchFamily="18" charset="0"/>
              </a:rPr>
            </a:br>
            <a:r>
              <a:rPr lang="en-GB" sz="1200" b="1" i="1" dirty="0">
                <a:latin typeface="Times New Roman" pitchFamily="18" charset="0"/>
              </a:rPr>
              <a:t>European Commission’s White Paper, 1996</a:t>
            </a:r>
          </a:p>
        </p:txBody>
      </p:sp>
      <p:sp>
        <p:nvSpPr>
          <p:cNvPr id="178183" name="Text Box 7"/>
          <p:cNvSpPr txBox="1">
            <a:spLocks noChangeArrowheads="1"/>
          </p:cNvSpPr>
          <p:nvPr/>
        </p:nvSpPr>
        <p:spPr bwMode="auto">
          <a:xfrm>
            <a:off x="0" y="734219"/>
            <a:ext cx="2989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dirty="0">
                <a:effectLst>
                  <a:outerShdw blurRad="38100" dist="38100" dir="2700000" algn="tl">
                    <a:srgbClr val="000000"/>
                  </a:outerShdw>
                </a:effectLst>
              </a:rPr>
              <a:t>12 years later…</a:t>
            </a:r>
          </a:p>
        </p:txBody>
      </p:sp>
    </p:spTree>
    <p:extLst>
      <p:ext uri="{BB962C8B-B14F-4D97-AF65-F5344CB8AC3E}">
        <p14:creationId xmlns:p14="http://schemas.microsoft.com/office/powerpoint/2010/main" val="475062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8183">
                                            <p:txEl>
                                              <p:pRg st="0" end="0"/>
                                            </p:txEl>
                                          </p:spTgt>
                                        </p:tgtEl>
                                        <p:attrNameLst>
                                          <p:attrName>style.visibility</p:attrName>
                                        </p:attrNameLst>
                                      </p:cBhvr>
                                      <p:to>
                                        <p:strVal val="visible"/>
                                      </p:to>
                                    </p:set>
                                    <p:anim calcmode="discrete" valueType="clr">
                                      <p:cBhvr override="childStyle">
                                        <p:cTn id="7" dur="80"/>
                                        <p:tgtEl>
                                          <p:spTgt spid="1781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818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818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178180"/>
                                        </p:tgtEl>
                                        <p:attrNameLst>
                                          <p:attrName>style.visibility</p:attrName>
                                        </p:attrNameLst>
                                      </p:cBhvr>
                                      <p:to>
                                        <p:strVal val="visible"/>
                                      </p:to>
                                    </p:set>
                                    <p:animEffect transition="in" filter="box(out)">
                                      <p:cBhvr>
                                        <p:cTn id="14" dur="500"/>
                                        <p:tgtEl>
                                          <p:spTgt spid="1781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818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8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animBg="1" autoUpdateAnimBg="0"/>
      <p:bldP spid="178181" grpId="0" build="p" autoUpdateAnimBg="0"/>
      <p:bldP spid="17818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1127125" y="1016000"/>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a:solidFill>
                  <a:srgbClr val="FF3300"/>
                </a:solidFill>
                <a:effectLst>
                  <a:outerShdw blurRad="38100" dist="38100" dir="2700000" algn="tl">
                    <a:srgbClr val="000000"/>
                  </a:outerShdw>
                </a:effectLst>
                <a:latin typeface="Comic Sans MS" pitchFamily="66" charset="0"/>
              </a:rPr>
              <a:t>2. QUESTION</a:t>
            </a:r>
          </a:p>
        </p:txBody>
      </p:sp>
      <p:sp>
        <p:nvSpPr>
          <p:cNvPr id="68613" name="Text Box 5"/>
          <p:cNvSpPr txBox="1">
            <a:spLocks noChangeArrowheads="1"/>
          </p:cNvSpPr>
          <p:nvPr/>
        </p:nvSpPr>
        <p:spPr bwMode="auto">
          <a:xfrm>
            <a:off x="1128713" y="2917825"/>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u="sng">
                <a:solidFill>
                  <a:srgbClr val="FF3300"/>
                </a:solidFill>
                <a:effectLst>
                  <a:outerShdw blurRad="38100" dist="38100" dir="2700000" algn="tl">
                    <a:srgbClr val="000000"/>
                  </a:outerShdw>
                </a:effectLst>
                <a:latin typeface="Comic Sans MS" pitchFamily="66" charset="0"/>
              </a:rPr>
              <a:t>A Definition of Knowledge</a:t>
            </a:r>
          </a:p>
        </p:txBody>
      </p:sp>
      <p:pic>
        <p:nvPicPr>
          <p:cNvPr id="68615" name="Picture 7" descr="j02860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75" y="4157663"/>
            <a:ext cx="1835150" cy="1768475"/>
          </a:xfrm>
          <a:prstGeom prst="rect">
            <a:avLst/>
          </a:prstGeom>
          <a:noFill/>
          <a:extLst>
            <a:ext uri="{909E8E84-426E-40DD-AFC4-6F175D3DCCD1}">
              <a14:hiddenFill xmlns:a14="http://schemas.microsoft.com/office/drawing/2010/main">
                <a:solidFill>
                  <a:srgbClr val="FFFFFF"/>
                </a:solidFill>
              </a14:hiddenFill>
            </a:ext>
          </a:extLst>
        </p:spPr>
      </p:pic>
      <p:sp>
        <p:nvSpPr>
          <p:cNvPr id="68614" name="Text Box 6"/>
          <p:cNvSpPr txBox="1">
            <a:spLocks noChangeArrowheads="1"/>
          </p:cNvSpPr>
          <p:nvPr/>
        </p:nvSpPr>
        <p:spPr bwMode="auto">
          <a:xfrm>
            <a:off x="1144588" y="4248150"/>
            <a:ext cx="6835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600" b="1">
                <a:solidFill>
                  <a:srgbClr val="FF9900"/>
                </a:solidFill>
                <a:effectLst>
                  <a:outerShdw blurRad="38100" dist="38100" dir="2700000" algn="tl">
                    <a:srgbClr val="000000"/>
                  </a:outerShdw>
                </a:effectLst>
                <a:latin typeface="Comic Sans MS" pitchFamily="66" charset="0"/>
              </a:rPr>
              <a:t>Can you suggest </a:t>
            </a:r>
            <a:br>
              <a:rPr lang="en-GB" sz="3600" b="1">
                <a:solidFill>
                  <a:srgbClr val="FF9900"/>
                </a:solidFill>
                <a:effectLst>
                  <a:outerShdw blurRad="38100" dist="38100" dir="2700000" algn="tl">
                    <a:srgbClr val="000000"/>
                  </a:outerShdw>
                </a:effectLst>
                <a:latin typeface="Comic Sans MS" pitchFamily="66" charset="0"/>
              </a:rPr>
            </a:br>
            <a:r>
              <a:rPr lang="en-GB" sz="3600" b="1">
                <a:solidFill>
                  <a:srgbClr val="FF9900"/>
                </a:solidFill>
                <a:effectLst>
                  <a:outerShdw blurRad="38100" dist="38100" dir="2700000" algn="tl">
                    <a:srgbClr val="000000"/>
                  </a:outerShdw>
                </a:effectLst>
                <a:latin typeface="Comic Sans MS" pitchFamily="66" charset="0"/>
              </a:rPr>
              <a:t>a definition?</a:t>
            </a:r>
          </a:p>
        </p:txBody>
      </p:sp>
    </p:spTree>
    <p:extLst>
      <p:ext uri="{BB962C8B-B14F-4D97-AF65-F5344CB8AC3E}">
        <p14:creationId xmlns:p14="http://schemas.microsoft.com/office/powerpoint/2010/main" val="63283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ssolve">
                                      <p:cBhvr>
                                        <p:cTn id="7" dur="500"/>
                                        <p:tgtEl>
                                          <p:spTgt spid="68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3"/>
                                        </p:tgtEl>
                                        <p:attrNameLst>
                                          <p:attrName>style.visibility</p:attrName>
                                        </p:attrNameLst>
                                      </p:cBhvr>
                                      <p:to>
                                        <p:strVal val="visible"/>
                                      </p:to>
                                    </p:set>
                                    <p:animEffect transition="in" filter="dissolve">
                                      <p:cBhvr>
                                        <p:cTn id="12" dur="500"/>
                                        <p:tgtEl>
                                          <p:spTgt spid="686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8615"/>
                                        </p:tgtEl>
                                        <p:attrNameLst>
                                          <p:attrName>style.visibility</p:attrName>
                                        </p:attrNameLst>
                                      </p:cBhvr>
                                      <p:to>
                                        <p:strVal val="visible"/>
                                      </p:to>
                                    </p:set>
                                    <p:animEffect transition="in" filter="dissolve">
                                      <p:cBhvr>
                                        <p:cTn id="17" dur="500"/>
                                        <p:tgtEl>
                                          <p:spTgt spid="686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614"/>
                                        </p:tgtEl>
                                        <p:attrNameLst>
                                          <p:attrName>style.visibility</p:attrName>
                                        </p:attrNameLst>
                                      </p:cBhvr>
                                      <p:to>
                                        <p:strVal val="visible"/>
                                      </p:to>
                                    </p:set>
                                    <p:animEffect transition="in" filter="dissolve">
                                      <p:cBhvr>
                                        <p:cTn id="22" dur="5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p:bldP spid="68614"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1397</Words>
  <Application>Microsoft Office PowerPoint</Application>
  <PresentationFormat>Bildschirmpräsentation (4:3)</PresentationFormat>
  <Paragraphs>312</Paragraphs>
  <Slides>45</Slides>
  <Notes>35</Notes>
  <HiddenSlides>0</HiddenSlides>
  <MMClips>0</MMClips>
  <ScaleCrop>false</ScaleCrop>
  <HeadingPairs>
    <vt:vector size="4" baseType="variant">
      <vt:variant>
        <vt:lpstr>Design</vt:lpstr>
      </vt:variant>
      <vt:variant>
        <vt:i4>1</vt:i4>
      </vt:variant>
      <vt:variant>
        <vt:lpstr>Folientitel</vt:lpstr>
      </vt:variant>
      <vt:variant>
        <vt:i4>45</vt:i4>
      </vt:variant>
    </vt:vector>
  </HeadingPairs>
  <TitlesOfParts>
    <vt:vector size="46"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SSR-WIEN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SIMPSON Stuart</dc:creator>
  <cp:lastModifiedBy>EU-Büro Buchhaltungs PC02</cp:lastModifiedBy>
  <cp:revision>32</cp:revision>
  <dcterms:created xsi:type="dcterms:W3CDTF">2014-04-24T10:04:37Z</dcterms:created>
  <dcterms:modified xsi:type="dcterms:W3CDTF">2014-09-10T06:41:28Z</dcterms:modified>
</cp:coreProperties>
</file>