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5" r:id="rId1"/>
  </p:sldMasterIdLst>
  <p:notesMasterIdLst>
    <p:notesMasterId r:id="rId14"/>
  </p:notesMasterIdLst>
  <p:handoutMasterIdLst>
    <p:handoutMasterId r:id="rId15"/>
  </p:handoutMasterIdLst>
  <p:sldIdLst>
    <p:sldId id="277" r:id="rId2"/>
    <p:sldId id="316" r:id="rId3"/>
    <p:sldId id="324" r:id="rId4"/>
    <p:sldId id="320" r:id="rId5"/>
    <p:sldId id="321" r:id="rId6"/>
    <p:sldId id="300" r:id="rId7"/>
    <p:sldId id="331" r:id="rId8"/>
    <p:sldId id="326" r:id="rId9"/>
    <p:sldId id="327" r:id="rId10"/>
    <p:sldId id="328" r:id="rId11"/>
    <p:sldId id="332" r:id="rId12"/>
    <p:sldId id="308" r:id="rId13"/>
  </p:sldIdLst>
  <p:sldSz cx="9144000" cy="6858000" type="screen4x3"/>
  <p:notesSz cx="6791325" cy="98726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CC"/>
    <a:srgbClr val="FFFF99"/>
    <a:srgbClr val="FF6600"/>
    <a:srgbClr val="009900"/>
    <a:srgbClr val="FF9966"/>
    <a:srgbClr val="FF7C80"/>
    <a:srgbClr val="BFBFBF"/>
    <a:srgbClr val="FF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7" autoAdjust="0"/>
    <p:restoredTop sz="94660"/>
  </p:normalViewPr>
  <p:slideViewPr>
    <p:cSldViewPr>
      <p:cViewPr>
        <p:scale>
          <a:sx n="80" d="100"/>
          <a:sy n="80" d="100"/>
        </p:scale>
        <p:origin x="-251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648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092" y="0"/>
            <a:ext cx="2943648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6899"/>
            <a:ext cx="2943648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092" y="9376899"/>
            <a:ext cx="2943648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7AE09F7-4C8F-4820-8A8A-BFA029B3D81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7792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3648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6092" y="0"/>
            <a:ext cx="2943648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16" y="4689239"/>
            <a:ext cx="5433694" cy="4442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Textmasterformate durch Klicken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6899"/>
            <a:ext cx="2943648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6092" y="9376899"/>
            <a:ext cx="2943648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F9F5FC8-9757-482E-A386-B9139648C6B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16310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1C0E0-83EA-43BB-811D-9B08C8A560D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89769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880BE-13C5-489D-ACDC-79C13B313EE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0810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68AE8-FA32-480A-9520-6EE5634FF3C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54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11FA3-9943-4520-8A80-F7A6798C853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7830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B6B2D-FA91-44AA-9B99-88196B96EE0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2999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82E62-56DD-4C09-8889-FBB89CC9D1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69639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4F99F-F8A5-4C36-8C38-4CB66D0CBEF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0645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2"/>
          <p:cNvCxnSpPr/>
          <p:nvPr userDrawn="1"/>
        </p:nvCxnSpPr>
        <p:spPr>
          <a:xfrm>
            <a:off x="457200" y="1484313"/>
            <a:ext cx="7993063" cy="0"/>
          </a:xfrm>
          <a:prstGeom prst="line">
            <a:avLst/>
          </a:prstGeom>
          <a:ln w="158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 rot="16200000">
            <a:off x="7900988" y="1296987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7238206" y="3699669"/>
            <a:ext cx="3065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pPr>
              <a:defRPr/>
            </a:pPr>
            <a:fld id="{577C6DBD-3379-4A6A-B9B1-FDE746057EB2}" type="slidenum">
              <a:rPr lang="de-DE" altLang="de-DE"/>
              <a:pPr>
                <a:defRPr/>
              </a:pPr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66548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42A4F-ABFD-4BDD-B539-83C5EC96FB3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394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61F9A-4CD7-4A12-AF0C-0C4A2AE59B7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1269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592EB-E64C-440E-ABFB-6BF11AC5FFE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2328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en-US" altLang="de-DE" smtClean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2C0AC265-5BAA-4E4E-950D-B66DD2E6C42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cs typeface="+mn-cs"/>
              </a:defRPr>
            </a:lvl1pPr>
          </a:lstStyle>
          <a:p>
            <a:pPr>
              <a:defRPr/>
            </a:pPr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9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2.jpeg"/><Relationship Id="rId18" Type="http://schemas.openxmlformats.org/officeDocument/2006/relationships/image" Target="../media/image16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17" Type="http://schemas.openxmlformats.org/officeDocument/2006/relationships/hyperlink" Target="http://www.sozialministerium.at/cms/site/index.html" TargetMode="External"/><Relationship Id="rId2" Type="http://schemas.openxmlformats.org/officeDocument/2006/relationships/image" Target="../media/image2.jpeg"/><Relationship Id="rId16" Type="http://schemas.openxmlformats.org/officeDocument/2006/relationships/image" Target="../media/image15.jpe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hyperlink" Target="https://www.wko.at/Content.Node/Interessenvertretung/w/index.html" TargetMode="External"/><Relationship Id="rId5" Type="http://schemas.openxmlformats.org/officeDocument/2006/relationships/image" Target="../media/image5.jpeg"/><Relationship Id="rId15" Type="http://schemas.openxmlformats.org/officeDocument/2006/relationships/image" Target="../media/image14.png"/><Relationship Id="rId10" Type="http://schemas.openxmlformats.org/officeDocument/2006/relationships/image" Target="../media/image10.png"/><Relationship Id="rId19" Type="http://schemas.openxmlformats.org/officeDocument/2006/relationships/image" Target="../media/image17.png"/><Relationship Id="rId4" Type="http://schemas.openxmlformats.org/officeDocument/2006/relationships/image" Target="../media/image4.jpeg"/><Relationship Id="rId9" Type="http://schemas.openxmlformats.org/officeDocument/2006/relationships/image" Target="../media/image9.pn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543800" cy="258214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5000" dirty="0" smtClean="0"/>
              <a:t>Übergang </a:t>
            </a:r>
            <a:r>
              <a:rPr lang="de-AT" sz="5000" dirty="0"/>
              <a:t>Schule – Beruf </a:t>
            </a:r>
            <a:r>
              <a:rPr lang="de-AT" sz="5000" dirty="0" smtClean="0"/>
              <a:t/>
            </a:r>
            <a:br>
              <a:rPr lang="de-AT" sz="5000" dirty="0" smtClean="0"/>
            </a:br>
            <a:endParaRPr lang="de-AT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125" cy="14492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sz="2500" dirty="0"/>
              <a:t>Blick auf die </a:t>
            </a:r>
            <a:r>
              <a:rPr lang="de-AT" sz="2500" dirty="0" smtClean="0"/>
              <a:t>Ausbildungsgarantie </a:t>
            </a:r>
            <a:r>
              <a:rPr lang="de-AT" sz="2500" dirty="0"/>
              <a:t>in </a:t>
            </a:r>
            <a:r>
              <a:rPr lang="de-AT" sz="2500" dirty="0" smtClean="0"/>
              <a:t>Wien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AT" sz="25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AT" sz="2400" dirty="0" smtClean="0"/>
              <a:t>Dr. Eva </a:t>
            </a:r>
            <a:r>
              <a:rPr lang="de-AT" sz="2400" dirty="0" err="1" smtClean="0"/>
              <a:t>Krennbauer</a:t>
            </a:r>
            <a:r>
              <a:rPr lang="de-AT" sz="2400" dirty="0" smtClean="0"/>
              <a:t>        </a:t>
            </a:r>
            <a:r>
              <a:rPr lang="de-AT" sz="2400" dirty="0" err="1" smtClean="0"/>
              <a:t>EdTRANS</a:t>
            </a:r>
            <a:r>
              <a:rPr lang="de-AT" sz="2400" dirty="0" smtClean="0"/>
              <a:t> 9.4.2013        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de-AT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000" dirty="0" smtClean="0"/>
              <a:t>FOKUS </a:t>
            </a:r>
            <a:r>
              <a:rPr lang="de-AT" sz="3000" dirty="0"/>
              <a:t>2:</a:t>
            </a:r>
            <a:br>
              <a:rPr lang="de-AT" sz="3000" dirty="0"/>
            </a:br>
            <a:r>
              <a:rPr lang="de-AT" sz="3000" dirty="0"/>
              <a:t>Projekte der Heranführung und Bildung</a:t>
            </a:r>
          </a:p>
        </p:txBody>
      </p:sp>
      <p:sp>
        <p:nvSpPr>
          <p:cNvPr id="36867" name="Foliennummernplatzhalter 2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06F60C41-BC59-42D4-B3AB-0883AE0FDC8A}" type="slidenum">
              <a:rPr lang="de-DE" altLang="de-DE" smtClean="0">
                <a:solidFill>
                  <a:srgbClr val="FFFFFF"/>
                </a:solidFill>
              </a:rPr>
              <a:pPr eaLnBrk="1" hangingPunct="1">
                <a:defRPr/>
              </a:pPr>
              <a:t>10</a:t>
            </a:fld>
            <a:endParaRPr lang="de-DE" altLang="de-DE" smtClean="0">
              <a:solidFill>
                <a:srgbClr val="FFFFFF"/>
              </a:solidFill>
            </a:endParaRPr>
          </a:p>
        </p:txBody>
      </p:sp>
      <p:sp>
        <p:nvSpPr>
          <p:cNvPr id="17412" name="Foliennummernplatzhalter 1"/>
          <p:cNvSpPr>
            <a:spLocks/>
          </p:cNvSpPr>
          <p:nvPr/>
        </p:nvSpPr>
        <p:spPr bwMode="auto"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noFill/>
          <a:ln w="19050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639763" indent="-22860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004888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279525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1554163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0113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4685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29257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382963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fld id="{9809E62E-0D70-4E18-B6E8-CCB967CBFB88}" type="slidenum">
              <a:rPr lang="de-DE" altLang="de-DE" sz="1600">
                <a:solidFill>
                  <a:srgbClr val="FFFFFF"/>
                </a:solidFill>
                <a:latin typeface="Verdana" pitchFamily="34" charset="0"/>
              </a:rPr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de-DE" altLang="de-DE" sz="1600">
              <a:solidFill>
                <a:srgbClr val="FFFFFF"/>
              </a:solidFill>
              <a:latin typeface="Verdana" pitchFamily="34" charset="0"/>
            </a:endParaRPr>
          </a:p>
        </p:txBody>
      </p:sp>
      <p:grpSp>
        <p:nvGrpSpPr>
          <p:cNvPr id="17413" name="Gruppieren 64"/>
          <p:cNvGrpSpPr>
            <a:grpSpLocks noChangeAspect="1"/>
          </p:cNvGrpSpPr>
          <p:nvPr/>
        </p:nvGrpSpPr>
        <p:grpSpPr bwMode="auto">
          <a:xfrm>
            <a:off x="1181100" y="2463800"/>
            <a:ext cx="6775450" cy="4278313"/>
            <a:chOff x="3119961" y="1411702"/>
            <a:chExt cx="7152550" cy="5231819"/>
          </a:xfrm>
        </p:grpSpPr>
        <p:grpSp>
          <p:nvGrpSpPr>
            <p:cNvPr id="17452" name="Gruppieren 65"/>
            <p:cNvGrpSpPr>
              <a:grpSpLocks noChangeAspect="1"/>
            </p:cNvGrpSpPr>
            <p:nvPr/>
          </p:nvGrpSpPr>
          <p:grpSpPr bwMode="auto">
            <a:xfrm>
              <a:off x="3119961" y="1411702"/>
              <a:ext cx="7152550" cy="5231819"/>
              <a:chOff x="432741" y="765190"/>
              <a:chExt cx="9473606" cy="6929591"/>
            </a:xfrm>
          </p:grpSpPr>
          <p:sp>
            <p:nvSpPr>
              <p:cNvPr id="70" name="Ellipse 69"/>
              <p:cNvSpPr>
                <a:spLocks noChangeAspect="1"/>
              </p:cNvSpPr>
              <p:nvPr/>
            </p:nvSpPr>
            <p:spPr>
              <a:xfrm>
                <a:off x="432741" y="765190"/>
                <a:ext cx="6215112" cy="5193979"/>
              </a:xfrm>
              <a:prstGeom prst="ellipse">
                <a:avLst/>
              </a:prstGeom>
              <a:solidFill>
                <a:srgbClr val="4F81BD">
                  <a:lumMod val="40000"/>
                  <a:lumOff val="60000"/>
                  <a:alpha val="15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 kern="0">
                  <a:solidFill>
                    <a:prstClr val="white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71" name="Ellipse 70"/>
              <p:cNvSpPr>
                <a:spLocks noChangeAspect="1"/>
              </p:cNvSpPr>
              <p:nvPr/>
            </p:nvSpPr>
            <p:spPr>
              <a:xfrm>
                <a:off x="3691235" y="765190"/>
                <a:ext cx="6215112" cy="5193979"/>
              </a:xfrm>
              <a:prstGeom prst="ellipse">
                <a:avLst/>
              </a:prstGeom>
              <a:solidFill>
                <a:srgbClr val="4F81BD">
                  <a:lumMod val="40000"/>
                  <a:lumOff val="60000"/>
                  <a:alpha val="15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 kern="0">
                  <a:solidFill>
                    <a:prstClr val="white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72" name="Ellipse 71"/>
              <p:cNvSpPr>
                <a:spLocks noChangeAspect="1"/>
              </p:cNvSpPr>
              <p:nvPr/>
            </p:nvSpPr>
            <p:spPr>
              <a:xfrm>
                <a:off x="2039791" y="2925062"/>
                <a:ext cx="6215112" cy="4769719"/>
              </a:xfrm>
              <a:prstGeom prst="ellipse">
                <a:avLst/>
              </a:prstGeom>
              <a:solidFill>
                <a:srgbClr val="4F81BD">
                  <a:lumMod val="40000"/>
                  <a:lumOff val="60000"/>
                  <a:alpha val="15000"/>
                </a:srgbClr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e-AT" kern="0">
                  <a:solidFill>
                    <a:prstClr val="white"/>
                  </a:solidFill>
                  <a:latin typeface="Calibri"/>
                  <a:cs typeface="+mn-cs"/>
                </a:endParaRPr>
              </a:p>
            </p:txBody>
          </p:sp>
        </p:grpSp>
        <p:sp>
          <p:nvSpPr>
            <p:cNvPr id="67" name="Textfeld 66"/>
            <p:cNvSpPr txBox="1"/>
            <p:nvPr/>
          </p:nvSpPr>
          <p:spPr>
            <a:xfrm rot="20042172">
              <a:off x="3672993" y="1801905"/>
              <a:ext cx="1382581" cy="3688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kern="0" dirty="0">
                  <a:solidFill>
                    <a:srgbClr val="4F81BD">
                      <a:lumMod val="75000"/>
                    </a:srgbClr>
                  </a:solidFill>
                  <a:latin typeface="Calibri"/>
                </a:rPr>
                <a:t>Orientierung</a:t>
              </a:r>
            </a:p>
          </p:txBody>
        </p:sp>
        <p:sp>
          <p:nvSpPr>
            <p:cNvPr id="68" name="Textfeld 67"/>
            <p:cNvSpPr txBox="1"/>
            <p:nvPr/>
          </p:nvSpPr>
          <p:spPr>
            <a:xfrm rot="1680804">
              <a:off x="8598332" y="1794140"/>
              <a:ext cx="889879" cy="3688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kern="0" dirty="0">
                  <a:solidFill>
                    <a:srgbClr val="4F81BD">
                      <a:lumMod val="75000"/>
                    </a:srgbClr>
                  </a:solidFill>
                  <a:latin typeface="Calibri"/>
                </a:rPr>
                <a:t>Bildung</a:t>
              </a:r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6175046" y="6113544"/>
              <a:ext cx="904962" cy="45232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kern="0" dirty="0">
                  <a:solidFill>
                    <a:srgbClr val="4F81BD">
                      <a:lumMod val="75000"/>
                    </a:srgbClr>
                  </a:solidFill>
                  <a:latin typeface="Calibri"/>
                </a:rPr>
                <a:t>„Reife“</a:t>
              </a:r>
            </a:p>
          </p:txBody>
        </p:sp>
      </p:grpSp>
      <p:sp>
        <p:nvSpPr>
          <p:cNvPr id="73" name="Textfeld 72"/>
          <p:cNvSpPr txBox="1"/>
          <p:nvPr/>
        </p:nvSpPr>
        <p:spPr>
          <a:xfrm>
            <a:off x="3200400" y="2789238"/>
            <a:ext cx="1079500" cy="288925"/>
          </a:xfrm>
          <a:prstGeom prst="rect">
            <a:avLst/>
          </a:prstGeom>
          <a:solidFill>
            <a:srgbClr val="9BBB59">
              <a:lumMod val="75000"/>
            </a:srgb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 smtClean="0">
                <a:solidFill>
                  <a:prstClr val="white"/>
                </a:solidFill>
                <a:latin typeface="Calibri"/>
              </a:rPr>
              <a:t>Jugendwerkstatt</a:t>
            </a:r>
            <a:endParaRPr lang="de-AT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3389313" y="4741863"/>
            <a:ext cx="593725" cy="258762"/>
          </a:xfrm>
          <a:prstGeom prst="rect">
            <a:avLst/>
          </a:prstGeom>
          <a:solidFill>
            <a:srgbClr val="9BBB59">
              <a:lumMod val="75000"/>
            </a:srgb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800" kern="0" dirty="0">
                <a:solidFill>
                  <a:prstClr val="white"/>
                </a:solidFill>
                <a:latin typeface="Calibri"/>
              </a:rPr>
              <a:t>Projekt </a:t>
            </a:r>
            <a:endParaRPr lang="de-AT" sz="800" kern="0" dirty="0" smtClean="0">
              <a:solidFill>
                <a:prstClr val="white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800" kern="0" dirty="0" smtClean="0">
                <a:solidFill>
                  <a:prstClr val="white"/>
                </a:solidFill>
                <a:latin typeface="Calibri"/>
              </a:rPr>
              <a:t>Handwerk</a:t>
            </a:r>
            <a:endParaRPr lang="de-AT" sz="8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5780088" y="3922713"/>
            <a:ext cx="1079500" cy="288925"/>
          </a:xfrm>
          <a:prstGeom prst="rect">
            <a:avLst/>
          </a:prstGeom>
          <a:gradFill flip="none" rotWithShape="1">
            <a:gsLst>
              <a:gs pos="47000">
                <a:srgbClr val="F79646">
                  <a:lumMod val="75000"/>
                </a:srgbClr>
              </a:gs>
              <a:gs pos="0">
                <a:srgbClr val="F79646">
                  <a:lumMod val="75000"/>
                </a:srgbClr>
              </a:gs>
              <a:gs pos="100000">
                <a:srgbClr val="9BBB59">
                  <a:lumMod val="75000"/>
                </a:srgbClr>
              </a:gs>
              <a:gs pos="50000">
                <a:srgbClr val="9BBB59">
                  <a:lumMod val="75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Arial" charset="0"/>
              </a:defRPr>
            </a:lvl1pPr>
          </a:lstStyle>
          <a:p>
            <a:pPr>
              <a:defRPr/>
            </a:pPr>
            <a:r>
              <a:rPr lang="de-AT" dirty="0" smtClean="0"/>
              <a:t>Brückenkurse</a:t>
            </a:r>
          </a:p>
        </p:txBody>
      </p:sp>
      <p:sp>
        <p:nvSpPr>
          <p:cNvPr id="76" name="Textfeld 75"/>
          <p:cNvSpPr txBox="1"/>
          <p:nvPr/>
        </p:nvSpPr>
        <p:spPr>
          <a:xfrm>
            <a:off x="6662738" y="4364038"/>
            <a:ext cx="1081087" cy="287337"/>
          </a:xfrm>
          <a:prstGeom prst="rect">
            <a:avLst/>
          </a:prstGeom>
          <a:solidFill>
            <a:srgbClr val="F79646">
              <a:lumMod val="75000"/>
            </a:srgbClr>
          </a:solidFill>
          <a:ln w="19050">
            <a:solidFill>
              <a:srgbClr val="4F81B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>
                <a:solidFill>
                  <a:prstClr val="white"/>
                </a:solidFill>
                <a:latin typeface="Calibri"/>
              </a:rPr>
              <a:t>Basisbildung </a:t>
            </a:r>
            <a:r>
              <a:rPr lang="de-AT" kern="0" dirty="0" smtClean="0">
                <a:solidFill>
                  <a:prstClr val="white"/>
                </a:solidFill>
                <a:latin typeface="Calibri"/>
              </a:rPr>
              <a:t>(IE)</a:t>
            </a:r>
          </a:p>
        </p:txBody>
      </p:sp>
      <p:sp>
        <p:nvSpPr>
          <p:cNvPr id="77" name="Textfeld 76"/>
          <p:cNvSpPr txBox="1"/>
          <p:nvPr/>
        </p:nvSpPr>
        <p:spPr>
          <a:xfrm>
            <a:off x="4860925" y="2708275"/>
            <a:ext cx="1079500" cy="287338"/>
          </a:xfrm>
          <a:prstGeom prst="rect">
            <a:avLst/>
          </a:prstGeom>
          <a:solidFill>
            <a:srgbClr val="F79646">
              <a:lumMod val="75000"/>
            </a:srgbClr>
          </a:solidFill>
          <a:ln w="19050">
            <a:solidFill>
              <a:srgbClr val="4F81B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>
                <a:solidFill>
                  <a:prstClr val="white"/>
                </a:solidFill>
                <a:latin typeface="Calibri"/>
              </a:rPr>
              <a:t>HS-Abschluss Kurse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>
                <a:solidFill>
                  <a:prstClr val="white"/>
                </a:solidFill>
                <a:latin typeface="Calibri"/>
              </a:rPr>
              <a:t>EPA NEU</a:t>
            </a:r>
          </a:p>
        </p:txBody>
      </p:sp>
      <p:sp>
        <p:nvSpPr>
          <p:cNvPr id="78" name="Textfeld 77"/>
          <p:cNvSpPr txBox="1"/>
          <p:nvPr/>
        </p:nvSpPr>
        <p:spPr>
          <a:xfrm>
            <a:off x="1704975" y="4524375"/>
            <a:ext cx="1079500" cy="287338"/>
          </a:xfrm>
          <a:prstGeom prst="rect">
            <a:avLst/>
          </a:prstGeom>
          <a:gradFill flip="none" rotWithShape="1">
            <a:gsLst>
              <a:gs pos="23344">
                <a:srgbClr val="9BBB59">
                  <a:lumMod val="75000"/>
                </a:srgbClr>
              </a:gs>
              <a:gs pos="18000">
                <a:srgbClr val="800080"/>
              </a:gs>
              <a:gs pos="0">
                <a:srgbClr val="7030A0"/>
              </a:gs>
              <a:gs pos="100000">
                <a:srgbClr val="9BBB59">
                  <a:lumMod val="75000"/>
                </a:srgbClr>
              </a:gs>
              <a:gs pos="50000">
                <a:srgbClr val="9BBB59">
                  <a:lumMod val="75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 err="1" smtClean="0">
                <a:solidFill>
                  <a:prstClr val="white"/>
                </a:solidFill>
                <a:latin typeface="Calibri"/>
              </a:rPr>
              <a:t>VoSt</a:t>
            </a:r>
            <a:endParaRPr lang="de-AT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1397000" y="3919538"/>
            <a:ext cx="1079500" cy="288925"/>
          </a:xfrm>
          <a:prstGeom prst="rect">
            <a:avLst/>
          </a:prstGeom>
          <a:gradFill flip="none" rotWithShape="1">
            <a:gsLst>
              <a:gs pos="23344">
                <a:srgbClr val="9BBB59">
                  <a:lumMod val="75000"/>
                </a:srgbClr>
              </a:gs>
              <a:gs pos="18000">
                <a:srgbClr val="800080"/>
              </a:gs>
              <a:gs pos="0">
                <a:srgbClr val="7030A0"/>
              </a:gs>
              <a:gs pos="100000">
                <a:srgbClr val="9BBB59">
                  <a:lumMod val="75000"/>
                </a:srgbClr>
              </a:gs>
              <a:gs pos="50000">
                <a:srgbClr val="9BBB59">
                  <a:lumMod val="75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 smtClean="0">
                <a:solidFill>
                  <a:prstClr val="white"/>
                </a:solidFill>
                <a:latin typeface="Calibri"/>
              </a:rPr>
              <a:t>BOCO-I</a:t>
            </a:r>
            <a:endParaRPr lang="de-AT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0" name="Textfeld 79"/>
          <p:cNvSpPr txBox="1"/>
          <p:nvPr/>
        </p:nvSpPr>
        <p:spPr>
          <a:xfrm>
            <a:off x="6697663" y="3438525"/>
            <a:ext cx="1081087" cy="288925"/>
          </a:xfrm>
          <a:prstGeom prst="rect">
            <a:avLst/>
          </a:prstGeom>
          <a:gradFill flip="none" rotWithShape="1">
            <a:gsLst>
              <a:gs pos="47000">
                <a:srgbClr val="F79646">
                  <a:lumMod val="75000"/>
                </a:srgbClr>
              </a:gs>
              <a:gs pos="0">
                <a:srgbClr val="F79646">
                  <a:lumMod val="75000"/>
                </a:srgbClr>
              </a:gs>
              <a:gs pos="100000">
                <a:srgbClr val="9BBB59">
                  <a:lumMod val="75000"/>
                </a:srgbClr>
              </a:gs>
              <a:gs pos="50000">
                <a:srgbClr val="9BBB59">
                  <a:lumMod val="75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>
                <a:solidFill>
                  <a:prstClr val="white"/>
                </a:solidFill>
                <a:latin typeface="Calibri"/>
              </a:rPr>
              <a:t>Deutsch </a:t>
            </a:r>
            <a:r>
              <a:rPr lang="de-AT" kern="0" dirty="0" smtClean="0">
                <a:solidFill>
                  <a:prstClr val="white"/>
                </a:solidFill>
                <a:latin typeface="Calibri"/>
              </a:rPr>
              <a:t>Kurse</a:t>
            </a:r>
          </a:p>
        </p:txBody>
      </p:sp>
      <p:sp>
        <p:nvSpPr>
          <p:cNvPr id="81" name="Textfeld 80"/>
          <p:cNvSpPr txBox="1"/>
          <p:nvPr/>
        </p:nvSpPr>
        <p:spPr>
          <a:xfrm>
            <a:off x="5964238" y="3190875"/>
            <a:ext cx="539750" cy="273050"/>
          </a:xfrm>
          <a:prstGeom prst="rect">
            <a:avLst/>
          </a:prstGeom>
          <a:solidFill>
            <a:srgbClr val="9BBB59">
              <a:lumMod val="75000"/>
            </a:srgbClr>
          </a:solidFill>
          <a:ln w="19050">
            <a:solidFill>
              <a:srgbClr val="4F81B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800" kern="0" dirty="0">
                <a:solidFill>
                  <a:prstClr val="white"/>
                </a:solidFill>
                <a:latin typeface="Calibri"/>
              </a:rPr>
              <a:t>D/M/E </a:t>
            </a:r>
            <a:endParaRPr lang="de-AT" sz="800" kern="0" dirty="0" smtClean="0">
              <a:solidFill>
                <a:prstClr val="white"/>
              </a:solidFill>
              <a:latin typeface="Calibri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800" kern="0" dirty="0" smtClean="0">
                <a:solidFill>
                  <a:prstClr val="white"/>
                </a:solidFill>
                <a:latin typeface="Calibri"/>
              </a:rPr>
              <a:t>Nachholen</a:t>
            </a:r>
            <a:endParaRPr lang="de-AT" sz="800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2" name="Textfeld 81"/>
          <p:cNvSpPr txBox="1"/>
          <p:nvPr/>
        </p:nvSpPr>
        <p:spPr>
          <a:xfrm>
            <a:off x="4240213" y="4494213"/>
            <a:ext cx="1081087" cy="287337"/>
          </a:xfrm>
          <a:prstGeom prst="rect">
            <a:avLst/>
          </a:prstGeom>
          <a:gradFill flip="none" rotWithShape="1">
            <a:gsLst>
              <a:gs pos="47000">
                <a:srgbClr val="800080"/>
              </a:gs>
              <a:gs pos="0">
                <a:srgbClr val="7030A0"/>
              </a:gs>
              <a:gs pos="100000">
                <a:srgbClr val="9BBB59">
                  <a:lumMod val="75000"/>
                </a:srgbClr>
              </a:gs>
              <a:gs pos="50000">
                <a:srgbClr val="9BBB59">
                  <a:lumMod val="75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srgbClr val="4F81B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>
                <a:solidFill>
                  <a:prstClr val="white"/>
                </a:solidFill>
                <a:latin typeface="Calibri"/>
              </a:rPr>
              <a:t>Spacelab – PS Wien</a:t>
            </a:r>
          </a:p>
        </p:txBody>
      </p:sp>
      <p:sp>
        <p:nvSpPr>
          <p:cNvPr id="83" name="Textfeld 82"/>
          <p:cNvSpPr txBox="1"/>
          <p:nvPr/>
        </p:nvSpPr>
        <p:spPr>
          <a:xfrm>
            <a:off x="4249738" y="3963988"/>
            <a:ext cx="1081087" cy="287337"/>
          </a:xfrm>
          <a:prstGeom prst="rect">
            <a:avLst/>
          </a:prstGeom>
          <a:solidFill>
            <a:srgbClr val="4F81BD">
              <a:lumMod val="75000"/>
            </a:srgbClr>
          </a:solidFill>
          <a:ln w="19050">
            <a:solidFill>
              <a:srgbClr val="4F81B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 err="1">
                <a:solidFill>
                  <a:prstClr val="white"/>
                </a:solidFill>
                <a:latin typeface="Calibri"/>
              </a:rPr>
              <a:t>A_Fit</a:t>
            </a:r>
            <a:endParaRPr lang="de-AT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4" name="Textfeld 83"/>
          <p:cNvSpPr txBox="1"/>
          <p:nvPr/>
        </p:nvSpPr>
        <p:spPr>
          <a:xfrm>
            <a:off x="3024188" y="4203700"/>
            <a:ext cx="1079500" cy="288925"/>
          </a:xfrm>
          <a:prstGeom prst="rect">
            <a:avLst/>
          </a:prstGeom>
          <a:solidFill>
            <a:srgbClr val="4F81BD">
              <a:lumMod val="75000"/>
            </a:srgb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>
                <a:solidFill>
                  <a:prstClr val="white"/>
                </a:solidFill>
                <a:latin typeface="Calibri"/>
              </a:rPr>
              <a:t>BSB </a:t>
            </a:r>
            <a:r>
              <a:rPr lang="de-AT" sz="1200" kern="0" dirty="0" smtClean="0">
                <a:solidFill>
                  <a:prstClr val="white"/>
                </a:solidFill>
                <a:latin typeface="Calibri"/>
              </a:rPr>
              <a:t>*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 smtClean="0">
                <a:solidFill>
                  <a:prstClr val="white"/>
                </a:solidFill>
                <a:latin typeface="Calibri"/>
              </a:rPr>
              <a:t>„</a:t>
            </a:r>
            <a:r>
              <a:rPr lang="de-AT" kern="0" dirty="0" err="1">
                <a:solidFill>
                  <a:prstClr val="white"/>
                </a:solidFill>
                <a:latin typeface="Calibri"/>
              </a:rPr>
              <a:t>Qualif</a:t>
            </a:r>
            <a:r>
              <a:rPr lang="de-AT" kern="0" dirty="0">
                <a:solidFill>
                  <a:prstClr val="white"/>
                </a:solidFill>
                <a:latin typeface="Calibri"/>
              </a:rPr>
              <a:t>. Projekte“</a:t>
            </a:r>
          </a:p>
        </p:txBody>
      </p:sp>
      <p:sp>
        <p:nvSpPr>
          <p:cNvPr id="85" name="Textfeld 84"/>
          <p:cNvSpPr txBox="1"/>
          <p:nvPr/>
        </p:nvSpPr>
        <p:spPr>
          <a:xfrm>
            <a:off x="3792538" y="5114925"/>
            <a:ext cx="1079500" cy="288925"/>
          </a:xfrm>
          <a:prstGeom prst="rect">
            <a:avLst/>
          </a:prstGeom>
          <a:solidFill>
            <a:srgbClr val="FF5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>
                <a:solidFill>
                  <a:prstClr val="white"/>
                </a:solidFill>
                <a:latin typeface="Calibri"/>
              </a:rPr>
              <a:t>§ 10 </a:t>
            </a:r>
            <a:r>
              <a:rPr lang="de-AT" dirty="0" smtClean="0">
                <a:solidFill>
                  <a:prstClr val="white"/>
                </a:solidFill>
                <a:latin typeface="Calibri"/>
              </a:rPr>
              <a:t>CGW</a:t>
            </a:r>
            <a:r>
              <a:rPr lang="de-AT" sz="1200" dirty="0" smtClean="0">
                <a:solidFill>
                  <a:prstClr val="white"/>
                </a:solidFill>
                <a:latin typeface="Calibri"/>
              </a:rPr>
              <a:t>*</a:t>
            </a:r>
            <a:r>
              <a:rPr lang="de-AT" dirty="0" smtClean="0">
                <a:solidFill>
                  <a:prstClr val="white"/>
                </a:solidFill>
                <a:latin typeface="Calibri"/>
              </a:rPr>
              <a:t> </a:t>
            </a:r>
            <a:endParaRPr lang="de-AT" dirty="0">
              <a:solidFill>
                <a:prstClr val="white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dirty="0">
                <a:solidFill>
                  <a:prstClr val="white"/>
                </a:solidFill>
                <a:latin typeface="Calibri"/>
              </a:rPr>
              <a:t>des FSW</a:t>
            </a:r>
          </a:p>
        </p:txBody>
      </p:sp>
      <p:sp>
        <p:nvSpPr>
          <p:cNvPr id="86" name="Textfeld 85"/>
          <p:cNvSpPr txBox="1"/>
          <p:nvPr/>
        </p:nvSpPr>
        <p:spPr>
          <a:xfrm>
            <a:off x="3563938" y="5876925"/>
            <a:ext cx="517525" cy="215900"/>
          </a:xfrm>
          <a:prstGeom prst="rect">
            <a:avLst/>
          </a:prstGeom>
          <a:solidFill>
            <a:sysClr val="window" lastClr="FFFFFF">
              <a:lumMod val="65000"/>
            </a:sys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>
              <a:defRPr sz="1000" b="1">
                <a:solidFill>
                  <a:schemeClr val="bg1"/>
                </a:solidFill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800" kern="0" dirty="0">
                <a:solidFill>
                  <a:prstClr val="white"/>
                </a:solidFill>
                <a:latin typeface="Calibri"/>
              </a:rPr>
              <a:t>Re-start</a:t>
            </a:r>
          </a:p>
        </p:txBody>
      </p:sp>
      <p:grpSp>
        <p:nvGrpSpPr>
          <p:cNvPr id="17428" name="Gruppieren 86"/>
          <p:cNvGrpSpPr>
            <a:grpSpLocks/>
          </p:cNvGrpSpPr>
          <p:nvPr/>
        </p:nvGrpSpPr>
        <p:grpSpPr bwMode="auto">
          <a:xfrm>
            <a:off x="755650" y="1484313"/>
            <a:ext cx="7456488" cy="757237"/>
            <a:chOff x="467544" y="911443"/>
            <a:chExt cx="8676456" cy="1005389"/>
          </a:xfrm>
        </p:grpSpPr>
        <p:sp>
          <p:nvSpPr>
            <p:cNvPr id="88" name="Rechteck 87"/>
            <p:cNvSpPr/>
            <p:nvPr/>
          </p:nvSpPr>
          <p:spPr>
            <a:xfrm>
              <a:off x="467544" y="911443"/>
              <a:ext cx="8676456" cy="1005389"/>
            </a:xfrm>
            <a:prstGeom prst="rect">
              <a:avLst/>
            </a:prstGeom>
            <a:solidFill>
              <a:srgbClr val="C0504D">
                <a:lumMod val="20000"/>
                <a:lumOff val="80000"/>
                <a:alpha val="49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kern="0">
                <a:solidFill>
                  <a:prstClr val="white"/>
                </a:solidFill>
                <a:latin typeface="Calibri"/>
                <a:cs typeface="+mn-cs"/>
              </a:endParaRPr>
            </a:p>
          </p:txBody>
        </p:sp>
        <p:grpSp>
          <p:nvGrpSpPr>
            <p:cNvPr id="17446" name="Gruppieren 88"/>
            <p:cNvGrpSpPr>
              <a:grpSpLocks/>
            </p:cNvGrpSpPr>
            <p:nvPr/>
          </p:nvGrpSpPr>
          <p:grpSpPr bwMode="auto">
            <a:xfrm>
              <a:off x="539552" y="995298"/>
              <a:ext cx="8532840" cy="919220"/>
              <a:chOff x="458252" y="5509527"/>
              <a:chExt cx="8532840" cy="919220"/>
            </a:xfrm>
          </p:grpSpPr>
          <p:cxnSp>
            <p:nvCxnSpPr>
              <p:cNvPr id="17447" name="Gerade Verbindung mit Pfeil 89"/>
              <p:cNvCxnSpPr>
                <a:cxnSpLocks noChangeShapeType="1"/>
              </p:cNvCxnSpPr>
              <p:nvPr/>
            </p:nvCxnSpPr>
            <p:spPr bwMode="auto">
              <a:xfrm>
                <a:off x="1538372" y="5905527"/>
                <a:ext cx="6300000" cy="0"/>
              </a:xfrm>
              <a:prstGeom prst="straightConnector1">
                <a:avLst/>
              </a:prstGeom>
              <a:noFill/>
              <a:ln w="28575" algn="ctr">
                <a:solidFill>
                  <a:srgbClr val="953735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1" name="Textfeld 90"/>
              <p:cNvSpPr txBox="1"/>
              <p:nvPr/>
            </p:nvSpPr>
            <p:spPr>
              <a:xfrm>
                <a:off x="1732878" y="5547920"/>
                <a:ext cx="6696221" cy="368853"/>
              </a:xfrm>
              <a:prstGeom prst="rect">
                <a:avLst/>
              </a:prstGeom>
              <a:noFill/>
            </p:spPr>
            <p:txBody>
              <a:bodyPr>
                <a:normAutofit fontScale="92500" lnSpcReduction="10000"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AT" sz="1400" kern="0" dirty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AMS </a:t>
                </a:r>
                <a:r>
                  <a:rPr lang="de-AT" sz="1400" kern="0" dirty="0" err="1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Jgdl</a:t>
                </a:r>
                <a:r>
                  <a:rPr lang="de-AT" sz="1400" kern="0" dirty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. inkl. BIZ und BBEs / Jugendcoaching / andere Beratungsstellen</a:t>
                </a:r>
              </a:p>
            </p:txBody>
          </p:sp>
          <p:sp>
            <p:nvSpPr>
              <p:cNvPr id="92" name="Textfeld 91"/>
              <p:cNvSpPr txBox="1"/>
              <p:nvPr/>
            </p:nvSpPr>
            <p:spPr>
              <a:xfrm>
                <a:off x="1760586" y="5906236"/>
                <a:ext cx="5898217" cy="522719"/>
              </a:xfrm>
              <a:prstGeom prst="rect">
                <a:avLst/>
              </a:prstGeom>
              <a:noFill/>
            </p:spPr>
            <p:txBody>
              <a:bodyPr wrap="none">
                <a:normAutofit fontScale="92500" lnSpcReduction="10000"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AT" sz="1200" kern="0" dirty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= Begleiten den Prozess, bieten Beratung, Orientierung, Case Management an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AT" sz="1200" kern="0" dirty="0">
                    <a:solidFill>
                      <a:srgbClr val="C0504D">
                        <a:lumMod val="75000"/>
                      </a:srgbClr>
                    </a:solidFill>
                    <a:latin typeface="Calibri"/>
                  </a:rPr>
                  <a:t>und vermitteln in die geeignete Einrichtung bei Bedarf</a:t>
                </a:r>
              </a:p>
            </p:txBody>
          </p:sp>
          <p:sp>
            <p:nvSpPr>
              <p:cNvPr id="93" name="Textfeld 92"/>
              <p:cNvSpPr txBox="1"/>
              <p:nvPr/>
            </p:nvSpPr>
            <p:spPr>
              <a:xfrm>
                <a:off x="458287" y="5509981"/>
                <a:ext cx="971645" cy="792509"/>
              </a:xfrm>
              <a:prstGeom prst="rect">
                <a:avLst/>
              </a:prstGeom>
              <a:solidFill>
                <a:srgbClr val="C0504D">
                  <a:lumMod val="75000"/>
                </a:srgbClr>
              </a:solidFill>
            </p:spPr>
            <p:txBody>
              <a:bodyPr wrap="none" anchor="ctr">
                <a:normAutofit/>
              </a:bodyPr>
              <a:lstStyle>
                <a:defPPr>
                  <a:defRPr lang="de-DE"/>
                </a:defPPr>
                <a:lvl1pPr algn="ctr">
                  <a:defRPr sz="1600">
                    <a:solidFill>
                      <a:schemeClr val="bg1"/>
                    </a:solidFill>
                  </a:defRPr>
                </a:lvl1pPr>
              </a:lstStyle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AT" sz="1400" kern="0" dirty="0">
                    <a:solidFill>
                      <a:prstClr val="white"/>
                    </a:solidFill>
                    <a:latin typeface="Calibri"/>
                  </a:rPr>
                  <a:t>Schule</a:t>
                </a:r>
              </a:p>
            </p:txBody>
          </p:sp>
          <p:sp>
            <p:nvSpPr>
              <p:cNvPr id="94" name="Textfeld 93"/>
              <p:cNvSpPr txBox="1"/>
              <p:nvPr/>
            </p:nvSpPr>
            <p:spPr>
              <a:xfrm>
                <a:off x="8019013" y="5509981"/>
                <a:ext cx="971645" cy="792509"/>
              </a:xfrm>
              <a:prstGeom prst="rect">
                <a:avLst/>
              </a:prstGeom>
              <a:solidFill>
                <a:srgbClr val="C0504D">
                  <a:lumMod val="75000"/>
                </a:srgbClr>
              </a:solidFill>
            </p:spPr>
            <p:txBody>
              <a:bodyPr wrap="none" anchor="ctr">
                <a:normAutofit fontScale="92500" lnSpcReduction="20000"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AT" sz="1400" kern="0" dirty="0">
                    <a:solidFill>
                      <a:prstClr val="white"/>
                    </a:solidFill>
                    <a:latin typeface="Calibri"/>
                  </a:rPr>
                  <a:t>Lehre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AT" sz="1400" kern="0" dirty="0">
                    <a:solidFill>
                      <a:prstClr val="white"/>
                    </a:solidFill>
                    <a:latin typeface="Calibri"/>
                  </a:rPr>
                  <a:t>Schulische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de-AT" sz="1400" kern="0" dirty="0">
                    <a:solidFill>
                      <a:prstClr val="white"/>
                    </a:solidFill>
                    <a:latin typeface="Calibri"/>
                  </a:rPr>
                  <a:t> Bildung</a:t>
                </a:r>
              </a:p>
            </p:txBody>
          </p:sp>
        </p:grpSp>
      </p:grpSp>
      <p:cxnSp>
        <p:nvCxnSpPr>
          <p:cNvPr id="17429" name="Gerade Verbindung mit Pfeil 94"/>
          <p:cNvCxnSpPr>
            <a:cxnSpLocks noChangeShapeType="1"/>
          </p:cNvCxnSpPr>
          <p:nvPr/>
        </p:nvCxnSpPr>
        <p:spPr bwMode="auto">
          <a:xfrm flipH="1">
            <a:off x="2452688" y="2214563"/>
            <a:ext cx="179387" cy="306387"/>
          </a:xfrm>
          <a:prstGeom prst="straightConnector1">
            <a:avLst/>
          </a:prstGeom>
          <a:noFill/>
          <a:ln w="19050" algn="ctr">
            <a:solidFill>
              <a:srgbClr val="95373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0" name="Gerade Verbindung mit Pfeil 95"/>
          <p:cNvCxnSpPr>
            <a:cxnSpLocks noChangeShapeType="1"/>
          </p:cNvCxnSpPr>
          <p:nvPr/>
        </p:nvCxnSpPr>
        <p:spPr bwMode="auto">
          <a:xfrm flipH="1">
            <a:off x="3389313" y="2214563"/>
            <a:ext cx="107950" cy="252412"/>
          </a:xfrm>
          <a:prstGeom prst="straightConnector1">
            <a:avLst/>
          </a:prstGeom>
          <a:noFill/>
          <a:ln w="19050" algn="ctr">
            <a:solidFill>
              <a:srgbClr val="95373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1" name="Gerade Verbindung mit Pfeil 96"/>
          <p:cNvCxnSpPr>
            <a:cxnSpLocks noChangeShapeType="1"/>
          </p:cNvCxnSpPr>
          <p:nvPr/>
        </p:nvCxnSpPr>
        <p:spPr bwMode="auto">
          <a:xfrm>
            <a:off x="4649788" y="2214563"/>
            <a:ext cx="0" cy="304800"/>
          </a:xfrm>
          <a:prstGeom prst="straightConnector1">
            <a:avLst/>
          </a:prstGeom>
          <a:noFill/>
          <a:ln w="19050" algn="ctr">
            <a:solidFill>
              <a:srgbClr val="95373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2" name="Gerade Verbindung mit Pfeil 97"/>
          <p:cNvCxnSpPr>
            <a:cxnSpLocks noChangeShapeType="1"/>
          </p:cNvCxnSpPr>
          <p:nvPr/>
        </p:nvCxnSpPr>
        <p:spPr bwMode="auto">
          <a:xfrm>
            <a:off x="5657850" y="2214563"/>
            <a:ext cx="107950" cy="252412"/>
          </a:xfrm>
          <a:prstGeom prst="straightConnector1">
            <a:avLst/>
          </a:prstGeom>
          <a:noFill/>
          <a:ln w="19050" algn="ctr">
            <a:solidFill>
              <a:srgbClr val="95373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433" name="Gerade Verbindung mit Pfeil 98"/>
          <p:cNvCxnSpPr>
            <a:cxnSpLocks noChangeShapeType="1"/>
          </p:cNvCxnSpPr>
          <p:nvPr/>
        </p:nvCxnSpPr>
        <p:spPr bwMode="auto">
          <a:xfrm>
            <a:off x="6665913" y="2195513"/>
            <a:ext cx="179387" cy="307975"/>
          </a:xfrm>
          <a:prstGeom prst="straightConnector1">
            <a:avLst/>
          </a:prstGeom>
          <a:noFill/>
          <a:ln w="19050" algn="ctr">
            <a:solidFill>
              <a:srgbClr val="953735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434" name="Textfeld 106"/>
          <p:cNvSpPr txBox="1">
            <a:spLocks noChangeArrowheads="1"/>
          </p:cNvSpPr>
          <p:nvPr/>
        </p:nvSpPr>
        <p:spPr bwMode="auto">
          <a:xfrm>
            <a:off x="7092950" y="6092825"/>
            <a:ext cx="11318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200">
                <a:solidFill>
                  <a:srgbClr val="000000"/>
                </a:solidFill>
                <a:latin typeface="Calibri" pitchFamily="34" charset="0"/>
              </a:rPr>
              <a:t>*</a:t>
            </a:r>
            <a:r>
              <a:rPr lang="de-AT" altLang="de-DE" sz="1000">
                <a:solidFill>
                  <a:srgbClr val="000000"/>
                </a:solidFill>
                <a:latin typeface="Calibri" pitchFamily="34" charset="0"/>
              </a:rPr>
              <a:t> Für Jugendliche 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000">
                <a:solidFill>
                  <a:srgbClr val="000000"/>
                </a:solidFill>
                <a:latin typeface="Calibri" pitchFamily="34" charset="0"/>
              </a:rPr>
              <a:t>mit Behinderung</a:t>
            </a:r>
          </a:p>
        </p:txBody>
      </p:sp>
      <p:grpSp>
        <p:nvGrpSpPr>
          <p:cNvPr id="17435" name="Gruppieren 108"/>
          <p:cNvGrpSpPr>
            <a:grpSpLocks/>
          </p:cNvGrpSpPr>
          <p:nvPr/>
        </p:nvGrpSpPr>
        <p:grpSpPr bwMode="auto">
          <a:xfrm>
            <a:off x="288925" y="4652963"/>
            <a:ext cx="898525" cy="1827212"/>
            <a:chOff x="289621" y="4653136"/>
            <a:chExt cx="898003" cy="1826864"/>
          </a:xfrm>
        </p:grpSpPr>
        <p:sp>
          <p:nvSpPr>
            <p:cNvPr id="101" name="Textfeld 100"/>
            <p:cNvSpPr txBox="1"/>
            <p:nvPr/>
          </p:nvSpPr>
          <p:spPr>
            <a:xfrm>
              <a:off x="361017" y="4899151"/>
              <a:ext cx="756797" cy="215859"/>
            </a:xfrm>
            <a:prstGeom prst="rect">
              <a:avLst/>
            </a:prstGeom>
            <a:solidFill>
              <a:srgbClr val="9BBB59">
                <a:lumMod val="75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defPPr>
                <a:defRPr lang="de-DE"/>
              </a:defPPr>
              <a:lvl1pPr algn="ctr">
                <a:defRPr sz="1000" b="1">
                  <a:solidFill>
                    <a:schemeClr val="bg1"/>
                  </a:solidFill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kern="0" dirty="0" smtClean="0">
                  <a:solidFill>
                    <a:prstClr val="white"/>
                  </a:solidFill>
                  <a:latin typeface="Calibri"/>
                </a:rPr>
                <a:t>AMS</a:t>
              </a:r>
              <a:endParaRPr lang="de-AT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2" name="Textfeld 101"/>
            <p:cNvSpPr txBox="1"/>
            <p:nvPr/>
          </p:nvSpPr>
          <p:spPr>
            <a:xfrm>
              <a:off x="361017" y="5164214"/>
              <a:ext cx="756797" cy="215859"/>
            </a:xfrm>
            <a:prstGeom prst="rect">
              <a:avLst/>
            </a:prstGeom>
            <a:solidFill>
              <a:srgbClr val="4F81BD">
                <a:lumMod val="75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defPPr>
                <a:defRPr lang="de-DE"/>
              </a:defPPr>
              <a:lvl1pPr algn="ctr">
                <a:defRPr sz="1000" b="1">
                  <a:solidFill>
                    <a:schemeClr val="bg1"/>
                  </a:solidFill>
                </a:defRPr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kern="0" dirty="0" smtClean="0">
                  <a:solidFill>
                    <a:prstClr val="white"/>
                  </a:solidFill>
                  <a:latin typeface="Calibri"/>
                </a:rPr>
                <a:t>BSB</a:t>
              </a:r>
              <a:endParaRPr lang="de-AT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3" name="Textfeld 102"/>
            <p:cNvSpPr txBox="1"/>
            <p:nvPr/>
          </p:nvSpPr>
          <p:spPr>
            <a:xfrm>
              <a:off x="361017" y="5430863"/>
              <a:ext cx="756797" cy="215859"/>
            </a:xfrm>
            <a:prstGeom prst="rect">
              <a:avLst/>
            </a:prstGeom>
            <a:solidFill>
              <a:srgbClr val="FF505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defPPr>
                <a:defRPr lang="de-DE"/>
              </a:defPPr>
              <a:lvl1pPr>
                <a:defRPr sz="1000" b="1">
                  <a:solidFill>
                    <a:schemeClr val="bg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kern="0" dirty="0" smtClean="0">
                  <a:solidFill>
                    <a:prstClr val="white"/>
                  </a:solidFill>
                  <a:latin typeface="Calibri"/>
                </a:rPr>
                <a:t>FSW</a:t>
              </a:r>
              <a:endParaRPr lang="de-AT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4" name="Textfeld 103"/>
            <p:cNvSpPr txBox="1"/>
            <p:nvPr/>
          </p:nvSpPr>
          <p:spPr>
            <a:xfrm>
              <a:off x="362604" y="5708622"/>
              <a:ext cx="755211" cy="217447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defPPr>
                <a:defRPr lang="de-DE"/>
              </a:defPPr>
              <a:lvl1pPr>
                <a:defRPr sz="1000" b="1">
                  <a:solidFill>
                    <a:schemeClr val="bg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kern="0" dirty="0" err="1" smtClean="0">
                  <a:solidFill>
                    <a:prstClr val="white"/>
                  </a:solidFill>
                  <a:latin typeface="Calibri"/>
                </a:rPr>
                <a:t>waff</a:t>
              </a:r>
              <a:endParaRPr lang="de-AT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5" name="Textfeld 104"/>
            <p:cNvSpPr txBox="1"/>
            <p:nvPr/>
          </p:nvSpPr>
          <p:spPr>
            <a:xfrm>
              <a:off x="362604" y="5975271"/>
              <a:ext cx="755211" cy="217447"/>
            </a:xfrm>
            <a:prstGeom prst="rect">
              <a:avLst/>
            </a:prstGeom>
            <a:solidFill>
              <a:srgbClr val="F79646">
                <a:lumMod val="75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defPPr>
                <a:defRPr lang="de-DE"/>
              </a:defPPr>
              <a:lvl1pPr>
                <a:defRPr sz="1000" b="1">
                  <a:solidFill>
                    <a:schemeClr val="bg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kern="0" dirty="0" smtClean="0">
                  <a:solidFill>
                    <a:prstClr val="white"/>
                  </a:solidFill>
                  <a:latin typeface="Calibri"/>
                </a:rPr>
                <a:t>IE/Land</a:t>
              </a:r>
              <a:endParaRPr lang="de-AT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06" name="Textfeld 105"/>
            <p:cNvSpPr txBox="1"/>
            <p:nvPr/>
          </p:nvSpPr>
          <p:spPr>
            <a:xfrm>
              <a:off x="289621" y="4653136"/>
              <a:ext cx="898003" cy="24601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sz="1000" kern="0" dirty="0">
                  <a:solidFill>
                    <a:prstClr val="black"/>
                  </a:solidFill>
                  <a:latin typeface="Calibri"/>
                </a:rPr>
                <a:t>Farbelegende</a:t>
              </a:r>
            </a:p>
          </p:txBody>
        </p:sp>
        <p:sp>
          <p:nvSpPr>
            <p:cNvPr id="108" name="Textfeld 107"/>
            <p:cNvSpPr txBox="1"/>
            <p:nvPr/>
          </p:nvSpPr>
          <p:spPr>
            <a:xfrm>
              <a:off x="359430" y="6264141"/>
              <a:ext cx="756798" cy="215859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>
              <a:defPPr>
                <a:defRPr lang="de-DE"/>
              </a:defPPr>
              <a:lvl1pPr>
                <a:defRPr sz="1000" b="1">
                  <a:solidFill>
                    <a:schemeClr val="bg1"/>
                  </a:solidFill>
                </a:defRPr>
              </a:lvl1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AT" kern="0" dirty="0" smtClean="0">
                  <a:solidFill>
                    <a:schemeClr val="tx1"/>
                  </a:solidFill>
                  <a:latin typeface="Calibri"/>
                </a:rPr>
                <a:t>DLU</a:t>
              </a:r>
              <a:endParaRPr lang="de-AT" kern="0" dirty="0">
                <a:solidFill>
                  <a:schemeClr val="tx1"/>
                </a:solidFill>
                <a:latin typeface="Calibri"/>
              </a:endParaRPr>
            </a:p>
          </p:txBody>
        </p:sp>
      </p:grpSp>
      <p:sp>
        <p:nvSpPr>
          <p:cNvPr id="51" name="Textfeld 50"/>
          <p:cNvSpPr txBox="1"/>
          <p:nvPr/>
        </p:nvSpPr>
        <p:spPr>
          <a:xfrm>
            <a:off x="2381250" y="3327400"/>
            <a:ext cx="1079500" cy="288925"/>
          </a:xfrm>
          <a:prstGeom prst="rect">
            <a:avLst/>
          </a:prstGeom>
          <a:solidFill>
            <a:srgbClr val="9BBB59">
              <a:lumMod val="75000"/>
            </a:srgbClr>
          </a:soli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kern="0" dirty="0" err="1">
                <a:solidFill>
                  <a:prstClr val="white"/>
                </a:solidFill>
                <a:latin typeface="Calibri"/>
              </a:rPr>
              <a:t>a</a:t>
            </a:r>
            <a:r>
              <a:rPr lang="de-AT" kern="0" dirty="0" err="1" smtClean="0">
                <a:solidFill>
                  <a:prstClr val="white"/>
                </a:solidFill>
                <a:latin typeface="Calibri"/>
              </a:rPr>
              <a:t>nd</a:t>
            </a:r>
            <a:r>
              <a:rPr lang="de-AT" kern="0" dirty="0" smtClean="0">
                <a:solidFill>
                  <a:prstClr val="white"/>
                </a:solidFill>
                <a:latin typeface="Calibri"/>
              </a:rPr>
              <a:t>. BO-Angebote</a:t>
            </a:r>
            <a:endParaRPr lang="de-AT" kern="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4686300" y="3308350"/>
            <a:ext cx="1079500" cy="288925"/>
          </a:xfrm>
          <a:prstGeom prst="rect">
            <a:avLst/>
          </a:prstGeom>
          <a:gradFill flip="none" rotWithShape="1">
            <a:gsLst>
              <a:gs pos="47000">
                <a:srgbClr val="F79646">
                  <a:lumMod val="75000"/>
                </a:srgbClr>
              </a:gs>
              <a:gs pos="0">
                <a:srgbClr val="F79646">
                  <a:lumMod val="75000"/>
                </a:srgbClr>
              </a:gs>
              <a:gs pos="100000">
                <a:srgbClr val="9BBB59">
                  <a:lumMod val="75000"/>
                </a:srgbClr>
              </a:gs>
              <a:gs pos="50000">
                <a:srgbClr val="9BBB59">
                  <a:lumMod val="75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2700000" scaled="1"/>
            <a:tileRect/>
          </a:gradFill>
          <a:ln w="190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defPPr>
              <a:defRPr lang="de-DE"/>
            </a:defPPr>
            <a:lvl1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000" b="1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cs typeface="Arial" charset="0"/>
              </a:defRPr>
            </a:lvl1pPr>
          </a:lstStyle>
          <a:p>
            <a:pPr>
              <a:defRPr/>
            </a:pPr>
            <a:r>
              <a:rPr lang="de-AT" dirty="0" smtClean="0"/>
              <a:t>Jugendcollege</a:t>
            </a:r>
          </a:p>
        </p:txBody>
      </p:sp>
    </p:spTree>
    <p:extLst>
      <p:ext uri="{BB962C8B-B14F-4D97-AF65-F5344CB8AC3E}">
        <p14:creationId xmlns:p14="http://schemas.microsoft.com/office/powerpoint/2010/main" val="280233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51" grpId="0" animBg="1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3541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000" dirty="0"/>
              <a:t>FOKUS 2:</a:t>
            </a:r>
            <a:br>
              <a:rPr lang="de-AT" sz="3000" dirty="0"/>
            </a:br>
            <a:r>
              <a:rPr lang="de-AT" sz="3000" dirty="0"/>
              <a:t>Projekte der Heranführung und Bildung</a:t>
            </a:r>
          </a:p>
        </p:txBody>
      </p:sp>
      <p:sp>
        <p:nvSpPr>
          <p:cNvPr id="25603" name="Foliennummernplatzhalter 2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6BA59037-DB10-4D63-9446-DA3B2843A73F}" type="slidenum">
              <a:rPr lang="de-DE" altLang="de-DE" smtClean="0">
                <a:solidFill>
                  <a:srgbClr val="FFFFFF"/>
                </a:solidFill>
              </a:rPr>
              <a:pPr eaLnBrk="1" hangingPunct="1">
                <a:defRPr/>
              </a:pPr>
              <a:t>11</a:t>
            </a:fld>
            <a:endParaRPr lang="de-DE" altLang="de-DE" smtClean="0">
              <a:solidFill>
                <a:srgbClr val="FFFFFF"/>
              </a:solidFill>
            </a:endParaRPr>
          </a:p>
        </p:txBody>
      </p:sp>
      <p:grpSp>
        <p:nvGrpSpPr>
          <p:cNvPr id="20484" name="Gruppieren 15"/>
          <p:cNvGrpSpPr>
            <a:grpSpLocks/>
          </p:cNvGrpSpPr>
          <p:nvPr/>
        </p:nvGrpSpPr>
        <p:grpSpPr bwMode="auto">
          <a:xfrm>
            <a:off x="179388" y="1989138"/>
            <a:ext cx="6462712" cy="1011237"/>
            <a:chOff x="179512" y="3483972"/>
            <a:chExt cx="6462287" cy="1011815"/>
          </a:xfrm>
        </p:grpSpPr>
        <p:sp>
          <p:nvSpPr>
            <p:cNvPr id="20496" name="Oval 7"/>
            <p:cNvSpPr>
              <a:spLocks noChangeArrowheads="1"/>
            </p:cNvSpPr>
            <p:nvPr/>
          </p:nvSpPr>
          <p:spPr bwMode="auto">
            <a:xfrm>
              <a:off x="2303823" y="3663502"/>
              <a:ext cx="684000" cy="648000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36000" tIns="36000" rIns="36000" bIns="36000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900" b="1">
                  <a:solidFill>
                    <a:srgbClr val="000000"/>
                  </a:solidFill>
                  <a:latin typeface="Arial" charset="0"/>
                </a:rPr>
                <a:t>Tages-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900" b="1">
                  <a:solidFill>
                    <a:srgbClr val="000000"/>
                  </a:solidFill>
                  <a:latin typeface="Arial" charset="0"/>
                </a:rPr>
                <a:t>training</a:t>
              </a:r>
            </a:p>
          </p:txBody>
        </p:sp>
        <p:sp>
          <p:nvSpPr>
            <p:cNvPr id="5" name="Oval 10"/>
            <p:cNvSpPr>
              <a:spLocks noChangeArrowheads="1"/>
            </p:cNvSpPr>
            <p:nvPr/>
          </p:nvSpPr>
          <p:spPr bwMode="auto">
            <a:xfrm>
              <a:off x="5957632" y="3663462"/>
              <a:ext cx="684167" cy="64807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lIns="7200" tIns="7200" rIns="7200" bIns="7200" anchor="ctr"/>
            <a:lstStyle/>
            <a:p>
              <a:pPr algn="ctr">
                <a:defRPr/>
              </a:pPr>
              <a:endParaRPr lang="de-DE" sz="400" b="1" dirty="0">
                <a:solidFill>
                  <a:srgbClr val="000000"/>
                </a:solidFill>
                <a:latin typeface="Arial" charset="0"/>
                <a:cs typeface="+mn-cs"/>
              </a:endParaRPr>
            </a:p>
            <a:p>
              <a:pPr algn="ctr">
                <a:defRPr/>
              </a:pPr>
              <a:r>
                <a:rPr lang="de-DE" sz="900" b="1" dirty="0">
                  <a:solidFill>
                    <a:srgbClr val="000000"/>
                  </a:solidFill>
                  <a:latin typeface="Arial" charset="0"/>
                  <a:cs typeface="+mn-cs"/>
                </a:rPr>
                <a:t>Perspektiven-</a:t>
              </a:r>
            </a:p>
            <a:p>
              <a:pPr algn="ctr">
                <a:defRPr/>
              </a:pPr>
              <a:r>
                <a:rPr lang="de-DE" sz="900" b="1" dirty="0">
                  <a:solidFill>
                    <a:srgbClr val="000000"/>
                  </a:solidFill>
                  <a:latin typeface="Arial" charset="0"/>
                  <a:cs typeface="+mn-cs"/>
                </a:rPr>
                <a:t>entwicklung</a:t>
              </a:r>
            </a:p>
          </p:txBody>
        </p:sp>
        <p:sp>
          <p:nvSpPr>
            <p:cNvPr id="20498" name="Oval 13"/>
            <p:cNvSpPr>
              <a:spLocks noChangeArrowheads="1"/>
            </p:cNvSpPr>
            <p:nvPr/>
          </p:nvSpPr>
          <p:spPr bwMode="auto">
            <a:xfrm>
              <a:off x="3599967" y="3663502"/>
              <a:ext cx="684000" cy="648000"/>
            </a:xfrm>
            <a:prstGeom prst="ellipse">
              <a:avLst/>
            </a:prstGeom>
            <a:solidFill>
              <a:srgbClr val="99CCFF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36000" tIns="36000" rIns="36000" bIns="36000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900" b="1">
                  <a:solidFill>
                    <a:srgbClr val="000000"/>
                  </a:solidFill>
                  <a:latin typeface="Arial" charset="0"/>
                </a:rPr>
                <a:t>Werkstätten-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900" b="1">
                  <a:solidFill>
                    <a:srgbClr val="000000"/>
                  </a:solidFill>
                  <a:latin typeface="Arial" charset="0"/>
                </a:rPr>
                <a:t>training</a:t>
              </a:r>
            </a:p>
          </p:txBody>
        </p:sp>
        <p:sp>
          <p:nvSpPr>
            <p:cNvPr id="20499" name="Oval 38"/>
            <p:cNvSpPr>
              <a:spLocks noChangeArrowheads="1"/>
            </p:cNvSpPr>
            <p:nvPr/>
          </p:nvSpPr>
          <p:spPr bwMode="auto">
            <a:xfrm>
              <a:off x="4959925" y="3663502"/>
              <a:ext cx="684000" cy="6480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36000" tIns="36000" rIns="36000" bIns="36000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900" b="1">
                  <a:solidFill>
                    <a:srgbClr val="000000"/>
                  </a:solidFill>
                  <a:latin typeface="Arial" charset="0"/>
                </a:rPr>
                <a:t>Bildung</a:t>
              </a:r>
            </a:p>
          </p:txBody>
        </p:sp>
        <p:sp>
          <p:nvSpPr>
            <p:cNvPr id="20500" name="Oval 11"/>
            <p:cNvSpPr>
              <a:spLocks noChangeArrowheads="1"/>
            </p:cNvSpPr>
            <p:nvPr/>
          </p:nvSpPr>
          <p:spPr bwMode="auto">
            <a:xfrm>
              <a:off x="755575" y="3663502"/>
              <a:ext cx="720000" cy="648000"/>
            </a:xfrm>
            <a:prstGeom prst="ellipse">
              <a:avLst/>
            </a:prstGeom>
            <a:solidFill>
              <a:srgbClr val="FFFFCC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7200" tIns="7200" rIns="7200" bIns="7200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de-DE" altLang="de-DE" sz="500" b="1">
                <a:solidFill>
                  <a:srgbClr val="000000"/>
                </a:solidFill>
                <a:latin typeface="Arial" charset="0"/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900" b="1">
                  <a:solidFill>
                    <a:srgbClr val="000000"/>
                  </a:solidFill>
                  <a:latin typeface="Arial" charset="0"/>
                </a:rPr>
                <a:t>Aufsuchende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900" b="1">
                  <a:solidFill>
                    <a:srgbClr val="000000"/>
                  </a:solidFill>
                  <a:latin typeface="Arial" charset="0"/>
                </a:rPr>
                <a:t>Arbeit</a:t>
              </a:r>
            </a:p>
          </p:txBody>
        </p:sp>
        <p:sp>
          <p:nvSpPr>
            <p:cNvPr id="20501" name="Oval 11"/>
            <p:cNvSpPr>
              <a:spLocks noChangeArrowheads="1"/>
            </p:cNvSpPr>
            <p:nvPr/>
          </p:nvSpPr>
          <p:spPr bwMode="auto">
            <a:xfrm>
              <a:off x="1547663" y="3663502"/>
              <a:ext cx="684000" cy="648000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ffectLst>
              <a:outerShdw dist="35921" dir="2700000" algn="ctr" rotWithShape="0">
                <a:schemeClr val="bg2"/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36000" tIns="36000" rIns="36000" bIns="36000" anchor="ctr"/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900" b="1">
                  <a:solidFill>
                    <a:srgbClr val="000000"/>
                  </a:solidFill>
                  <a:latin typeface="Arial" charset="0"/>
                </a:rPr>
                <a:t>Offener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DE" altLang="de-DE" sz="900" b="1">
                  <a:solidFill>
                    <a:srgbClr val="000000"/>
                  </a:solidFill>
                  <a:latin typeface="Arial" charset="0"/>
                </a:rPr>
                <a:t>Raum</a:t>
              </a:r>
            </a:p>
          </p:txBody>
        </p:sp>
        <p:sp>
          <p:nvSpPr>
            <p:cNvPr id="20502" name="Textfeld 13"/>
            <p:cNvSpPr txBox="1">
              <a:spLocks noChangeArrowheads="1"/>
            </p:cNvSpPr>
            <p:nvPr/>
          </p:nvSpPr>
          <p:spPr bwMode="auto">
            <a:xfrm rot="-5400000">
              <a:off x="-95563" y="3759047"/>
              <a:ext cx="101181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AT" altLang="de-DE" sz="1200" b="1">
                  <a:latin typeface="Verdana" pitchFamily="34" charset="0"/>
                </a:rPr>
                <a:t>Spacelab 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AT" altLang="de-DE" sz="1200" b="1">
                  <a:latin typeface="Verdana" pitchFamily="34" charset="0"/>
                </a:rPr>
                <a:t>PS Wien</a:t>
              </a:r>
            </a:p>
          </p:txBody>
        </p:sp>
      </p:grpSp>
      <p:sp>
        <p:nvSpPr>
          <p:cNvPr id="20485" name="Textfeld 16"/>
          <p:cNvSpPr txBox="1">
            <a:spLocks noChangeArrowheads="1"/>
          </p:cNvSpPr>
          <p:nvPr/>
        </p:nvSpPr>
        <p:spPr bwMode="auto">
          <a:xfrm rot="-5400000">
            <a:off x="-248444" y="3630165"/>
            <a:ext cx="1317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200" b="1">
                <a:latin typeface="Verdana" pitchFamily="34" charset="0"/>
              </a:rPr>
              <a:t>Ausbildungs-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200" b="1">
                <a:latin typeface="Verdana" pitchFamily="34" charset="0"/>
              </a:rPr>
              <a:t>FIT</a:t>
            </a:r>
          </a:p>
        </p:txBody>
      </p:sp>
      <p:grpSp>
        <p:nvGrpSpPr>
          <p:cNvPr id="15" name="Gruppieren 14"/>
          <p:cNvGrpSpPr/>
          <p:nvPr/>
        </p:nvGrpSpPr>
        <p:grpSpPr>
          <a:xfrm>
            <a:off x="3078631" y="3358333"/>
            <a:ext cx="4631634" cy="908859"/>
            <a:chOff x="3036437" y="2035896"/>
            <a:chExt cx="4631634" cy="90885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" name="Rechteck 9"/>
            <p:cNvSpPr/>
            <p:nvPr/>
          </p:nvSpPr>
          <p:spPr>
            <a:xfrm>
              <a:off x="4889913" y="2132856"/>
              <a:ext cx="738512" cy="504056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AT" sz="900" b="1" dirty="0">
                  <a:solidFill>
                    <a:schemeClr val="tx1"/>
                  </a:solidFill>
                </a:rPr>
                <a:t>Wissens-</a:t>
              </a:r>
              <a:r>
                <a:rPr lang="de-AT" sz="900" b="1" dirty="0" err="1">
                  <a:solidFill>
                    <a:schemeClr val="tx1"/>
                  </a:solidFill>
                </a:rPr>
                <a:t>werkstatt</a:t>
              </a:r>
              <a:endParaRPr lang="de-AT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hteck 10"/>
            <p:cNvSpPr/>
            <p:nvPr/>
          </p:nvSpPr>
          <p:spPr>
            <a:xfrm>
              <a:off x="3377806" y="2035896"/>
              <a:ext cx="1129919" cy="764415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AT" sz="900" b="1" dirty="0">
                  <a:solidFill>
                    <a:schemeClr val="tx1"/>
                  </a:solidFill>
                </a:rPr>
                <a:t>Trainings-</a:t>
              </a:r>
            </a:p>
            <a:p>
              <a:pPr algn="ctr">
                <a:defRPr/>
              </a:pPr>
              <a:r>
                <a:rPr lang="de-AT" sz="900" b="1" dirty="0" err="1">
                  <a:solidFill>
                    <a:schemeClr val="tx1"/>
                  </a:solidFill>
                </a:rPr>
                <a:t>module</a:t>
              </a:r>
              <a:endParaRPr lang="de-AT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hteck 11"/>
            <p:cNvSpPr/>
            <p:nvPr/>
          </p:nvSpPr>
          <p:spPr>
            <a:xfrm>
              <a:off x="5903287" y="2140972"/>
              <a:ext cx="738512" cy="504056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AT" sz="900" b="1" dirty="0">
                  <a:solidFill>
                    <a:schemeClr val="tx1"/>
                  </a:solidFill>
                </a:rPr>
                <a:t>Coaching</a:t>
              </a:r>
            </a:p>
          </p:txBody>
        </p:sp>
        <p:sp>
          <p:nvSpPr>
            <p:cNvPr id="13" name="Rechteck 12"/>
            <p:cNvSpPr/>
            <p:nvPr/>
          </p:nvSpPr>
          <p:spPr>
            <a:xfrm>
              <a:off x="6929559" y="2132856"/>
              <a:ext cx="738512" cy="504056"/>
            </a:xfrm>
            <a:prstGeom prst="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de-AT" sz="900" b="1" dirty="0">
                  <a:solidFill>
                    <a:schemeClr val="tx1"/>
                  </a:solidFill>
                </a:rPr>
                <a:t>Sportliche Aktivitäten</a:t>
              </a:r>
            </a:p>
          </p:txBody>
        </p:sp>
        <p:sp>
          <p:nvSpPr>
            <p:cNvPr id="18" name="Rechteck 17"/>
            <p:cNvSpPr>
              <a:spLocks noChangeAspect="1"/>
            </p:cNvSpPr>
            <p:nvPr/>
          </p:nvSpPr>
          <p:spPr>
            <a:xfrm>
              <a:off x="3036437" y="2584755"/>
              <a:ext cx="527450" cy="36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de-AT" sz="900" b="1" dirty="0">
                  <a:solidFill>
                    <a:schemeClr val="tx1"/>
                  </a:solidFill>
                </a:rPr>
                <a:t>Aktivierung</a:t>
              </a:r>
            </a:p>
          </p:txBody>
        </p:sp>
        <p:sp>
          <p:nvSpPr>
            <p:cNvPr id="19" name="Rechteck 18"/>
            <p:cNvSpPr>
              <a:spLocks noChangeAspect="1"/>
            </p:cNvSpPr>
            <p:nvPr/>
          </p:nvSpPr>
          <p:spPr>
            <a:xfrm>
              <a:off x="3665245" y="2584755"/>
              <a:ext cx="527450" cy="36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de-AT" sz="900" b="1" dirty="0">
                  <a:solidFill>
                    <a:schemeClr val="tx1"/>
                  </a:solidFill>
                </a:rPr>
                <a:t>Übung</a:t>
              </a:r>
            </a:p>
          </p:txBody>
        </p:sp>
        <p:sp>
          <p:nvSpPr>
            <p:cNvPr id="20" name="Rechteck 19"/>
            <p:cNvSpPr>
              <a:spLocks noChangeAspect="1"/>
            </p:cNvSpPr>
            <p:nvPr/>
          </p:nvSpPr>
          <p:spPr>
            <a:xfrm>
              <a:off x="4260573" y="2584755"/>
              <a:ext cx="527450" cy="36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>
                <a:defRPr/>
              </a:pPr>
              <a:r>
                <a:rPr lang="de-AT" sz="900" b="1" dirty="0">
                  <a:solidFill>
                    <a:schemeClr val="tx1"/>
                  </a:solidFill>
                </a:rPr>
                <a:t>Spezialisierung</a:t>
              </a:r>
            </a:p>
          </p:txBody>
        </p:sp>
      </p:grpSp>
      <p:sp>
        <p:nvSpPr>
          <p:cNvPr id="27" name="Rechteck 26"/>
          <p:cNvSpPr/>
          <p:nvPr/>
        </p:nvSpPr>
        <p:spPr>
          <a:xfrm>
            <a:off x="3059113" y="1484313"/>
            <a:ext cx="1800225" cy="57626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de-AT" sz="1400" b="1" dirty="0">
                <a:solidFill>
                  <a:schemeClr val="tx1"/>
                </a:solidFill>
              </a:rPr>
              <a:t>Eingang </a:t>
            </a:r>
          </a:p>
          <a:p>
            <a:pPr algn="ctr">
              <a:defRPr/>
            </a:pPr>
            <a:r>
              <a:rPr lang="de-AT" sz="1400" b="1" dirty="0">
                <a:solidFill>
                  <a:schemeClr val="tx1"/>
                </a:solidFill>
              </a:rPr>
              <a:t>über AMS</a:t>
            </a:r>
          </a:p>
        </p:txBody>
      </p:sp>
      <p:sp>
        <p:nvSpPr>
          <p:cNvPr id="34" name="Rechteck 33"/>
          <p:cNvSpPr/>
          <p:nvPr/>
        </p:nvSpPr>
        <p:spPr>
          <a:xfrm>
            <a:off x="827088" y="1484313"/>
            <a:ext cx="1800225" cy="576262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de-AT" sz="1400" b="1" dirty="0">
                <a:solidFill>
                  <a:schemeClr val="tx1"/>
                </a:solidFill>
              </a:rPr>
              <a:t>Eingang </a:t>
            </a:r>
          </a:p>
          <a:p>
            <a:pPr algn="ctr">
              <a:defRPr/>
            </a:pPr>
            <a:r>
              <a:rPr lang="de-AT" sz="1400" b="1" dirty="0">
                <a:solidFill>
                  <a:schemeClr val="tx1"/>
                </a:solidFill>
              </a:rPr>
              <a:t>offen</a:t>
            </a:r>
          </a:p>
        </p:txBody>
      </p:sp>
      <p:sp>
        <p:nvSpPr>
          <p:cNvPr id="20489" name="Textfeld 30"/>
          <p:cNvSpPr txBox="1">
            <a:spLocks noChangeArrowheads="1"/>
          </p:cNvSpPr>
          <p:nvPr/>
        </p:nvSpPr>
        <p:spPr bwMode="auto">
          <a:xfrm rot="-5400000">
            <a:off x="-232569" y="5137101"/>
            <a:ext cx="1285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200" b="1" dirty="0">
                <a:latin typeface="Verdana" pitchFamily="34" charset="0"/>
              </a:rPr>
              <a:t>Basisbildung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200" b="1" dirty="0">
                <a:latin typeface="Verdana" pitchFamily="34" charset="0"/>
              </a:rPr>
              <a:t>(IE)</a:t>
            </a:r>
          </a:p>
        </p:txBody>
      </p:sp>
      <p:sp>
        <p:nvSpPr>
          <p:cNvPr id="33" name="Rechteck 32"/>
          <p:cNvSpPr/>
          <p:nvPr/>
        </p:nvSpPr>
        <p:spPr>
          <a:xfrm>
            <a:off x="1547813" y="3511896"/>
            <a:ext cx="738187" cy="503237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AT" sz="900" b="1" dirty="0">
                <a:solidFill>
                  <a:schemeClr val="tx1"/>
                </a:solidFill>
              </a:rPr>
              <a:t>Jugend- </a:t>
            </a:r>
            <a:r>
              <a:rPr lang="de-AT" sz="900" b="1" dirty="0" err="1">
                <a:solidFill>
                  <a:schemeClr val="tx1"/>
                </a:solidFill>
              </a:rPr>
              <a:t>coaching</a:t>
            </a:r>
            <a:endParaRPr lang="de-AT" sz="900" b="1" dirty="0">
              <a:solidFill>
                <a:schemeClr val="tx1"/>
              </a:solidFill>
            </a:endParaRPr>
          </a:p>
        </p:txBody>
      </p:sp>
      <p:grpSp>
        <p:nvGrpSpPr>
          <p:cNvPr id="20491" name="Gruppieren 27"/>
          <p:cNvGrpSpPr>
            <a:grpSpLocks/>
          </p:cNvGrpSpPr>
          <p:nvPr/>
        </p:nvGrpSpPr>
        <p:grpSpPr bwMode="auto">
          <a:xfrm>
            <a:off x="3924300" y="4937869"/>
            <a:ext cx="2647950" cy="771525"/>
            <a:chOff x="4011068" y="5682130"/>
            <a:chExt cx="2649164" cy="771206"/>
          </a:xfrm>
        </p:grpSpPr>
        <p:sp>
          <p:nvSpPr>
            <p:cNvPr id="36" name="Rechteck 35"/>
            <p:cNvSpPr>
              <a:spLocks noChangeAspect="1"/>
            </p:cNvSpPr>
            <p:nvPr/>
          </p:nvSpPr>
          <p:spPr>
            <a:xfrm>
              <a:off x="4787712" y="5682130"/>
              <a:ext cx="1130818" cy="771206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de-AT" sz="900" b="1" dirty="0">
                  <a:solidFill>
                    <a:schemeClr val="tx1"/>
                  </a:solidFill>
                </a:rPr>
                <a:t>Bildungsangebot</a:t>
              </a:r>
            </a:p>
          </p:txBody>
        </p:sp>
        <p:sp>
          <p:nvSpPr>
            <p:cNvPr id="37" name="Rechteck 36"/>
            <p:cNvSpPr>
              <a:spLocks noChangeAspect="1"/>
            </p:cNvSpPr>
            <p:nvPr/>
          </p:nvSpPr>
          <p:spPr>
            <a:xfrm>
              <a:off x="6026530" y="5877311"/>
              <a:ext cx="633702" cy="431621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anchor="ctr"/>
            <a:lstStyle/>
            <a:p>
              <a:pPr algn="ctr">
                <a:defRPr/>
              </a:pPr>
              <a:r>
                <a:rPr lang="de-AT" sz="800" b="1" dirty="0" err="1">
                  <a:solidFill>
                    <a:schemeClr val="tx1"/>
                  </a:solidFill>
                </a:rPr>
                <a:t>Soz.päd</a:t>
              </a:r>
              <a:r>
                <a:rPr lang="de-AT" sz="800" b="1" dirty="0">
                  <a:solidFill>
                    <a:schemeClr val="tx1"/>
                  </a:solidFill>
                </a:rPr>
                <a:t>. Begleitung</a:t>
              </a:r>
            </a:p>
          </p:txBody>
        </p:sp>
        <p:sp>
          <p:nvSpPr>
            <p:cNvPr id="38" name="Rechteck 37"/>
            <p:cNvSpPr>
              <a:spLocks noChangeAspect="1"/>
            </p:cNvSpPr>
            <p:nvPr/>
          </p:nvSpPr>
          <p:spPr>
            <a:xfrm>
              <a:off x="4011068" y="5877311"/>
              <a:ext cx="633703" cy="431621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36000" rIns="0" bIns="36000" anchor="ctr"/>
            <a:lstStyle/>
            <a:p>
              <a:pPr algn="ctr">
                <a:defRPr/>
              </a:pPr>
              <a:r>
                <a:rPr lang="de-AT" sz="800" b="1" dirty="0">
                  <a:solidFill>
                    <a:schemeClr val="tx1"/>
                  </a:solidFill>
                </a:rPr>
                <a:t>BO?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347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000" dirty="0" smtClean="0"/>
              <a:t/>
            </a:r>
            <a:br>
              <a:rPr lang="de-AT" sz="3000" dirty="0" smtClean="0"/>
            </a:br>
            <a:r>
              <a:rPr lang="de-AT" sz="3000" dirty="0" smtClean="0"/>
              <a:t>Herzlichen Dank!</a:t>
            </a:r>
            <a:endParaRPr lang="de-AT" sz="3000" dirty="0"/>
          </a:p>
        </p:txBody>
      </p:sp>
      <p:sp>
        <p:nvSpPr>
          <p:cNvPr id="31747" name="Datumsplatzhalter 2"/>
          <p:cNvSpPr>
            <a:spLocks noGrp="1"/>
          </p:cNvSpPr>
          <p:nvPr>
            <p:ph type="dt" sz="quarter" idx="10"/>
          </p:nvPr>
        </p:nvSpPr>
        <p:spPr bwMode="auto">
          <a:xfrm rot="16200000">
            <a:off x="7900988" y="4321175"/>
            <a:ext cx="1739900" cy="3651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de-DE" altLang="de-DE" dirty="0" smtClean="0">
                <a:solidFill>
                  <a:schemeClr val="bg2"/>
                </a:solidFill>
              </a:rPr>
              <a:t>04. April 2014</a:t>
            </a:r>
            <a:endParaRPr lang="de-AT" altLang="de-DE" dirty="0" smtClean="0">
              <a:solidFill>
                <a:schemeClr val="bg2"/>
              </a:solidFill>
            </a:endParaRPr>
          </a:p>
        </p:txBody>
      </p:sp>
      <p:sp>
        <p:nvSpPr>
          <p:cNvPr id="31748" name="Foliennummernplatzhalter 4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D9B03F4A-1C6F-4003-B7B5-9984D1A5D5F0}" type="slidenum">
              <a:rPr lang="de-AT" altLang="de-DE" smtClean="0">
                <a:solidFill>
                  <a:srgbClr val="FFFFFF"/>
                </a:solidFill>
              </a:rPr>
              <a:pPr eaLnBrk="1" hangingPunct="1">
                <a:defRPr/>
              </a:pPr>
              <a:t>12</a:t>
            </a:fld>
            <a:endParaRPr lang="de-AT" altLang="de-DE" smtClean="0">
              <a:solidFill>
                <a:srgbClr val="FFFFFF"/>
              </a:solidFill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395288" y="1989138"/>
            <a:ext cx="7613650" cy="2733675"/>
            <a:chOff x="395288" y="1989138"/>
            <a:chExt cx="7613650" cy="2733675"/>
          </a:xfrm>
        </p:grpSpPr>
        <p:pic>
          <p:nvPicPr>
            <p:cNvPr id="24" name="Picture 2" descr="R:\Vorlagen\Logos\Fördergeberlogos_NEU\WAFF_Logo_NEU ab Okt. 2012_jpg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1275" y="3513138"/>
              <a:ext cx="684213" cy="684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3" descr="R:\Vorlagen\Logos\Fördergeberlogos_NEU\AMS_Logofärbig m S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288" y="2924175"/>
              <a:ext cx="1001712" cy="433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6" name="Picture 4" descr="R:\Vorlagen\Logos\Fördergeberlogos_NEU\BASB_WIEN_72_RGB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0413" y="2906713"/>
              <a:ext cx="858837" cy="539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5" descr="R:\Vorlagen\Logos\Fördergeberlogos_NEU\FSW-Logo_neu_Variante01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00425" y="2928938"/>
              <a:ext cx="627063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6" descr="R:\Vorlagen\Logos\logo_ssr.gif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9063" y="3624263"/>
              <a:ext cx="798512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13" descr="bm:ukk - Zur Startseite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2500" y="2205038"/>
              <a:ext cx="1390650" cy="503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5" descr="Startseite Bundesministerium für Wissenschaft, Forschung und Wirtschaft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95963" y="1989138"/>
              <a:ext cx="1130300" cy="827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1" name="Gruppieren 30"/>
            <p:cNvGrpSpPr>
              <a:grpSpLocks noChangeAspect="1"/>
            </p:cNvGrpSpPr>
            <p:nvPr/>
          </p:nvGrpSpPr>
          <p:grpSpPr bwMode="auto">
            <a:xfrm>
              <a:off x="5076825" y="4421188"/>
              <a:ext cx="896938" cy="287337"/>
              <a:chOff x="3242344" y="4398243"/>
              <a:chExt cx="2265760" cy="714375"/>
            </a:xfrm>
          </p:grpSpPr>
          <p:pic>
            <p:nvPicPr>
              <p:cNvPr id="32789" name="Picture 20" descr="https://www.wko.at/Content.Node/media/logos/wien_logo.pn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36604" y="4398243"/>
                <a:ext cx="571500" cy="542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790" name="Picture 21" descr="https://www.wko.at/Content.Node/media/logos/wien_text.png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75856" y="4941168"/>
                <a:ext cx="2200275" cy="1714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2791" name="Picture 19" descr="https://www.wko.at/Content.Node/media/logos/part1.png">
                <a:hlinkClick r:id="rId11"/>
              </p:cNvPr>
              <p:cNvPicPr>
                <a:picLocks noChangeAspect="1" noChangeArrowheads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2344" y="4403474"/>
                <a:ext cx="1628775" cy="5429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35" name="Picture 23" descr="http://www.oegb.at/cs/Satellite?blobcol=urldata&amp;blobheader=image%2Fjpeg&amp;blobkey=id&amp;blobtable=MungoBlobs&amp;blobwhere=1342575199564&amp;ssbinary=true&amp;site=S06"/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5838" y="4438650"/>
              <a:ext cx="1673225" cy="252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25" descr="Logo Gesundheits- und Sozialplanung"/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9438" y="2965450"/>
              <a:ext cx="1047750" cy="576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27" descr="Logo MA13"/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6763" y="2928938"/>
              <a:ext cx="612775" cy="612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29" descr="Logo der Magistratsabteilung 17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13600" y="2820988"/>
              <a:ext cx="795338" cy="684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86" name="Picture 4" descr="Logo Bundesministerium für Arbeit, Soziales und Konsumentenschutz">
              <a:hlinkClick r:id="rId17"/>
            </p:cNvPr>
            <p:cNvPicPr>
              <a:picLocks noChangeAspect="1" noChangeArrowheads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8888" y="2133600"/>
              <a:ext cx="1543050" cy="587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87" name="Picture 6" descr=" © , "/>
            <p:cNvPicPr>
              <a:picLocks noChangeAspect="1" noChangeArrowheads="1"/>
            </p:cNvPicPr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188" y="4246563"/>
              <a:ext cx="990600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788" name="Picture 8" descr="http://www.wien.gv.at/layout-a/logo/ma40-klein.jpg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650" y="3657600"/>
              <a:ext cx="12192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000" dirty="0" smtClean="0"/>
              <a:t/>
            </a:r>
            <a:br>
              <a:rPr lang="de-AT" sz="3000" dirty="0" smtClean="0"/>
            </a:br>
            <a:r>
              <a:rPr lang="de-AT" sz="3000" dirty="0" smtClean="0"/>
              <a:t>Ablauf </a:t>
            </a:r>
            <a:endParaRPr lang="de-AT" sz="3000" dirty="0"/>
          </a:p>
        </p:txBody>
      </p:sp>
      <p:sp>
        <p:nvSpPr>
          <p:cNvPr id="16387" name="Foliennummernplatzhalter 4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66D0B3CB-5659-4E89-81CA-D65EEC8FCA9B}" type="slidenum">
              <a:rPr lang="de-AT" altLang="de-DE" smtClean="0">
                <a:solidFill>
                  <a:srgbClr val="FFFFFF"/>
                </a:solidFill>
              </a:rPr>
              <a:pPr eaLnBrk="1" hangingPunct="1">
                <a:defRPr/>
              </a:pPr>
              <a:t>2</a:t>
            </a:fld>
            <a:endParaRPr lang="de-AT" altLang="de-DE" smtClean="0">
              <a:solidFill>
                <a:srgbClr val="FFFFFF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68313" y="1484313"/>
            <a:ext cx="7920037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de-AT" dirty="0" smtClean="0">
              <a:cs typeface="+mn-cs"/>
            </a:endParaRP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de-AT" dirty="0" smtClean="0">
                <a:cs typeface="+mn-cs"/>
              </a:rPr>
              <a:t>Kurze Einführung in die Ausgangssituation </a:t>
            </a:r>
            <a:br>
              <a:rPr lang="de-AT" dirty="0" smtClean="0">
                <a:cs typeface="+mn-cs"/>
              </a:rPr>
            </a:br>
            <a:endParaRPr lang="de-AT" dirty="0" smtClean="0">
              <a:cs typeface="+mn-cs"/>
            </a:endParaRP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endParaRPr lang="de-AT" dirty="0" smtClean="0">
              <a:cs typeface="+mn-cs"/>
            </a:endParaRP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de-AT" dirty="0" smtClean="0">
                <a:cs typeface="+mn-cs"/>
              </a:rPr>
              <a:t>Fokus 1: betriebliche und überbetriebliche Lehre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endParaRPr lang="de-AT" dirty="0" smtClean="0">
              <a:cs typeface="+mn-cs"/>
            </a:endParaRP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endParaRPr lang="de-AT" dirty="0">
              <a:cs typeface="+mn-cs"/>
            </a:endParaRP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de-AT" dirty="0" smtClean="0">
                <a:cs typeface="+mn-cs"/>
              </a:rPr>
              <a:t>Fokus 2: Heranführung und Vorbereitung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endParaRPr lang="de-AT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745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000" dirty="0" smtClean="0"/>
              <a:t/>
            </a:r>
            <a:br>
              <a:rPr lang="de-AT" sz="3000" dirty="0" smtClean="0"/>
            </a:br>
            <a:r>
              <a:rPr lang="de-AT" sz="3000" dirty="0" smtClean="0"/>
              <a:t>Ausgangssituation I</a:t>
            </a:r>
            <a:endParaRPr lang="de-AT" sz="3000" dirty="0"/>
          </a:p>
        </p:txBody>
      </p:sp>
      <p:sp>
        <p:nvSpPr>
          <p:cNvPr id="17411" name="Foliennummernplatzhalter 4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60B441FF-CB6D-466F-90E9-8C075AEA7565}" type="slidenum">
              <a:rPr lang="de-AT" altLang="de-DE" smtClean="0">
                <a:solidFill>
                  <a:srgbClr val="FFFFFF"/>
                </a:solidFill>
              </a:rPr>
              <a:pPr eaLnBrk="1" hangingPunct="1">
                <a:defRPr/>
              </a:pPr>
              <a:t>3</a:t>
            </a:fld>
            <a:endParaRPr lang="de-AT" altLang="de-DE" smtClean="0">
              <a:solidFill>
                <a:srgbClr val="FFFFFF"/>
              </a:solidFill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988962" y="1772816"/>
            <a:ext cx="7333046" cy="4752528"/>
          </a:xfrm>
          <a:prstGeom prst="rightArrow">
            <a:avLst>
              <a:gd name="adj1" fmla="val 100000"/>
              <a:gd name="adj2" fmla="val 20502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>
              <a:defRPr/>
            </a:pPr>
            <a:r>
              <a:rPr lang="de-AT" sz="1600" dirty="0" err="1"/>
              <a:t>SchülerInnen</a:t>
            </a:r>
            <a:r>
              <a:rPr lang="de-AT" sz="1600" dirty="0"/>
              <a:t> 9. Schuljahr</a:t>
            </a:r>
          </a:p>
          <a:p>
            <a:pPr algn="ctr">
              <a:defRPr/>
            </a:pPr>
            <a:endParaRPr lang="de-AT" sz="1600" dirty="0"/>
          </a:p>
          <a:p>
            <a:pPr algn="ctr">
              <a:defRPr/>
            </a:pPr>
            <a:endParaRPr lang="de-AT" sz="1600" dirty="0"/>
          </a:p>
        </p:txBody>
      </p:sp>
      <p:cxnSp>
        <p:nvCxnSpPr>
          <p:cNvPr id="33" name="Gerade Verbindung 32"/>
          <p:cNvCxnSpPr/>
          <p:nvPr/>
        </p:nvCxnSpPr>
        <p:spPr>
          <a:xfrm>
            <a:off x="1907704" y="2686894"/>
            <a:ext cx="586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Textfeld 34"/>
          <p:cNvSpPr txBox="1">
            <a:spLocks noChangeArrowheads="1"/>
          </p:cNvSpPr>
          <p:nvPr/>
        </p:nvSpPr>
        <p:spPr bwMode="auto">
          <a:xfrm>
            <a:off x="2070100" y="2132856"/>
            <a:ext cx="2501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>
                <a:solidFill>
                  <a:schemeClr val="bg1"/>
                </a:solidFill>
                <a:latin typeface="Verdana" pitchFamily="34" charset="0"/>
              </a:rPr>
              <a:t>weiterführende Schule</a:t>
            </a:r>
          </a:p>
        </p:txBody>
      </p:sp>
      <p:sp>
        <p:nvSpPr>
          <p:cNvPr id="17418" name="Textfeld 35"/>
          <p:cNvSpPr txBox="1">
            <a:spLocks noChangeArrowheads="1"/>
          </p:cNvSpPr>
          <p:nvPr/>
        </p:nvSpPr>
        <p:spPr bwMode="auto">
          <a:xfrm>
            <a:off x="2339752" y="3018408"/>
            <a:ext cx="8334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>
                <a:solidFill>
                  <a:schemeClr val="bg1"/>
                </a:solidFill>
                <a:latin typeface="Verdana" pitchFamily="34" charset="0"/>
              </a:rPr>
              <a:t>Lehre </a:t>
            </a:r>
          </a:p>
        </p:txBody>
      </p:sp>
      <p:cxnSp>
        <p:nvCxnSpPr>
          <p:cNvPr id="37" name="Gerade Verbindung 36"/>
          <p:cNvCxnSpPr/>
          <p:nvPr/>
        </p:nvCxnSpPr>
        <p:spPr>
          <a:xfrm>
            <a:off x="2411760" y="3717032"/>
            <a:ext cx="576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0" name="Textfeld 38"/>
          <p:cNvSpPr txBox="1">
            <a:spLocks noChangeArrowheads="1"/>
          </p:cNvSpPr>
          <p:nvPr/>
        </p:nvSpPr>
        <p:spPr bwMode="auto">
          <a:xfrm>
            <a:off x="3530377" y="2883470"/>
            <a:ext cx="1127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400">
                <a:solidFill>
                  <a:schemeClr val="bg1"/>
                </a:solidFill>
                <a:latin typeface="Verdana" pitchFamily="34" charset="0"/>
              </a:rPr>
              <a:t>betrieblich</a:t>
            </a:r>
          </a:p>
        </p:txBody>
      </p:sp>
      <p:sp>
        <p:nvSpPr>
          <p:cNvPr id="17421" name="Textfeld 39"/>
          <p:cNvSpPr txBox="1">
            <a:spLocks noChangeArrowheads="1"/>
          </p:cNvSpPr>
          <p:nvPr/>
        </p:nvSpPr>
        <p:spPr bwMode="auto">
          <a:xfrm>
            <a:off x="3530377" y="3193033"/>
            <a:ext cx="1536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400">
                <a:solidFill>
                  <a:schemeClr val="bg1"/>
                </a:solidFill>
                <a:latin typeface="Verdana" pitchFamily="34" charset="0"/>
              </a:rPr>
              <a:t>überbetrieblich</a:t>
            </a:r>
          </a:p>
        </p:txBody>
      </p:sp>
      <p:cxnSp>
        <p:nvCxnSpPr>
          <p:cNvPr id="42" name="Gerade Verbindung 41"/>
          <p:cNvCxnSpPr>
            <a:endCxn id="17420" idx="1"/>
          </p:cNvCxnSpPr>
          <p:nvPr/>
        </p:nvCxnSpPr>
        <p:spPr>
          <a:xfrm flipV="1">
            <a:off x="3173189" y="3037458"/>
            <a:ext cx="357188" cy="1555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>
            <a:endCxn id="17421" idx="1"/>
          </p:cNvCxnSpPr>
          <p:nvPr/>
        </p:nvCxnSpPr>
        <p:spPr>
          <a:xfrm>
            <a:off x="3173189" y="3186683"/>
            <a:ext cx="357188" cy="1603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4" name="Textfeld 44"/>
          <p:cNvSpPr txBox="1">
            <a:spLocks noChangeArrowheads="1"/>
          </p:cNvSpPr>
          <p:nvPr/>
        </p:nvSpPr>
        <p:spPr bwMode="auto">
          <a:xfrm>
            <a:off x="2771800" y="4026967"/>
            <a:ext cx="16684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>
                <a:solidFill>
                  <a:schemeClr val="bg1"/>
                </a:solidFill>
                <a:latin typeface="Verdana" pitchFamily="34" charset="0"/>
              </a:rPr>
              <a:t>Job/Hilfsarbeit</a:t>
            </a:r>
          </a:p>
        </p:txBody>
      </p:sp>
      <p:cxnSp>
        <p:nvCxnSpPr>
          <p:cNvPr id="46" name="Gerade Verbindung 45"/>
          <p:cNvCxnSpPr/>
          <p:nvPr/>
        </p:nvCxnSpPr>
        <p:spPr>
          <a:xfrm>
            <a:off x="2339752" y="4653136"/>
            <a:ext cx="583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6" name="Textfeld 46"/>
          <p:cNvSpPr txBox="1">
            <a:spLocks noChangeArrowheads="1"/>
          </p:cNvSpPr>
          <p:nvPr/>
        </p:nvSpPr>
        <p:spPr bwMode="auto">
          <a:xfrm>
            <a:off x="2339752" y="4869160"/>
            <a:ext cx="1795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>
                <a:solidFill>
                  <a:schemeClr val="bg1"/>
                </a:solidFill>
                <a:latin typeface="Verdana" pitchFamily="34" charset="0"/>
              </a:rPr>
              <a:t>Projekte der </a:t>
            </a:r>
            <a:endParaRPr lang="de-AT" altLang="de-DE" sz="16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 smtClean="0">
                <a:solidFill>
                  <a:schemeClr val="bg1"/>
                </a:solidFill>
                <a:latin typeface="Verdana" pitchFamily="34" charset="0"/>
              </a:rPr>
              <a:t>„</a:t>
            </a:r>
            <a:r>
              <a:rPr lang="de-AT" altLang="de-DE" sz="1600" dirty="0">
                <a:solidFill>
                  <a:schemeClr val="bg1"/>
                </a:solidFill>
                <a:latin typeface="Verdana" pitchFamily="34" charset="0"/>
              </a:rPr>
              <a:t>Heranführung“</a:t>
            </a:r>
          </a:p>
        </p:txBody>
      </p:sp>
      <p:cxnSp>
        <p:nvCxnSpPr>
          <p:cNvPr id="48" name="Gerade Verbindung 47"/>
          <p:cNvCxnSpPr/>
          <p:nvPr/>
        </p:nvCxnSpPr>
        <p:spPr>
          <a:xfrm>
            <a:off x="1835696" y="5661248"/>
            <a:ext cx="594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8" name="Textfeld 48"/>
          <p:cNvSpPr txBox="1">
            <a:spLocks noChangeArrowheads="1"/>
          </p:cNvSpPr>
          <p:nvPr/>
        </p:nvSpPr>
        <p:spPr bwMode="auto">
          <a:xfrm>
            <a:off x="2339752" y="5897587"/>
            <a:ext cx="814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>
                <a:solidFill>
                  <a:schemeClr val="bg1"/>
                </a:solidFill>
                <a:latin typeface="Verdana" pitchFamily="34" charset="0"/>
              </a:rPr>
              <a:t>NEETs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1651670" y="1628800"/>
            <a:ext cx="400050" cy="4968552"/>
            <a:chOff x="1762150" y="1989138"/>
            <a:chExt cx="400050" cy="4346575"/>
          </a:xfrm>
        </p:grpSpPr>
        <p:grpSp>
          <p:nvGrpSpPr>
            <p:cNvPr id="17413" name="Gruppieren 63"/>
            <p:cNvGrpSpPr>
              <a:grpSpLocks/>
            </p:cNvGrpSpPr>
            <p:nvPr/>
          </p:nvGrpSpPr>
          <p:grpSpPr bwMode="auto">
            <a:xfrm>
              <a:off x="1762150" y="1998663"/>
              <a:ext cx="19050" cy="4337050"/>
              <a:chOff x="1350000" y="1998011"/>
              <a:chExt cx="18416" cy="4338480"/>
            </a:xfrm>
          </p:grpSpPr>
          <p:cxnSp>
            <p:nvCxnSpPr>
              <p:cNvPr id="13" name="Gerade Verbindung 12"/>
              <p:cNvCxnSpPr/>
              <p:nvPr/>
            </p:nvCxnSpPr>
            <p:spPr>
              <a:xfrm rot="20040000">
                <a:off x="1368416" y="1998011"/>
                <a:ext cx="0" cy="2304221"/>
              </a:xfrm>
              <a:prstGeom prst="line">
                <a:avLst/>
              </a:prstGeom>
              <a:ln w="9525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15"/>
              <p:cNvCxnSpPr/>
              <p:nvPr/>
            </p:nvCxnSpPr>
            <p:spPr>
              <a:xfrm rot="1560000">
                <a:off x="1350000" y="4032269"/>
                <a:ext cx="0" cy="2304222"/>
              </a:xfrm>
              <a:prstGeom prst="line">
                <a:avLst/>
              </a:prstGeom>
              <a:ln w="9525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14" name="Textfeld 29"/>
            <p:cNvSpPr txBox="1">
              <a:spLocks noChangeArrowheads="1"/>
            </p:cNvSpPr>
            <p:nvPr/>
          </p:nvSpPr>
          <p:spPr bwMode="auto">
            <a:xfrm rot="-3840000">
              <a:off x="1199381" y="4941094"/>
              <a:ext cx="161766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AT" altLang="de-DE" sz="1400">
                  <a:solidFill>
                    <a:schemeClr val="bg1"/>
                  </a:solidFill>
                  <a:latin typeface="Verdana" pitchFamily="34" charset="0"/>
                </a:rPr>
                <a:t>Jugendcoaching</a:t>
              </a:r>
            </a:p>
          </p:txBody>
        </p:sp>
        <p:sp>
          <p:nvSpPr>
            <p:cNvPr id="17415" name="Textfeld 30"/>
            <p:cNvSpPr txBox="1">
              <a:spLocks noChangeArrowheads="1"/>
            </p:cNvSpPr>
            <p:nvPr/>
          </p:nvSpPr>
          <p:spPr bwMode="auto">
            <a:xfrm rot="-6960000">
              <a:off x="1177157" y="2990056"/>
              <a:ext cx="16176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AT" altLang="de-DE" sz="1400">
                  <a:solidFill>
                    <a:schemeClr val="bg1"/>
                  </a:solidFill>
                  <a:latin typeface="Verdana" pitchFamily="34" charset="0"/>
                </a:rPr>
                <a:t>Jugendcoaching</a:t>
              </a:r>
            </a:p>
          </p:txBody>
        </p:sp>
        <p:grpSp>
          <p:nvGrpSpPr>
            <p:cNvPr id="17429" name="Gruppieren 64"/>
            <p:cNvGrpSpPr>
              <a:grpSpLocks/>
            </p:cNvGrpSpPr>
            <p:nvPr/>
          </p:nvGrpSpPr>
          <p:grpSpPr bwMode="auto">
            <a:xfrm>
              <a:off x="2141562" y="1989138"/>
              <a:ext cx="17463" cy="4338637"/>
              <a:chOff x="1350000" y="1998011"/>
              <a:chExt cx="18416" cy="4338480"/>
            </a:xfrm>
          </p:grpSpPr>
          <p:cxnSp>
            <p:nvCxnSpPr>
              <p:cNvPr id="66" name="Gerade Verbindung 65"/>
              <p:cNvCxnSpPr/>
              <p:nvPr/>
            </p:nvCxnSpPr>
            <p:spPr>
              <a:xfrm rot="-1560000">
                <a:off x="1368416" y="1998011"/>
                <a:ext cx="0" cy="2303379"/>
              </a:xfrm>
              <a:prstGeom prst="line">
                <a:avLst/>
              </a:prstGeom>
              <a:ln w="9525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Gerade Verbindung 66"/>
              <p:cNvCxnSpPr/>
              <p:nvPr/>
            </p:nvCxnSpPr>
            <p:spPr>
              <a:xfrm rot="1560000">
                <a:off x="1350000" y="4033112"/>
                <a:ext cx="0" cy="2303379"/>
              </a:xfrm>
              <a:prstGeom prst="line">
                <a:avLst/>
              </a:prstGeom>
              <a:ln w="9525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3" name="Rechteck 82"/>
          <p:cNvSpPr/>
          <p:nvPr/>
        </p:nvSpPr>
        <p:spPr>
          <a:xfrm>
            <a:off x="5693200" y="2472501"/>
            <a:ext cx="1368000" cy="524451"/>
          </a:xfrm>
          <a:prstGeom prst="rect">
            <a:avLst/>
          </a:prstGeom>
          <a:solidFill>
            <a:srgbClr val="FF6600"/>
          </a:solidFill>
          <a:ln w="12700">
            <a:solidFill>
              <a:srgbClr val="FF99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900" b="1" dirty="0">
                <a:solidFill>
                  <a:prstClr val="white"/>
                </a:solidFill>
              </a:rPr>
              <a:t>91,2% </a:t>
            </a:r>
            <a:r>
              <a:rPr lang="de-AT" sz="900" b="1" dirty="0" smtClean="0">
                <a:solidFill>
                  <a:prstClr val="white"/>
                </a:solidFill>
              </a:rPr>
              <a:t>J. nach der Schulpflicht schafften </a:t>
            </a:r>
            <a:r>
              <a:rPr lang="de-AT" sz="900" b="1" dirty="0">
                <a:solidFill>
                  <a:prstClr val="white"/>
                </a:solidFill>
              </a:rPr>
              <a:t>den Umstieg</a:t>
            </a:r>
            <a:r>
              <a:rPr lang="de-AT" sz="900" b="1" baseline="30000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84" name="Geschweifte Klammer rechts 83"/>
          <p:cNvSpPr/>
          <p:nvPr/>
        </p:nvSpPr>
        <p:spPr>
          <a:xfrm>
            <a:off x="5364088" y="1917526"/>
            <a:ext cx="184944" cy="1727498"/>
          </a:xfrm>
          <a:prstGeom prst="rightBrace">
            <a:avLst>
              <a:gd name="adj1" fmla="val 10908"/>
              <a:gd name="adj2" fmla="val 49404"/>
            </a:avLst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7" name="Rechteck 86"/>
          <p:cNvSpPr/>
          <p:nvPr/>
        </p:nvSpPr>
        <p:spPr>
          <a:xfrm>
            <a:off x="7775696" y="1988840"/>
            <a:ext cx="1165874" cy="510728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900" b="1" dirty="0">
                <a:solidFill>
                  <a:prstClr val="white"/>
                </a:solidFill>
              </a:rPr>
              <a:t>10,9%</a:t>
            </a:r>
            <a:r>
              <a:rPr lang="de-AT" sz="1000" b="1" dirty="0">
                <a:solidFill>
                  <a:prstClr val="white"/>
                </a:solidFill>
              </a:rPr>
              <a:t> </a:t>
            </a:r>
            <a:r>
              <a:rPr lang="de-AT" sz="800" b="1" dirty="0" smtClean="0">
                <a:solidFill>
                  <a:prstClr val="white"/>
                </a:solidFill>
              </a:rPr>
              <a:t>der 18 – 24 J.</a:t>
            </a:r>
            <a:r>
              <a:rPr lang="de-AT" sz="1000" b="1" dirty="0" smtClean="0">
                <a:solidFill>
                  <a:prstClr val="white"/>
                </a:solidFill>
              </a:rPr>
              <a:t> </a:t>
            </a:r>
            <a:r>
              <a:rPr lang="de-AT" sz="900" b="1" dirty="0" smtClean="0">
                <a:solidFill>
                  <a:prstClr val="white"/>
                </a:solidFill>
              </a:rPr>
              <a:t>ESL</a:t>
            </a:r>
            <a:r>
              <a:rPr lang="de-AT" sz="1000" b="1" dirty="0" smtClean="0">
                <a:solidFill>
                  <a:prstClr val="white"/>
                </a:solidFill>
              </a:rPr>
              <a:t> </a:t>
            </a:r>
            <a:r>
              <a:rPr lang="de-AT" sz="800" b="1" dirty="0" smtClean="0">
                <a:solidFill>
                  <a:prstClr val="white"/>
                </a:solidFill>
              </a:rPr>
              <a:t>2012</a:t>
            </a:r>
            <a:r>
              <a:rPr lang="de-AT" sz="1000" b="1" baseline="30000" dirty="0" smtClean="0">
                <a:solidFill>
                  <a:prstClr val="white"/>
                </a:solidFill>
              </a:rPr>
              <a:t>2</a:t>
            </a:r>
            <a:endParaRPr lang="de-AT" sz="1000" b="1" baseline="30000" dirty="0">
              <a:solidFill>
                <a:prstClr val="white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 rot="16200000">
            <a:off x="250921" y="3790259"/>
            <a:ext cx="1079500" cy="502237"/>
          </a:xfrm>
          <a:prstGeom prst="rect">
            <a:avLst/>
          </a:prstGeom>
          <a:solidFill>
            <a:srgbClr val="FF6600"/>
          </a:solidFill>
          <a:ln w="12700">
            <a:solidFill>
              <a:srgbClr val="FF99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900" b="1" dirty="0">
                <a:solidFill>
                  <a:prstClr val="white"/>
                </a:solidFill>
              </a:rPr>
              <a:t> </a:t>
            </a:r>
            <a:r>
              <a:rPr lang="de-AT" sz="900" b="1" dirty="0" smtClean="0">
                <a:solidFill>
                  <a:prstClr val="white"/>
                </a:solidFill>
              </a:rPr>
              <a:t>16.574 </a:t>
            </a:r>
            <a:r>
              <a:rPr lang="de-AT" sz="800" b="1" dirty="0" err="1" smtClean="0">
                <a:solidFill>
                  <a:prstClr val="white"/>
                </a:solidFill>
              </a:rPr>
              <a:t>Jgdl</a:t>
            </a:r>
            <a:r>
              <a:rPr lang="de-AT" sz="800" b="1" dirty="0" smtClean="0">
                <a:solidFill>
                  <a:prstClr val="white"/>
                </a:solidFill>
              </a:rPr>
              <a:t>.  </a:t>
            </a:r>
            <a:r>
              <a:rPr lang="de-AT" sz="900" b="1" dirty="0" smtClean="0">
                <a:solidFill>
                  <a:prstClr val="white"/>
                </a:solidFill>
              </a:rPr>
              <a:t>im 9. SJ (2010/2011) </a:t>
            </a:r>
            <a:r>
              <a:rPr lang="de-AT" sz="800" b="1" baseline="30000" dirty="0" smtClean="0">
                <a:solidFill>
                  <a:prstClr val="white"/>
                </a:solidFill>
              </a:rPr>
              <a:t>1</a:t>
            </a:r>
            <a:endParaRPr lang="de-AT" sz="800" b="1" baseline="30000" dirty="0">
              <a:solidFill>
                <a:prstClr val="white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5693200" y="4797152"/>
            <a:ext cx="1368000" cy="524451"/>
          </a:xfrm>
          <a:prstGeom prst="rect">
            <a:avLst/>
          </a:prstGeom>
          <a:solidFill>
            <a:srgbClr val="FF6600"/>
          </a:solidFill>
          <a:ln w="12700">
            <a:solidFill>
              <a:srgbClr val="FF99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900" b="1" dirty="0" smtClean="0">
                <a:solidFill>
                  <a:prstClr val="white"/>
                </a:solidFill>
              </a:rPr>
              <a:t>8,8% (ca. 1.460) J. besuchten nach der Schulpflicht keine weitere Ausbildung</a:t>
            </a:r>
            <a:r>
              <a:rPr lang="de-AT" sz="900" b="1" baseline="30000" dirty="0" smtClean="0">
                <a:solidFill>
                  <a:prstClr val="white"/>
                </a:solidFill>
              </a:rPr>
              <a:t>1</a:t>
            </a:r>
            <a:endParaRPr lang="de-AT" sz="900" b="1" baseline="30000" dirty="0">
              <a:solidFill>
                <a:prstClr val="white"/>
              </a:solidFill>
            </a:endParaRPr>
          </a:p>
        </p:txBody>
      </p:sp>
      <p:sp>
        <p:nvSpPr>
          <p:cNvPr id="38" name="Geschweifte Klammer rechts 37"/>
          <p:cNvSpPr/>
          <p:nvPr/>
        </p:nvSpPr>
        <p:spPr>
          <a:xfrm>
            <a:off x="5364088" y="4077879"/>
            <a:ext cx="184944" cy="1943409"/>
          </a:xfrm>
          <a:prstGeom prst="rightBrace">
            <a:avLst>
              <a:gd name="adj1" fmla="val 10908"/>
              <a:gd name="adj2" fmla="val 49404"/>
            </a:avLst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Textfeld 3"/>
          <p:cNvSpPr txBox="1"/>
          <p:nvPr/>
        </p:nvSpPr>
        <p:spPr>
          <a:xfrm>
            <a:off x="971600" y="6525344"/>
            <a:ext cx="640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1) </a:t>
            </a:r>
            <a:r>
              <a:rPr lang="de-AT" altLang="de-DE" sz="800" dirty="0">
                <a:solidFill>
                  <a:srgbClr val="000000"/>
                </a:solidFill>
                <a:latin typeface="Calibri" pitchFamily="34" charset="0"/>
              </a:rPr>
              <a:t>Quelle: Statistik Austria, Schulstatistik, betrifft </a:t>
            </a:r>
            <a:r>
              <a:rPr lang="de-AT" altLang="de-DE" sz="800" dirty="0" err="1">
                <a:solidFill>
                  <a:srgbClr val="000000"/>
                </a:solidFill>
                <a:latin typeface="Calibri" pitchFamily="34" charset="0"/>
              </a:rPr>
              <a:t>SchülerInnen</a:t>
            </a:r>
            <a:r>
              <a:rPr lang="de-AT" altLang="de-DE" sz="800" dirty="0">
                <a:solidFill>
                  <a:srgbClr val="000000"/>
                </a:solidFill>
                <a:latin typeface="Calibri" pitchFamily="34" charset="0"/>
              </a:rPr>
              <a:t> des SJ 2010/2011 und Übertritte in Schulbildung im SJ 2011/2012. </a:t>
            </a:r>
          </a:p>
          <a:p>
            <a:r>
              <a:rPr lang="de-AT" sz="800" dirty="0" smtClean="0">
                <a:latin typeface="Calibri" panose="020F0502020204030204" pitchFamily="34" charset="0"/>
              </a:rPr>
              <a:t>2) Quelle:</a:t>
            </a:r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 ESL Anteil Wien 2012, Qualifikationsplan Wien 2020, betrifft </a:t>
            </a:r>
            <a:r>
              <a:rPr lang="de-AT" altLang="de-DE" sz="800" dirty="0">
                <a:solidFill>
                  <a:srgbClr val="000000"/>
                </a:solidFill>
                <a:latin typeface="Calibri" pitchFamily="34" charset="0"/>
              </a:rPr>
              <a:t>Jugendliche der Altersgruppe 18 – 24 (etwa 16.500</a:t>
            </a:r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)</a:t>
            </a:r>
            <a:endParaRPr lang="de-AT" altLang="de-DE" sz="8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84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87" grpId="0" animBg="1"/>
      <p:bldP spid="35" grpId="0" animBg="1"/>
      <p:bldP spid="36" grpId="0" animBg="1"/>
      <p:bldP spid="38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C6DBD-3379-4A6A-B9B1-FDE746057EB2}" type="slidenum">
              <a:rPr lang="de-DE" altLang="de-DE" smtClean="0"/>
              <a:pPr>
                <a:defRPr/>
              </a:pPr>
              <a:t>4</a:t>
            </a:fld>
            <a:endParaRPr lang="de-DE" altLang="de-DE" dirty="0"/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000" dirty="0" smtClean="0"/>
              <a:t>FOKUS 1:</a:t>
            </a:r>
            <a:br>
              <a:rPr lang="de-AT" sz="3000" dirty="0" smtClean="0"/>
            </a:br>
            <a:r>
              <a:rPr lang="de-AT" sz="3000" dirty="0" smtClean="0"/>
              <a:t>betriebliche und überbetriebliche Lehre</a:t>
            </a:r>
            <a:endParaRPr lang="de-AT" sz="300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320358"/>
              </p:ext>
            </p:extLst>
          </p:nvPr>
        </p:nvGraphicFramePr>
        <p:xfrm>
          <a:off x="539552" y="1988840"/>
          <a:ext cx="7581900" cy="3771900"/>
        </p:xfrm>
        <a:graphic>
          <a:graphicData uri="http://schemas.openxmlformats.org/drawingml/2006/table">
            <a:tbl>
              <a:tblPr/>
              <a:tblGrid>
                <a:gridCol w="5638800"/>
                <a:gridCol w="1155700"/>
                <a:gridCol w="787400"/>
              </a:tblGrid>
              <a:tr h="251460"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600" b="0" i="0" u="none" strike="noStrike" dirty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Zahlen zur Lehrausbildung in Wien 2013*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2F2B20"/>
                        </a:buClr>
                        <a:buSzPts val="1600"/>
                        <a:buFont typeface="Verdana"/>
                        <a:buNone/>
                      </a:pPr>
                      <a:r>
                        <a:rPr lang="de-AT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Lehrlinge  Gesamt</a:t>
                      </a:r>
                      <a:endParaRPr lang="de-AT" sz="1600" b="0" i="0" u="none" strike="noStrike" dirty="0">
                        <a:solidFill>
                          <a:srgbClr val="2F2B2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b="0" i="0" u="none" strike="noStrike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18.226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2F2B20"/>
                        </a:buClr>
                        <a:buSzPts val="1600"/>
                        <a:buFont typeface="Verdana"/>
                        <a:buNone/>
                      </a:pPr>
                      <a:r>
                        <a:rPr lang="de-AT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Überbetriebliche</a:t>
                      </a:r>
                      <a:r>
                        <a:rPr lang="de-AT" sz="1600" b="0" i="0" u="none" strike="noStrike" baseline="0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Lehre</a:t>
                      </a:r>
                      <a:r>
                        <a:rPr lang="de-AT" sz="1600" b="0" i="0" u="none" strike="noStrike" dirty="0" smtClean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             </a:t>
                      </a:r>
                      <a:endParaRPr lang="de-AT" sz="1600" b="0" i="0" u="none" strike="noStrike" dirty="0">
                        <a:solidFill>
                          <a:srgbClr val="2F2B2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b="0" i="0" u="none" strike="noStrike" dirty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3.384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19%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600" b="0" i="0" u="none" strike="noStrike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600" b="0" i="0" u="none" strike="noStrike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Erstes Lehrjahr 2013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5.596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600"/>
                        <a:buFont typeface="Verdana"/>
                        <a:buChar char="•"/>
                      </a:pPr>
                      <a:r>
                        <a:rPr lang="de-AT" sz="1600" b="0" i="0" u="none" strike="noStrike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 Betriebliche Lehre                            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20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b="0" i="0" u="none" strike="noStrike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4.254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76%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600"/>
                        <a:buFont typeface="Verdana"/>
                        <a:buChar char="•"/>
                      </a:pPr>
                      <a:r>
                        <a:rPr lang="de-AT" sz="1600" b="0" i="0" u="none" strike="noStrike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 Überbetriebliche Lehre                      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20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b="0" i="0" u="none" strike="noStrike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1.342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24%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ctr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20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de-AT" sz="1600" b="0" i="0" u="none" strike="noStrike">
                        <a:solidFill>
                          <a:srgbClr val="2F2B2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600" b="0" i="0" u="none" strike="noStrike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3. und 4. Lehrjahr 2013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b="0" i="0" u="none" strike="noStrike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6.918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600"/>
                        <a:buFont typeface="Verdana"/>
                        <a:buChar char="•"/>
                      </a:pPr>
                      <a:r>
                        <a:rPr lang="de-AT" sz="1600" b="0" i="0" u="none" strike="noStrike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Betriebliche Lehre                              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200" marR="7620" marT="762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5.792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84%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ctr">
                        <a:buClr>
                          <a:srgbClr val="000000"/>
                        </a:buClr>
                        <a:buSzPts val="1600"/>
                        <a:buFont typeface="Verdana"/>
                        <a:buChar char="•"/>
                      </a:pPr>
                      <a:r>
                        <a:rPr lang="de-AT" sz="1600" b="0" i="0" u="none" strike="noStrike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Überbetriebliche Lehre                       </a:t>
                      </a:r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45720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AT" sz="1600" b="0" i="0" u="none" strike="noStrike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1.126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/>
                        </a:rPr>
                        <a:t>16%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1460">
                <a:tc>
                  <a:txBody>
                    <a:bodyPr/>
                    <a:lstStyle/>
                    <a:p>
                      <a:pPr algn="l" rtl="0" fontAlgn="ctr"/>
                      <a:r>
                        <a:rPr lang="de-AT" sz="1200" b="0" i="0" u="none" strike="noStrike" dirty="0">
                          <a:solidFill>
                            <a:srgbClr val="2F2B20"/>
                          </a:solidFill>
                          <a:effectLst/>
                          <a:latin typeface="Verdana"/>
                        </a:rPr>
                        <a:t> * Statistik WKW „Lehrlinge in Wien“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de-AT" sz="1600" b="0" i="0" u="none" strike="noStrike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36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7C6DBD-3379-4A6A-B9B1-FDE746057EB2}" type="slidenum">
              <a:rPr lang="de-DE" altLang="de-DE" smtClean="0"/>
              <a:pPr>
                <a:defRPr/>
              </a:pPr>
              <a:t>5</a:t>
            </a:fld>
            <a:endParaRPr lang="de-DE" altLang="de-DE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609600" y="4270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600" kern="1200" spc="-1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rebuchet MS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rebuchet MS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rebuchet MS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6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de-AT" sz="3000" smtClean="0"/>
              <a:t>FOKUS 1:</a:t>
            </a:r>
            <a:br>
              <a:rPr lang="de-AT" sz="3000" smtClean="0"/>
            </a:br>
            <a:r>
              <a:rPr lang="de-AT" sz="3000" smtClean="0"/>
              <a:t>betriebliche und überbetriebliche Lehre</a:t>
            </a:r>
            <a:endParaRPr lang="de-AT" sz="3000" dirty="0"/>
          </a:p>
        </p:txBody>
      </p:sp>
      <p:sp>
        <p:nvSpPr>
          <p:cNvPr id="6" name="Rechteck 5"/>
          <p:cNvSpPr/>
          <p:nvPr/>
        </p:nvSpPr>
        <p:spPr>
          <a:xfrm>
            <a:off x="694234" y="1570038"/>
            <a:ext cx="7704856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dirty="0"/>
              <a:t>Zahlen Lehrabschlussprüfungen (LAP) </a:t>
            </a:r>
            <a:r>
              <a:rPr lang="de-AT" dirty="0" smtClean="0"/>
              <a:t>2012/13 </a:t>
            </a:r>
            <a:r>
              <a:rPr lang="de-AT" dirty="0"/>
              <a:t>in </a:t>
            </a:r>
            <a:r>
              <a:rPr lang="de-AT" dirty="0" smtClean="0"/>
              <a:t>Wien</a:t>
            </a:r>
            <a:endParaRPr lang="de-AT" dirty="0"/>
          </a:p>
          <a:p>
            <a:endParaRPr lang="de-AT" dirty="0"/>
          </a:p>
          <a:p>
            <a:r>
              <a:rPr lang="de-AT" sz="1600" dirty="0" smtClean="0"/>
              <a:t>7.026 </a:t>
            </a:r>
            <a:r>
              <a:rPr lang="de-AT" sz="1600" dirty="0"/>
              <a:t>Jugendliche haben 2012 die Lehrausbildung </a:t>
            </a:r>
            <a:r>
              <a:rPr lang="de-AT" sz="1600" dirty="0" smtClean="0"/>
              <a:t>beendet.</a:t>
            </a:r>
          </a:p>
          <a:p>
            <a:endParaRPr lang="de-AT" sz="1600" dirty="0" smtClean="0"/>
          </a:p>
          <a:p>
            <a:r>
              <a:rPr lang="de-AT" sz="1600" dirty="0" smtClean="0"/>
              <a:t>1.524 Jugendliche die Lehre abgebrochen (21,7%)</a:t>
            </a:r>
          </a:p>
          <a:p>
            <a:r>
              <a:rPr lang="de-AT" sz="1600" dirty="0" smtClean="0"/>
              <a:t>5.498 Jugendliche (88,3%) haben 2012 die Lehrzeit abgeschlossen.</a:t>
            </a:r>
            <a:br>
              <a:rPr lang="de-AT" sz="1600" dirty="0" smtClean="0"/>
            </a:br>
            <a:endParaRPr lang="de-AT" sz="1600" dirty="0" smtClean="0"/>
          </a:p>
          <a:p>
            <a:r>
              <a:rPr lang="de-AT" sz="1600" dirty="0" smtClean="0"/>
              <a:t>	4563 Jugendliche (83%)  haben die LAP bestanden</a:t>
            </a:r>
            <a:br>
              <a:rPr lang="de-AT" sz="1600" dirty="0" smtClean="0"/>
            </a:br>
            <a:r>
              <a:rPr lang="de-AT" sz="1600" dirty="0" smtClean="0"/>
              <a:t>	  456 Jugendliche (8,3%) sind bei LAP durchgefallen</a:t>
            </a:r>
          </a:p>
          <a:p>
            <a:pPr>
              <a:tabLst>
                <a:tab pos="1116000" algn="l"/>
              </a:tabLst>
            </a:pPr>
            <a:r>
              <a:rPr lang="de-AT" sz="1600" dirty="0" smtClean="0"/>
              <a:t>               472 Jugendliche (8,6%) sind nicht angetreten</a:t>
            </a:r>
            <a:endParaRPr lang="de-AT" dirty="0" smtClean="0"/>
          </a:p>
          <a:p>
            <a:endParaRPr lang="de-AT" dirty="0"/>
          </a:p>
          <a:p>
            <a:r>
              <a:rPr lang="de-AT" sz="1600" dirty="0" smtClean="0"/>
              <a:t>Insgesamt </a:t>
            </a:r>
            <a:r>
              <a:rPr lang="de-AT" sz="1600" dirty="0"/>
              <a:t>haben </a:t>
            </a:r>
            <a:r>
              <a:rPr lang="de-AT" sz="1600" dirty="0" smtClean="0"/>
              <a:t>rd. 928 Jugendliche (17%) 2012 </a:t>
            </a:r>
            <a:r>
              <a:rPr lang="de-AT" sz="1600" dirty="0"/>
              <a:t>die Lehre </a:t>
            </a:r>
            <a:r>
              <a:rPr lang="de-AT" sz="1600" dirty="0" smtClean="0"/>
              <a:t>abgeschlossen und haben </a:t>
            </a:r>
            <a:r>
              <a:rPr lang="de-AT" sz="1600" dirty="0"/>
              <a:t>bis </a:t>
            </a:r>
            <a:r>
              <a:rPr lang="de-AT" sz="1600" dirty="0" smtClean="0"/>
              <a:t>Dezember 2013 </a:t>
            </a:r>
            <a:r>
              <a:rPr lang="de-AT" sz="1600" dirty="0"/>
              <a:t>keine positive </a:t>
            </a:r>
            <a:r>
              <a:rPr lang="de-AT" sz="1600" dirty="0" smtClean="0"/>
              <a:t>Lehrabschlussprüfung </a:t>
            </a:r>
            <a:r>
              <a:rPr lang="de-AT" sz="1600" dirty="0"/>
              <a:t>abgelegt </a:t>
            </a:r>
            <a:r>
              <a:rPr lang="de-AT" sz="1600" dirty="0" smtClean="0"/>
              <a:t>(= nicht bestanden </a:t>
            </a:r>
            <a:r>
              <a:rPr lang="de-AT" sz="1600" dirty="0"/>
              <a:t>bzw. Nichtantritt</a:t>
            </a:r>
            <a:r>
              <a:rPr lang="de-AT" sz="1600" dirty="0" smtClean="0"/>
              <a:t>).</a:t>
            </a:r>
          </a:p>
          <a:p>
            <a:endParaRPr lang="de-AT" sz="1600" dirty="0" smtClean="0"/>
          </a:p>
          <a:p>
            <a:r>
              <a:rPr lang="de-AT" sz="1200" dirty="0" smtClean="0">
                <a:solidFill>
                  <a:srgbClr val="2F2B20"/>
                </a:solidFill>
                <a:latin typeface="Verdana"/>
              </a:rPr>
              <a:t>* Statistik WKW „Lehrlinge in Wien“</a:t>
            </a:r>
          </a:p>
          <a:p>
            <a:endParaRPr lang="de-AT" sz="1600" dirty="0" smtClean="0"/>
          </a:p>
        </p:txBody>
      </p:sp>
      <p:sp>
        <p:nvSpPr>
          <p:cNvPr id="10" name="Pfeil nach rechts 9"/>
          <p:cNvSpPr/>
          <p:nvPr/>
        </p:nvSpPr>
        <p:spPr>
          <a:xfrm>
            <a:off x="1403648" y="3717032"/>
            <a:ext cx="216024" cy="14401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 sz="1100" b="1" baseline="30000" dirty="0">
              <a:solidFill>
                <a:prstClr val="white"/>
              </a:solidFill>
            </a:endParaRPr>
          </a:p>
        </p:txBody>
      </p:sp>
      <p:sp>
        <p:nvSpPr>
          <p:cNvPr id="11" name="Pfeil nach rechts 10"/>
          <p:cNvSpPr/>
          <p:nvPr/>
        </p:nvSpPr>
        <p:spPr>
          <a:xfrm>
            <a:off x="1403648" y="3933056"/>
            <a:ext cx="216024" cy="14401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 sz="1100" b="1" baseline="30000" dirty="0">
              <a:solidFill>
                <a:prstClr val="white"/>
              </a:solidFill>
            </a:endParaRPr>
          </a:p>
        </p:txBody>
      </p:sp>
      <p:sp>
        <p:nvSpPr>
          <p:cNvPr id="12" name="Pfeil nach rechts 11"/>
          <p:cNvSpPr/>
          <p:nvPr/>
        </p:nvSpPr>
        <p:spPr>
          <a:xfrm>
            <a:off x="1403648" y="3429000"/>
            <a:ext cx="216024" cy="14401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de-AT" sz="1100" b="1" baseline="30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83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Abgerundetes Rechteck 60"/>
          <p:cNvSpPr/>
          <p:nvPr/>
        </p:nvSpPr>
        <p:spPr>
          <a:xfrm>
            <a:off x="4686081" y="1543644"/>
            <a:ext cx="3330575" cy="5061943"/>
          </a:xfrm>
          <a:prstGeom prst="roundRect">
            <a:avLst>
              <a:gd name="adj" fmla="val 6657"/>
            </a:avLst>
          </a:prstGeom>
          <a:solidFill>
            <a:schemeClr val="bg1"/>
          </a:solidFill>
          <a:ln w="12700" cap="flat" cmpd="sng" algn="ctr">
            <a:solidFill>
              <a:srgbClr val="4F81BD">
                <a:lumMod val="75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b="1" kern="0" dirty="0">
                <a:solidFill>
                  <a:prstClr val="black"/>
                </a:solidFill>
                <a:latin typeface="Calibri"/>
                <a:cs typeface="+mn-cs"/>
              </a:rPr>
              <a:t>Überbetriebliche Lehrlinge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000" dirty="0" smtClean="0"/>
              <a:t>FOKUS </a:t>
            </a:r>
            <a:r>
              <a:rPr lang="de-AT" sz="3000" dirty="0"/>
              <a:t>1:</a:t>
            </a:r>
            <a:br>
              <a:rPr lang="de-AT" sz="3000" dirty="0"/>
            </a:br>
            <a:r>
              <a:rPr lang="de-AT" sz="3000" dirty="0"/>
              <a:t>betriebliche und überbetriebliche Lehre</a:t>
            </a:r>
          </a:p>
        </p:txBody>
      </p:sp>
      <p:sp>
        <p:nvSpPr>
          <p:cNvPr id="21508" name="Foliennummernplatzhalter 2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8AF141EA-17F8-4914-A81D-2CD095322C5F}" type="slidenum">
              <a:rPr lang="de-DE" altLang="de-DE" smtClean="0">
                <a:solidFill>
                  <a:srgbClr val="FFFFFF"/>
                </a:solidFill>
              </a:rPr>
              <a:pPr eaLnBrk="1" hangingPunct="1">
                <a:defRPr/>
              </a:pPr>
              <a:t>6</a:t>
            </a:fld>
            <a:endParaRPr lang="de-DE" altLang="de-DE" smtClean="0">
              <a:solidFill>
                <a:srgbClr val="FFFFFF"/>
              </a:solidFill>
            </a:endParaRPr>
          </a:p>
        </p:txBody>
      </p:sp>
      <p:sp>
        <p:nvSpPr>
          <p:cNvPr id="31" name="Abgerundetes Rechteck 30"/>
          <p:cNvSpPr/>
          <p:nvPr/>
        </p:nvSpPr>
        <p:spPr>
          <a:xfrm>
            <a:off x="4559081" y="2137990"/>
            <a:ext cx="1981200" cy="250825"/>
          </a:xfrm>
          <a:prstGeom prst="roundRect">
            <a:avLst/>
          </a:prstGeom>
          <a:solidFill>
            <a:srgbClr val="8064A2">
              <a:lumMod val="20000"/>
              <a:lumOff val="80000"/>
            </a:srgbClr>
          </a:solidFill>
          <a:ln w="19050" cap="flat" cmpd="sng" algn="ctr">
            <a:solidFill>
              <a:srgbClr val="8064A2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kern="0" dirty="0" err="1">
                <a:solidFill>
                  <a:prstClr val="black"/>
                </a:solidFill>
                <a:latin typeface="Calibri"/>
                <a:cs typeface="+mn-cs"/>
              </a:rPr>
              <a:t>c´mon</a:t>
            </a:r>
            <a:r>
              <a:rPr lang="de-AT" sz="1200" b="1" kern="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de-AT" sz="1200" b="1" kern="0" dirty="0" err="1">
                <a:solidFill>
                  <a:prstClr val="black"/>
                </a:solidFill>
                <a:latin typeface="Calibri"/>
                <a:cs typeface="+mn-cs"/>
              </a:rPr>
              <a:t>app</a:t>
            </a:r>
            <a:endParaRPr lang="de-AT" sz="1200" b="1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2" name="Abgerundetes Rechteck 31"/>
          <p:cNvSpPr/>
          <p:nvPr/>
        </p:nvSpPr>
        <p:spPr>
          <a:xfrm>
            <a:off x="4560669" y="4725144"/>
            <a:ext cx="3563937" cy="252412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9525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kern="0" dirty="0">
                <a:solidFill>
                  <a:prstClr val="black"/>
                </a:solidFill>
                <a:latin typeface="Calibri"/>
                <a:cs typeface="+mn-cs"/>
              </a:rPr>
              <a:t>Lernhilfe des ÜBA Trägers</a:t>
            </a:r>
          </a:p>
        </p:txBody>
      </p:sp>
      <p:sp>
        <p:nvSpPr>
          <p:cNvPr id="35" name="Abgerundetes Rechteck 34"/>
          <p:cNvSpPr/>
          <p:nvPr/>
        </p:nvSpPr>
        <p:spPr>
          <a:xfrm>
            <a:off x="1014194" y="1556344"/>
            <a:ext cx="3328987" cy="5061943"/>
          </a:xfrm>
          <a:prstGeom prst="roundRect">
            <a:avLst>
              <a:gd name="adj" fmla="val 7515"/>
            </a:avLst>
          </a:prstGeom>
          <a:solidFill>
            <a:schemeClr val="bg1"/>
          </a:solidFill>
          <a:ln w="12700" cap="flat" cmpd="sng" algn="ctr">
            <a:solidFill>
              <a:srgbClr val="4F81BD">
                <a:lumMod val="75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400" b="1" kern="0" dirty="0">
                <a:solidFill>
                  <a:prstClr val="black"/>
                </a:solidFill>
                <a:latin typeface="Calibri"/>
                <a:cs typeface="+mn-cs"/>
              </a:rPr>
              <a:t>Betriebliche Lehrlinge</a:t>
            </a:r>
          </a:p>
        </p:txBody>
      </p:sp>
      <p:sp>
        <p:nvSpPr>
          <p:cNvPr id="38" name="Abgerundetes Rechteck 37"/>
          <p:cNvSpPr/>
          <p:nvPr/>
        </p:nvSpPr>
        <p:spPr>
          <a:xfrm>
            <a:off x="852269" y="2780927"/>
            <a:ext cx="7272337" cy="250825"/>
          </a:xfrm>
          <a:prstGeom prst="roundRect">
            <a:avLst/>
          </a:prstGeom>
          <a:solidFill>
            <a:srgbClr val="8064A2">
              <a:lumMod val="20000"/>
              <a:lumOff val="80000"/>
            </a:srgbClr>
          </a:solidFill>
          <a:ln w="9525" cap="flat" cmpd="sng" algn="ctr">
            <a:solidFill>
              <a:srgbClr val="8064A2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kern="0" dirty="0">
                <a:solidFill>
                  <a:prstClr val="black"/>
                </a:solidFill>
                <a:latin typeface="Calibri"/>
                <a:cs typeface="+mn-cs"/>
              </a:rPr>
              <a:t>Schulpsychologische Beratung und Unterstützung</a:t>
            </a:r>
          </a:p>
        </p:txBody>
      </p:sp>
      <p:sp>
        <p:nvSpPr>
          <p:cNvPr id="39" name="Abgerundetes Rechteck 38"/>
          <p:cNvSpPr/>
          <p:nvPr/>
        </p:nvSpPr>
        <p:spPr>
          <a:xfrm>
            <a:off x="852269" y="3068959"/>
            <a:ext cx="7272337" cy="252413"/>
          </a:xfrm>
          <a:prstGeom prst="roundRect">
            <a:avLst/>
          </a:prstGeom>
          <a:solidFill>
            <a:srgbClr val="8064A2">
              <a:lumMod val="20000"/>
              <a:lumOff val="80000"/>
            </a:srgbClr>
          </a:solidFill>
          <a:ln w="9525" cap="flat" cmpd="sng" algn="ctr">
            <a:solidFill>
              <a:srgbClr val="8064A2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kern="0" dirty="0">
                <a:solidFill>
                  <a:prstClr val="black"/>
                </a:solidFill>
                <a:latin typeface="Calibri"/>
                <a:cs typeface="+mn-cs"/>
              </a:rPr>
              <a:t>KUS-Zentren in den Berufsschulen</a:t>
            </a:r>
          </a:p>
        </p:txBody>
      </p:sp>
      <p:sp>
        <p:nvSpPr>
          <p:cNvPr id="40" name="Abgerundetes Rechteck 39"/>
          <p:cNvSpPr/>
          <p:nvPr/>
        </p:nvSpPr>
        <p:spPr>
          <a:xfrm>
            <a:off x="852269" y="2132855"/>
            <a:ext cx="3563937" cy="250825"/>
          </a:xfrm>
          <a:prstGeom prst="roundRect">
            <a:avLst/>
          </a:prstGeom>
          <a:solidFill>
            <a:srgbClr val="8064A2">
              <a:lumMod val="20000"/>
              <a:lumOff val="80000"/>
            </a:srgbClr>
          </a:solidFill>
          <a:ln w="9525" cap="flat" cmpd="sng" algn="ctr">
            <a:solidFill>
              <a:srgbClr val="8064A2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kern="0" dirty="0">
                <a:solidFill>
                  <a:prstClr val="black"/>
                </a:solidFill>
                <a:latin typeface="Calibri"/>
                <a:cs typeface="+mn-cs"/>
              </a:rPr>
              <a:t>Lehrlingscoaching*</a:t>
            </a:r>
            <a:endParaRPr lang="de-AT" sz="800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2" name="Abgerundetes Rechteck 41"/>
          <p:cNvSpPr/>
          <p:nvPr/>
        </p:nvSpPr>
        <p:spPr>
          <a:xfrm>
            <a:off x="899592" y="4725144"/>
            <a:ext cx="2052637" cy="252413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9525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Nachhilfe/</a:t>
            </a:r>
            <a:r>
              <a:rPr lang="de-AT" sz="1200" b="1" kern="0" dirty="0">
                <a:solidFill>
                  <a:prstClr val="black"/>
                </a:solidFill>
                <a:latin typeface="Calibri"/>
                <a:cs typeface="+mn-cs"/>
              </a:rPr>
              <a:t>L</a:t>
            </a:r>
            <a:r>
              <a:rPr lang="de-AT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ernhilfe</a:t>
            </a:r>
            <a:endParaRPr lang="de-AT" sz="1200" b="1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43" name="Abgerundetes Rechteck 42"/>
          <p:cNvSpPr/>
          <p:nvPr/>
        </p:nvSpPr>
        <p:spPr>
          <a:xfrm>
            <a:off x="887194" y="4077072"/>
            <a:ext cx="7237412" cy="252413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9525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kern="0" dirty="0">
                <a:solidFill>
                  <a:prstClr val="black"/>
                </a:solidFill>
                <a:latin typeface="Calibri"/>
                <a:cs typeface="+mn-cs"/>
              </a:rPr>
              <a:t>schulischer Förderunterricht</a:t>
            </a:r>
          </a:p>
        </p:txBody>
      </p:sp>
      <p:sp>
        <p:nvSpPr>
          <p:cNvPr id="44" name="Abgerundetes Rechteck 43"/>
          <p:cNvSpPr/>
          <p:nvPr/>
        </p:nvSpPr>
        <p:spPr>
          <a:xfrm>
            <a:off x="887194" y="4400723"/>
            <a:ext cx="7237412" cy="252413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9525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kern="0" dirty="0">
                <a:solidFill>
                  <a:prstClr val="black"/>
                </a:solidFill>
                <a:latin typeface="Calibri"/>
                <a:cs typeface="+mn-cs"/>
              </a:rPr>
              <a:t>KUS Nachhilfeangebote</a:t>
            </a:r>
          </a:p>
        </p:txBody>
      </p:sp>
      <p:sp>
        <p:nvSpPr>
          <p:cNvPr id="49" name="Abgerundetes Rechteck 48"/>
          <p:cNvSpPr/>
          <p:nvPr/>
        </p:nvSpPr>
        <p:spPr>
          <a:xfrm>
            <a:off x="2665194" y="3676078"/>
            <a:ext cx="1751012" cy="252413"/>
          </a:xfrm>
          <a:prstGeom prst="roundRect">
            <a:avLst/>
          </a:prstGeom>
          <a:solidFill>
            <a:srgbClr val="8064A2">
              <a:lumMod val="20000"/>
              <a:lumOff val="80000"/>
            </a:srgbClr>
          </a:solidFill>
          <a:ln w="9525" cap="flat" cmpd="sng" algn="ctr">
            <a:solidFill>
              <a:srgbClr val="8064A2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kern="0" dirty="0">
                <a:solidFill>
                  <a:prstClr val="black"/>
                </a:solidFill>
                <a:latin typeface="Calibri"/>
                <a:cs typeface="+mn-cs"/>
              </a:rPr>
              <a:t>Jugendarbeitsassistenz</a:t>
            </a:r>
          </a:p>
        </p:txBody>
      </p:sp>
      <p:sp>
        <p:nvSpPr>
          <p:cNvPr id="22543" name="Textfeld 50"/>
          <p:cNvSpPr txBox="1">
            <a:spLocks noChangeArrowheads="1"/>
          </p:cNvSpPr>
          <p:nvPr/>
        </p:nvSpPr>
        <p:spPr bwMode="auto">
          <a:xfrm rot="-5400000">
            <a:off x="-205877" y="2813470"/>
            <a:ext cx="17399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400" b="1" dirty="0">
                <a:solidFill>
                  <a:srgbClr val="000000"/>
                </a:solidFill>
                <a:latin typeface="Calibri" pitchFamily="34" charset="0"/>
              </a:rPr>
              <a:t>Beratung/Begleitung</a:t>
            </a:r>
          </a:p>
        </p:txBody>
      </p:sp>
      <p:sp>
        <p:nvSpPr>
          <p:cNvPr id="22544" name="Textfeld 51"/>
          <p:cNvSpPr txBox="1">
            <a:spLocks noChangeArrowheads="1"/>
          </p:cNvSpPr>
          <p:nvPr/>
        </p:nvSpPr>
        <p:spPr bwMode="auto">
          <a:xfrm rot="-5400000">
            <a:off x="-113008" y="4634531"/>
            <a:ext cx="15541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400" b="1" dirty="0">
                <a:solidFill>
                  <a:srgbClr val="000000"/>
                </a:solidFill>
                <a:latin typeface="Calibri" pitchFamily="34" charset="0"/>
              </a:rPr>
              <a:t>Lernunterstützung</a:t>
            </a:r>
          </a:p>
        </p:txBody>
      </p:sp>
      <p:sp>
        <p:nvSpPr>
          <p:cNvPr id="53" name="Abgerundetes Rechteck 52"/>
          <p:cNvSpPr/>
          <p:nvPr/>
        </p:nvSpPr>
        <p:spPr>
          <a:xfrm>
            <a:off x="4559081" y="5047207"/>
            <a:ext cx="3565525" cy="252413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9525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kern="0" dirty="0">
                <a:solidFill>
                  <a:prstClr val="black"/>
                </a:solidFill>
                <a:latin typeface="Calibri"/>
                <a:cs typeface="+mn-cs"/>
              </a:rPr>
              <a:t>Vorbereitung des </a:t>
            </a:r>
            <a:r>
              <a:rPr lang="de-AT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Trägers zur </a:t>
            </a:r>
            <a:r>
              <a:rPr lang="de-AT" sz="1200" b="1" kern="0" dirty="0">
                <a:solidFill>
                  <a:prstClr val="black"/>
                </a:solidFill>
                <a:latin typeface="Calibri"/>
                <a:cs typeface="+mn-cs"/>
              </a:rPr>
              <a:t>LAP</a:t>
            </a:r>
          </a:p>
        </p:txBody>
      </p:sp>
      <p:sp>
        <p:nvSpPr>
          <p:cNvPr id="54" name="Abgerundetes Rechteck 53"/>
          <p:cNvSpPr/>
          <p:nvPr/>
        </p:nvSpPr>
        <p:spPr>
          <a:xfrm>
            <a:off x="2665194" y="3356991"/>
            <a:ext cx="1749425" cy="252412"/>
          </a:xfrm>
          <a:prstGeom prst="roundRect">
            <a:avLst/>
          </a:prstGeom>
          <a:solidFill>
            <a:srgbClr val="8064A2">
              <a:lumMod val="20000"/>
              <a:lumOff val="80000"/>
            </a:srgbClr>
          </a:solidFill>
          <a:ln w="9525" cap="flat" cmpd="sng" algn="ctr">
            <a:solidFill>
              <a:srgbClr val="8064A2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kern="0" dirty="0" err="1">
                <a:solidFill>
                  <a:prstClr val="black"/>
                </a:solidFill>
                <a:latin typeface="Calibri"/>
                <a:cs typeface="+mn-cs"/>
              </a:rPr>
              <a:t>Berufsausbild.Assistenz</a:t>
            </a:r>
            <a:endParaRPr lang="de-AT" sz="1200" b="1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5" name="Abgerundetes Rechteck 54"/>
          <p:cNvSpPr/>
          <p:nvPr/>
        </p:nvSpPr>
        <p:spPr>
          <a:xfrm>
            <a:off x="899592" y="5013176"/>
            <a:ext cx="2052637" cy="252413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9525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kern="0" dirty="0">
                <a:solidFill>
                  <a:prstClr val="black"/>
                </a:solidFill>
                <a:latin typeface="Calibri"/>
                <a:cs typeface="+mn-cs"/>
              </a:rPr>
              <a:t>Vorbereitungskurse LAP </a:t>
            </a:r>
          </a:p>
        </p:txBody>
      </p:sp>
      <p:sp>
        <p:nvSpPr>
          <p:cNvPr id="56" name="Abgerundetes Rechteck 55"/>
          <p:cNvSpPr/>
          <p:nvPr/>
        </p:nvSpPr>
        <p:spPr>
          <a:xfrm>
            <a:off x="899592" y="5338614"/>
            <a:ext cx="2052637" cy="250825"/>
          </a:xfrm>
          <a:prstGeom prst="roundRect">
            <a:avLst/>
          </a:prstGeom>
          <a:solidFill>
            <a:srgbClr val="9BBB59">
              <a:lumMod val="20000"/>
              <a:lumOff val="80000"/>
            </a:srgbClr>
          </a:solidFill>
          <a:ln w="9525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kern="0" dirty="0">
                <a:solidFill>
                  <a:prstClr val="black"/>
                </a:solidFill>
                <a:latin typeface="Calibri"/>
                <a:cs typeface="+mn-cs"/>
              </a:rPr>
              <a:t>Vorbereitungskurse LAP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kern="0" dirty="0">
                <a:solidFill>
                  <a:prstClr val="black"/>
                </a:solidFill>
                <a:latin typeface="Calibri"/>
                <a:cs typeface="+mn-cs"/>
              </a:rPr>
              <a:t>der Fachausschüsse</a:t>
            </a:r>
          </a:p>
        </p:txBody>
      </p:sp>
      <p:sp>
        <p:nvSpPr>
          <p:cNvPr id="58" name="Rechteck 57"/>
          <p:cNvSpPr/>
          <p:nvPr/>
        </p:nvSpPr>
        <p:spPr>
          <a:xfrm>
            <a:off x="899592" y="6618288"/>
            <a:ext cx="5057329" cy="247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AT" sz="1000" kern="0" dirty="0">
                <a:solidFill>
                  <a:prstClr val="black"/>
                </a:solidFill>
                <a:latin typeface="Calibri"/>
                <a:cs typeface="+mn-cs"/>
              </a:rPr>
              <a:t>*ausgenommen: Gebietskörperschaften, Parteien und selbständige Ausbildungseinrichtungen</a:t>
            </a:r>
            <a:endParaRPr lang="de-AT" sz="1000" dirty="0">
              <a:cs typeface="+mn-cs"/>
            </a:endParaRPr>
          </a:p>
        </p:txBody>
      </p:sp>
      <p:sp>
        <p:nvSpPr>
          <p:cNvPr id="22550" name="Textfeld 3"/>
          <p:cNvSpPr txBox="1">
            <a:spLocks noChangeArrowheads="1"/>
          </p:cNvSpPr>
          <p:nvPr/>
        </p:nvSpPr>
        <p:spPr bwMode="auto">
          <a:xfrm>
            <a:off x="1463506" y="1844823"/>
            <a:ext cx="5984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400" b="1" dirty="0">
                <a:latin typeface="Calibri" pitchFamily="34" charset="0"/>
              </a:rPr>
              <a:t>Lehre</a:t>
            </a:r>
          </a:p>
        </p:txBody>
      </p:sp>
      <p:sp>
        <p:nvSpPr>
          <p:cNvPr id="22551" name="Textfeld 56"/>
          <p:cNvSpPr txBox="1">
            <a:spLocks noChangeArrowheads="1"/>
          </p:cNvSpPr>
          <p:nvPr/>
        </p:nvSpPr>
        <p:spPr bwMode="auto">
          <a:xfrm>
            <a:off x="3151018" y="1844823"/>
            <a:ext cx="4413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400" b="1">
                <a:latin typeface="Calibri" pitchFamily="34" charset="0"/>
              </a:rPr>
              <a:t>IBA</a:t>
            </a:r>
          </a:p>
        </p:txBody>
      </p:sp>
      <p:sp>
        <p:nvSpPr>
          <p:cNvPr id="59" name="Abgerundetes Rechteck 58"/>
          <p:cNvSpPr/>
          <p:nvPr/>
        </p:nvSpPr>
        <p:spPr>
          <a:xfrm>
            <a:off x="864047" y="2456507"/>
            <a:ext cx="7260559" cy="252412"/>
          </a:xfrm>
          <a:prstGeom prst="roundRect">
            <a:avLst/>
          </a:prstGeom>
          <a:solidFill>
            <a:srgbClr val="8064A2">
              <a:lumMod val="20000"/>
              <a:lumOff val="80000"/>
            </a:srgbClr>
          </a:solidFill>
          <a:ln w="9525" cap="flat" cmpd="sng" algn="ctr">
            <a:solidFill>
              <a:srgbClr val="8064A2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kern="0" dirty="0">
                <a:solidFill>
                  <a:prstClr val="black"/>
                </a:solidFill>
                <a:latin typeface="Calibri"/>
                <a:cs typeface="+mn-cs"/>
              </a:rPr>
              <a:t>Early </a:t>
            </a:r>
            <a:r>
              <a:rPr lang="de-AT" sz="1200" b="1" kern="0" dirty="0" err="1">
                <a:solidFill>
                  <a:prstClr val="black"/>
                </a:solidFill>
                <a:latin typeface="Calibri"/>
                <a:cs typeface="+mn-cs"/>
              </a:rPr>
              <a:t>Complete</a:t>
            </a:r>
            <a:endParaRPr lang="de-AT" sz="800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22553" name="Textfeld 61"/>
          <p:cNvSpPr txBox="1">
            <a:spLocks noChangeArrowheads="1"/>
          </p:cNvSpPr>
          <p:nvPr/>
        </p:nvSpPr>
        <p:spPr bwMode="auto">
          <a:xfrm>
            <a:off x="5208418" y="1844823"/>
            <a:ext cx="7715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400" b="1">
                <a:latin typeface="Calibri" pitchFamily="34" charset="0"/>
              </a:rPr>
              <a:t>ÜBA I/II</a:t>
            </a:r>
          </a:p>
        </p:txBody>
      </p:sp>
      <p:sp>
        <p:nvSpPr>
          <p:cNvPr id="22554" name="Textfeld 62"/>
          <p:cNvSpPr txBox="1">
            <a:spLocks noChangeArrowheads="1"/>
          </p:cNvSpPr>
          <p:nvPr/>
        </p:nvSpPr>
        <p:spPr bwMode="auto">
          <a:xfrm>
            <a:off x="6616531" y="1844823"/>
            <a:ext cx="11334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400" b="1">
                <a:latin typeface="Calibri" pitchFamily="34" charset="0"/>
              </a:rPr>
              <a:t>IBA (VL/TQL)</a:t>
            </a:r>
          </a:p>
        </p:txBody>
      </p:sp>
      <p:sp>
        <p:nvSpPr>
          <p:cNvPr id="67" name="Abgerundetes Rechteck 66"/>
          <p:cNvSpPr/>
          <p:nvPr/>
        </p:nvSpPr>
        <p:spPr>
          <a:xfrm>
            <a:off x="6359306" y="3392611"/>
            <a:ext cx="1749425" cy="252412"/>
          </a:xfrm>
          <a:prstGeom prst="roundRect">
            <a:avLst/>
          </a:prstGeom>
          <a:solidFill>
            <a:srgbClr val="8064A2">
              <a:lumMod val="20000"/>
              <a:lumOff val="80000"/>
            </a:srgbClr>
          </a:solidFill>
          <a:ln w="9525" cap="flat" cmpd="sng" algn="ctr">
            <a:solidFill>
              <a:srgbClr val="8064A2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kern="0" dirty="0" err="1">
                <a:solidFill>
                  <a:prstClr val="black"/>
                </a:solidFill>
                <a:latin typeface="Calibri"/>
                <a:cs typeface="+mn-cs"/>
              </a:rPr>
              <a:t>Berufsausbild.Assistenz</a:t>
            </a:r>
            <a:endParaRPr lang="de-AT" sz="1200" b="1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3" name="Abgerundetes Rechteck 32"/>
          <p:cNvSpPr/>
          <p:nvPr/>
        </p:nvSpPr>
        <p:spPr>
          <a:xfrm>
            <a:off x="899592" y="5877073"/>
            <a:ext cx="3563937" cy="252413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Individuelle Förderungen*</a:t>
            </a:r>
            <a:endParaRPr lang="de-AT" sz="1200" b="1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4" name="Abgerundetes Rechteck 33"/>
          <p:cNvSpPr/>
          <p:nvPr/>
        </p:nvSpPr>
        <p:spPr>
          <a:xfrm>
            <a:off x="899592" y="6200923"/>
            <a:ext cx="3563937" cy="252413"/>
          </a:xfrm>
          <a:prstGeom prst="roundRect">
            <a:avLst/>
          </a:prstGeom>
          <a:solidFill>
            <a:srgbClr val="FFFFCC"/>
          </a:solidFill>
          <a:ln w="9525" cap="flat" cmpd="sng" algn="ctr">
            <a:solidFill>
              <a:srgbClr val="9BBB59">
                <a:lumMod val="60000"/>
                <a:lumOff val="40000"/>
              </a:srgb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200" b="1" kern="0" dirty="0" smtClean="0">
                <a:solidFill>
                  <a:prstClr val="black"/>
                </a:solidFill>
                <a:latin typeface="Calibri"/>
                <a:cs typeface="+mn-cs"/>
              </a:rPr>
              <a:t>Betriebliche Förderungen</a:t>
            </a:r>
            <a:endParaRPr lang="de-AT" sz="1200" b="1" kern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36" name="Textfeld 51"/>
          <p:cNvSpPr txBox="1">
            <a:spLocks noChangeArrowheads="1"/>
          </p:cNvSpPr>
          <p:nvPr/>
        </p:nvSpPr>
        <p:spPr bwMode="auto">
          <a:xfrm rot="-5400000">
            <a:off x="106809" y="6020593"/>
            <a:ext cx="113377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400" b="1" dirty="0" smtClean="0">
                <a:solidFill>
                  <a:srgbClr val="000000"/>
                </a:solidFill>
                <a:latin typeface="Calibri" pitchFamily="34" charset="0"/>
              </a:rPr>
              <a:t>Förderungen</a:t>
            </a:r>
            <a:endParaRPr lang="de-AT" altLang="de-DE" sz="1400" b="1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000" dirty="0" smtClean="0"/>
              <a:t>Drehscheibe „Early </a:t>
            </a:r>
            <a:r>
              <a:rPr lang="de-AT" sz="3000" dirty="0" err="1" smtClean="0"/>
              <a:t>Complete</a:t>
            </a:r>
            <a:r>
              <a:rPr lang="de-AT" sz="3000" dirty="0" smtClean="0"/>
              <a:t>“ </a:t>
            </a:r>
            <a:endParaRPr lang="de-AT" sz="3000" dirty="0"/>
          </a:p>
        </p:txBody>
      </p:sp>
      <p:sp>
        <p:nvSpPr>
          <p:cNvPr id="20483" name="Foliennummernplatzhalter 2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AB835FF7-1D07-4BFD-8A27-E6F566FA2361}" type="slidenum">
              <a:rPr lang="de-DE" altLang="de-DE" smtClean="0">
                <a:solidFill>
                  <a:srgbClr val="FFFFFF"/>
                </a:solidFill>
              </a:rPr>
              <a:pPr eaLnBrk="1" hangingPunct="1">
                <a:defRPr/>
              </a:pPr>
              <a:t>7</a:t>
            </a:fld>
            <a:endParaRPr lang="de-DE" altLang="de-DE" smtClean="0">
              <a:solidFill>
                <a:srgbClr val="FFFFFF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631048" y="1700808"/>
            <a:ext cx="1661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 smtClean="0"/>
              <a:t>Berufsschule</a:t>
            </a:r>
            <a:endParaRPr lang="de-AT" dirty="0"/>
          </a:p>
        </p:txBody>
      </p:sp>
      <p:grpSp>
        <p:nvGrpSpPr>
          <p:cNvPr id="29" name="Group 2"/>
          <p:cNvGrpSpPr>
            <a:grpSpLocks/>
          </p:cNvGrpSpPr>
          <p:nvPr/>
        </p:nvGrpSpPr>
        <p:grpSpPr bwMode="auto">
          <a:xfrm>
            <a:off x="1259632" y="2132856"/>
            <a:ext cx="6621464" cy="4396641"/>
            <a:chOff x="600" y="3494"/>
            <a:chExt cx="10428" cy="6925"/>
          </a:xfrm>
        </p:grpSpPr>
        <p:grpSp>
          <p:nvGrpSpPr>
            <p:cNvPr id="30" name="Group 3"/>
            <p:cNvGrpSpPr>
              <a:grpSpLocks/>
            </p:cNvGrpSpPr>
            <p:nvPr/>
          </p:nvGrpSpPr>
          <p:grpSpPr bwMode="auto">
            <a:xfrm>
              <a:off x="600" y="3494"/>
              <a:ext cx="10428" cy="6925"/>
              <a:chOff x="793" y="3486"/>
              <a:chExt cx="10428" cy="6925"/>
            </a:xfrm>
          </p:grpSpPr>
          <p:grpSp>
            <p:nvGrpSpPr>
              <p:cNvPr id="34" name="Group 4"/>
              <p:cNvGrpSpPr>
                <a:grpSpLocks/>
              </p:cNvGrpSpPr>
              <p:nvPr/>
            </p:nvGrpSpPr>
            <p:grpSpPr bwMode="auto">
              <a:xfrm>
                <a:off x="793" y="3486"/>
                <a:ext cx="10428" cy="5260"/>
                <a:chOff x="600" y="3469"/>
                <a:chExt cx="10428" cy="5260"/>
              </a:xfrm>
            </p:grpSpPr>
            <p:sp>
              <p:nvSpPr>
                <p:cNvPr id="41" name="Rectangle 5"/>
                <p:cNvSpPr>
                  <a:spLocks noChangeArrowheads="1"/>
                </p:cNvSpPr>
                <p:nvPr/>
              </p:nvSpPr>
              <p:spPr bwMode="auto">
                <a:xfrm>
                  <a:off x="3576" y="3469"/>
                  <a:ext cx="4104" cy="5260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D6E3BC"/>
                    </a:gs>
                  </a:gsLst>
                  <a:lin ang="5400000" scaled="1"/>
                </a:gradFill>
                <a:ln w="12700">
                  <a:solidFill>
                    <a:srgbClr val="C2D69B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4E6128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de-AT"/>
                </a:p>
              </p:txBody>
            </p:sp>
            <p:sp>
              <p:nvSpPr>
                <p:cNvPr id="42" name="Oval 6"/>
                <p:cNvSpPr>
                  <a:spLocks noChangeArrowheads="1"/>
                </p:cNvSpPr>
                <p:nvPr/>
              </p:nvSpPr>
              <p:spPr bwMode="auto">
                <a:xfrm>
                  <a:off x="3888" y="5029"/>
                  <a:ext cx="3504" cy="3276"/>
                </a:xfrm>
                <a:prstGeom prst="ellipse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3"/>
                </a:lnRef>
                <a:fillRef idx="1001">
                  <a:schemeClr val="lt2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de-AT"/>
                </a:p>
              </p:txBody>
            </p:sp>
            <p:sp>
              <p:nvSpPr>
                <p:cNvPr id="43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888" y="3829"/>
                  <a:ext cx="3504" cy="775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AT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Schulpsychologe, Lehrer, Nachhilfe, etc.</a:t>
                  </a:r>
                  <a:endParaRPr kumimoji="0" lang="de-DE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4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440" y="5557"/>
                  <a:ext cx="2472" cy="2148"/>
                </a:xfrm>
                <a:prstGeom prst="rect">
                  <a:avLst/>
                </a:prstGeom>
                <a:ln>
                  <a:headEnd/>
                  <a:tailEnd/>
                </a:ln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endParaRPr kumimoji="0" lang="de-AT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endParaRPr lang="de-AT" sz="1100" dirty="0" smtClean="0">
                    <a:latin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r>
                    <a:rPr kumimoji="0" lang="de-AT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Early </a:t>
                  </a:r>
                  <a:r>
                    <a:rPr kumimoji="0" lang="de-AT" sz="1100" b="1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Complete</a:t>
                  </a:r>
                  <a:endParaRPr kumimoji="0" lang="de-AT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endParaRPr kumimoji="0" lang="de-AT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endParaRPr kumimoji="0" lang="de-AT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r>
                    <a:rPr kumimoji="0" lang="de-AT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Jugendlicher</a:t>
                  </a:r>
                  <a:endParaRPr kumimoji="0" lang="de-DE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760" y="5788"/>
                  <a:ext cx="2268" cy="658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B6DDE8"/>
                    </a:gs>
                  </a:gsLst>
                  <a:lin ang="5400000" scaled="1"/>
                </a:gradFill>
                <a:ln w="12700">
                  <a:solidFill>
                    <a:srgbClr val="92CDDC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205867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de-AT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Lehrlingscoaching</a:t>
                  </a:r>
                  <a:endParaRPr kumimoji="0" lang="de-DE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600" y="5773"/>
                  <a:ext cx="1752" cy="660"/>
                </a:xfrm>
                <a:prstGeom prst="rect">
                  <a:avLst/>
                </a:prstGeom>
                <a:gradFill rotWithShape="0">
                  <a:gsLst>
                    <a:gs pos="0">
                      <a:srgbClr val="FFFFFF"/>
                    </a:gs>
                    <a:gs pos="100000">
                      <a:srgbClr val="B6DDE8"/>
                    </a:gs>
                  </a:gsLst>
                  <a:lin ang="5400000" scaled="1"/>
                </a:gradFill>
                <a:ln w="12700">
                  <a:solidFill>
                    <a:srgbClr val="92CDDC"/>
                  </a:solidFill>
                  <a:miter lim="800000"/>
                  <a:headEnd/>
                  <a:tailEnd/>
                </a:ln>
                <a:effectLst>
                  <a:outerShdw dist="28398" dir="3806097" algn="ctr" rotWithShape="0">
                    <a:srgbClr val="205867">
                      <a:alpha val="50000"/>
                    </a:srgbClr>
                  </a:out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defPPr>
                    <a:defRPr lang="de-DE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r>
                    <a:rPr kumimoji="0" lang="de-AT" sz="1100" b="1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C´mon</a:t>
                  </a:r>
                  <a:r>
                    <a:rPr kumimoji="0" lang="de-AT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 </a:t>
                  </a:r>
                  <a:r>
                    <a:rPr kumimoji="0" lang="de-AT" sz="1100" b="1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app</a:t>
                  </a:r>
                  <a:endParaRPr kumimoji="0" lang="de-AT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buClrTx/>
                    <a:buSzTx/>
                    <a:buFontTx/>
                    <a:buNone/>
                    <a:tabLst/>
                  </a:pPr>
                  <a:r>
                    <a:rPr kumimoji="0" lang="de-AT" sz="1100" b="1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rPr>
                    <a:t>ÜBA</a:t>
                  </a:r>
                  <a:endParaRPr kumimoji="0" lang="de-DE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35" name="AutoShape 13"/>
              <p:cNvCxnSpPr>
                <a:cxnSpLocks noChangeShapeType="1"/>
              </p:cNvCxnSpPr>
              <p:nvPr/>
            </p:nvCxnSpPr>
            <p:spPr bwMode="auto">
              <a:xfrm flipH="1">
                <a:off x="2834" y="6095"/>
                <a:ext cx="69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6" name="AutoShape 14"/>
              <p:cNvCxnSpPr>
                <a:cxnSpLocks noChangeShapeType="1"/>
              </p:cNvCxnSpPr>
              <p:nvPr/>
            </p:nvCxnSpPr>
            <p:spPr bwMode="auto">
              <a:xfrm>
                <a:off x="5849" y="9073"/>
                <a:ext cx="0" cy="56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7" name="AutoShape 15"/>
              <p:cNvCxnSpPr>
                <a:cxnSpLocks noChangeShapeType="1"/>
              </p:cNvCxnSpPr>
              <p:nvPr/>
            </p:nvCxnSpPr>
            <p:spPr bwMode="auto">
              <a:xfrm>
                <a:off x="7780" y="9073"/>
                <a:ext cx="697" cy="567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38" name="Text Box 16"/>
              <p:cNvSpPr txBox="1">
                <a:spLocks noChangeArrowheads="1"/>
              </p:cNvSpPr>
              <p:nvPr/>
            </p:nvSpPr>
            <p:spPr bwMode="auto">
              <a:xfrm>
                <a:off x="2223" y="9883"/>
                <a:ext cx="2098" cy="527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AT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Fachausschüsse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9" name="Text Box 17"/>
              <p:cNvSpPr txBox="1">
                <a:spLocks noChangeArrowheads="1"/>
              </p:cNvSpPr>
              <p:nvPr/>
            </p:nvSpPr>
            <p:spPr bwMode="auto">
              <a:xfrm>
                <a:off x="4904" y="9883"/>
                <a:ext cx="2052" cy="527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lang="de-DE" sz="1100" b="1" dirty="0" smtClean="0">
                    <a:latin typeface="Arial" pitchFamily="34" charset="0"/>
                    <a:cs typeface="Arial" pitchFamily="34" charset="0"/>
                  </a:rPr>
                  <a:t>Förderungen</a:t>
                </a:r>
              </a:p>
            </p:txBody>
          </p:sp>
          <p:sp>
            <p:nvSpPr>
              <p:cNvPr id="40" name="Text Box 18"/>
              <p:cNvSpPr txBox="1">
                <a:spLocks noChangeArrowheads="1"/>
              </p:cNvSpPr>
              <p:nvPr/>
            </p:nvSpPr>
            <p:spPr bwMode="auto">
              <a:xfrm>
                <a:off x="7585" y="9883"/>
                <a:ext cx="2901" cy="5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243F60">
                    <a:alpha val="50000"/>
                  </a:srgbClr>
                </a:outerShdw>
              </a:effec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AT" sz="11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andere Unterstützungsangebote</a:t>
                </a:r>
                <a:endParaRPr kumimoji="0" lang="de-DE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cxnSp>
          <p:nvCxnSpPr>
            <p:cNvPr id="31" name="AutoShape 22"/>
            <p:cNvCxnSpPr>
              <a:cxnSpLocks noChangeShapeType="1"/>
            </p:cNvCxnSpPr>
            <p:nvPr/>
          </p:nvCxnSpPr>
          <p:spPr bwMode="auto">
            <a:xfrm>
              <a:off x="5644" y="4661"/>
              <a:ext cx="0" cy="147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32" name="AutoShape 23"/>
            <p:cNvCxnSpPr>
              <a:cxnSpLocks noChangeShapeType="1"/>
            </p:cNvCxnSpPr>
            <p:nvPr/>
          </p:nvCxnSpPr>
          <p:spPr bwMode="auto">
            <a:xfrm>
              <a:off x="5649" y="6474"/>
              <a:ext cx="5" cy="51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33" name="AutoShape 24"/>
            <p:cNvCxnSpPr>
              <a:cxnSpLocks noChangeShapeType="1"/>
            </p:cNvCxnSpPr>
            <p:nvPr/>
          </p:nvCxnSpPr>
          <p:spPr bwMode="auto">
            <a:xfrm flipH="1">
              <a:off x="5393" y="6721"/>
              <a:ext cx="51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</p:cxnSp>
      </p:grpSp>
      <p:cxnSp>
        <p:nvCxnSpPr>
          <p:cNvPr id="23" name="AutoShape 13"/>
          <p:cNvCxnSpPr>
            <a:cxnSpLocks noChangeShapeType="1"/>
          </p:cNvCxnSpPr>
          <p:nvPr/>
        </p:nvCxnSpPr>
        <p:spPr bwMode="auto">
          <a:xfrm flipH="1">
            <a:off x="3059832" y="5661248"/>
            <a:ext cx="441939" cy="35998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25" name="AutoShape 13"/>
          <p:cNvCxnSpPr>
            <a:cxnSpLocks noChangeShapeType="1"/>
          </p:cNvCxnSpPr>
          <p:nvPr/>
        </p:nvCxnSpPr>
        <p:spPr bwMode="auto">
          <a:xfrm>
            <a:off x="5796136" y="3861048"/>
            <a:ext cx="63818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07887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000" dirty="0" smtClean="0"/>
              <a:t/>
            </a:r>
            <a:br>
              <a:rPr lang="de-AT" sz="3000" dirty="0" smtClean="0"/>
            </a:br>
            <a:r>
              <a:rPr lang="de-AT" sz="3000" dirty="0" smtClean="0"/>
              <a:t>Ausgangssituation I</a:t>
            </a:r>
            <a:endParaRPr lang="de-AT" sz="3000" dirty="0"/>
          </a:p>
        </p:txBody>
      </p:sp>
      <p:sp>
        <p:nvSpPr>
          <p:cNvPr id="17411" name="Foliennummernplatzhalter 4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60B441FF-CB6D-466F-90E9-8C075AEA7565}" type="slidenum">
              <a:rPr lang="de-AT" altLang="de-DE" smtClean="0">
                <a:solidFill>
                  <a:srgbClr val="FFFFFF"/>
                </a:solidFill>
              </a:rPr>
              <a:pPr eaLnBrk="1" hangingPunct="1">
                <a:defRPr/>
              </a:pPr>
              <a:t>8</a:t>
            </a:fld>
            <a:endParaRPr lang="de-AT" altLang="de-DE" smtClean="0">
              <a:solidFill>
                <a:srgbClr val="FFFFFF"/>
              </a:solidFill>
            </a:endParaRPr>
          </a:p>
        </p:txBody>
      </p:sp>
      <p:sp>
        <p:nvSpPr>
          <p:cNvPr id="3" name="Pfeil nach rechts 2"/>
          <p:cNvSpPr/>
          <p:nvPr/>
        </p:nvSpPr>
        <p:spPr>
          <a:xfrm>
            <a:off x="988962" y="1556792"/>
            <a:ext cx="7333046" cy="4536504"/>
          </a:xfrm>
          <a:prstGeom prst="rightArrow">
            <a:avLst>
              <a:gd name="adj1" fmla="val 100000"/>
              <a:gd name="adj2" fmla="val 20502"/>
            </a:avLst>
          </a:prstGeom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/>
          <a:p>
            <a:pPr algn="ctr">
              <a:defRPr/>
            </a:pPr>
            <a:r>
              <a:rPr lang="de-AT" sz="1600" dirty="0" err="1"/>
              <a:t>SchülerInnen</a:t>
            </a:r>
            <a:r>
              <a:rPr lang="de-AT" sz="1600" dirty="0"/>
              <a:t> 9. Schuljahr</a:t>
            </a:r>
          </a:p>
          <a:p>
            <a:pPr algn="ctr">
              <a:defRPr/>
            </a:pPr>
            <a:endParaRPr lang="de-AT" sz="1600" dirty="0"/>
          </a:p>
          <a:p>
            <a:pPr algn="ctr">
              <a:defRPr/>
            </a:pPr>
            <a:endParaRPr lang="de-AT" sz="1600" dirty="0"/>
          </a:p>
        </p:txBody>
      </p:sp>
      <p:cxnSp>
        <p:nvCxnSpPr>
          <p:cNvPr id="33" name="Gerade Verbindung 32"/>
          <p:cNvCxnSpPr/>
          <p:nvPr/>
        </p:nvCxnSpPr>
        <p:spPr>
          <a:xfrm>
            <a:off x="1835696" y="2348880"/>
            <a:ext cx="586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7" name="Textfeld 34"/>
          <p:cNvSpPr txBox="1">
            <a:spLocks noChangeArrowheads="1"/>
          </p:cNvSpPr>
          <p:nvPr/>
        </p:nvSpPr>
        <p:spPr bwMode="auto">
          <a:xfrm>
            <a:off x="2070100" y="1794718"/>
            <a:ext cx="25019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>
                <a:solidFill>
                  <a:schemeClr val="bg1"/>
                </a:solidFill>
                <a:latin typeface="Verdana" pitchFamily="34" charset="0"/>
              </a:rPr>
              <a:t>weiterführende Schule</a:t>
            </a:r>
          </a:p>
        </p:txBody>
      </p:sp>
      <p:sp>
        <p:nvSpPr>
          <p:cNvPr id="17418" name="Textfeld 35"/>
          <p:cNvSpPr txBox="1">
            <a:spLocks noChangeArrowheads="1"/>
          </p:cNvSpPr>
          <p:nvPr/>
        </p:nvSpPr>
        <p:spPr bwMode="auto">
          <a:xfrm>
            <a:off x="2339752" y="2699842"/>
            <a:ext cx="8334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>
                <a:solidFill>
                  <a:schemeClr val="bg1"/>
                </a:solidFill>
                <a:latin typeface="Verdana" pitchFamily="34" charset="0"/>
              </a:rPr>
              <a:t>Lehre </a:t>
            </a:r>
          </a:p>
        </p:txBody>
      </p:sp>
      <p:cxnSp>
        <p:nvCxnSpPr>
          <p:cNvPr id="37" name="Gerade Verbindung 36"/>
          <p:cNvCxnSpPr/>
          <p:nvPr/>
        </p:nvCxnSpPr>
        <p:spPr>
          <a:xfrm>
            <a:off x="2411760" y="3356992"/>
            <a:ext cx="576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0" name="Textfeld 38"/>
          <p:cNvSpPr txBox="1">
            <a:spLocks noChangeArrowheads="1"/>
          </p:cNvSpPr>
          <p:nvPr/>
        </p:nvSpPr>
        <p:spPr bwMode="auto">
          <a:xfrm>
            <a:off x="3530377" y="2564904"/>
            <a:ext cx="11271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400">
                <a:solidFill>
                  <a:schemeClr val="bg1"/>
                </a:solidFill>
                <a:latin typeface="Verdana" pitchFamily="34" charset="0"/>
              </a:rPr>
              <a:t>betrieblich</a:t>
            </a:r>
          </a:p>
        </p:txBody>
      </p:sp>
      <p:sp>
        <p:nvSpPr>
          <p:cNvPr id="17421" name="Textfeld 39"/>
          <p:cNvSpPr txBox="1">
            <a:spLocks noChangeArrowheads="1"/>
          </p:cNvSpPr>
          <p:nvPr/>
        </p:nvSpPr>
        <p:spPr bwMode="auto">
          <a:xfrm>
            <a:off x="3530377" y="2874467"/>
            <a:ext cx="15367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400">
                <a:solidFill>
                  <a:schemeClr val="bg1"/>
                </a:solidFill>
                <a:latin typeface="Verdana" pitchFamily="34" charset="0"/>
              </a:rPr>
              <a:t>überbetrieblich</a:t>
            </a:r>
          </a:p>
        </p:txBody>
      </p:sp>
      <p:cxnSp>
        <p:nvCxnSpPr>
          <p:cNvPr id="42" name="Gerade Verbindung 41"/>
          <p:cNvCxnSpPr>
            <a:endCxn id="17420" idx="1"/>
          </p:cNvCxnSpPr>
          <p:nvPr/>
        </p:nvCxnSpPr>
        <p:spPr>
          <a:xfrm flipV="1">
            <a:off x="3173189" y="2718892"/>
            <a:ext cx="357188" cy="1555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>
            <a:endCxn id="17421" idx="1"/>
          </p:cNvCxnSpPr>
          <p:nvPr/>
        </p:nvCxnSpPr>
        <p:spPr>
          <a:xfrm>
            <a:off x="3173189" y="2868117"/>
            <a:ext cx="357188" cy="1603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4" name="Textfeld 44"/>
          <p:cNvSpPr txBox="1">
            <a:spLocks noChangeArrowheads="1"/>
          </p:cNvSpPr>
          <p:nvPr/>
        </p:nvSpPr>
        <p:spPr bwMode="auto">
          <a:xfrm>
            <a:off x="2844456" y="3645024"/>
            <a:ext cx="166846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>
                <a:solidFill>
                  <a:schemeClr val="bg1"/>
                </a:solidFill>
                <a:latin typeface="Verdana" pitchFamily="34" charset="0"/>
              </a:rPr>
              <a:t>Job/Hilfsarbeit</a:t>
            </a:r>
          </a:p>
        </p:txBody>
      </p:sp>
      <p:cxnSp>
        <p:nvCxnSpPr>
          <p:cNvPr id="46" name="Gerade Verbindung 45"/>
          <p:cNvCxnSpPr/>
          <p:nvPr/>
        </p:nvCxnSpPr>
        <p:spPr>
          <a:xfrm>
            <a:off x="2412408" y="4271193"/>
            <a:ext cx="5832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6" name="Textfeld 46"/>
          <p:cNvSpPr txBox="1">
            <a:spLocks noChangeArrowheads="1"/>
          </p:cNvSpPr>
          <p:nvPr/>
        </p:nvSpPr>
        <p:spPr bwMode="auto">
          <a:xfrm>
            <a:off x="2416660" y="4437112"/>
            <a:ext cx="17953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>
                <a:solidFill>
                  <a:schemeClr val="bg1"/>
                </a:solidFill>
                <a:latin typeface="Verdana" pitchFamily="34" charset="0"/>
              </a:rPr>
              <a:t>Projekte der </a:t>
            </a:r>
            <a:endParaRPr lang="de-AT" altLang="de-DE" sz="1600" dirty="0" smtClean="0">
              <a:solidFill>
                <a:schemeClr val="bg1"/>
              </a:solidFill>
              <a:latin typeface="Verdana" pitchFamily="34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 smtClean="0">
                <a:solidFill>
                  <a:schemeClr val="bg1"/>
                </a:solidFill>
                <a:latin typeface="Verdana" pitchFamily="34" charset="0"/>
              </a:rPr>
              <a:t>„</a:t>
            </a:r>
            <a:r>
              <a:rPr lang="de-AT" altLang="de-DE" sz="1600" dirty="0">
                <a:solidFill>
                  <a:schemeClr val="bg1"/>
                </a:solidFill>
                <a:latin typeface="Verdana" pitchFamily="34" charset="0"/>
              </a:rPr>
              <a:t>Heranführung“</a:t>
            </a:r>
          </a:p>
        </p:txBody>
      </p:sp>
      <p:cxnSp>
        <p:nvCxnSpPr>
          <p:cNvPr id="48" name="Gerade Verbindung 47"/>
          <p:cNvCxnSpPr/>
          <p:nvPr/>
        </p:nvCxnSpPr>
        <p:spPr>
          <a:xfrm>
            <a:off x="1944368" y="5229200"/>
            <a:ext cx="5940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8" name="Textfeld 48"/>
          <p:cNvSpPr txBox="1">
            <a:spLocks noChangeArrowheads="1"/>
          </p:cNvSpPr>
          <p:nvPr/>
        </p:nvSpPr>
        <p:spPr bwMode="auto">
          <a:xfrm>
            <a:off x="2267744" y="5517232"/>
            <a:ext cx="8143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de-AT" altLang="de-DE" sz="1600" dirty="0">
                <a:solidFill>
                  <a:schemeClr val="bg1"/>
                </a:solidFill>
                <a:latin typeface="Verdana" pitchFamily="34" charset="0"/>
              </a:rPr>
              <a:t>NEETs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1651670" y="1412776"/>
            <a:ext cx="400050" cy="4968552"/>
            <a:chOff x="1762150" y="1989138"/>
            <a:chExt cx="400050" cy="4346575"/>
          </a:xfrm>
        </p:grpSpPr>
        <p:grpSp>
          <p:nvGrpSpPr>
            <p:cNvPr id="17413" name="Gruppieren 63"/>
            <p:cNvGrpSpPr>
              <a:grpSpLocks/>
            </p:cNvGrpSpPr>
            <p:nvPr/>
          </p:nvGrpSpPr>
          <p:grpSpPr bwMode="auto">
            <a:xfrm>
              <a:off x="1762150" y="1998663"/>
              <a:ext cx="19050" cy="4337050"/>
              <a:chOff x="1350000" y="1998011"/>
              <a:chExt cx="18416" cy="4338480"/>
            </a:xfrm>
          </p:grpSpPr>
          <p:cxnSp>
            <p:nvCxnSpPr>
              <p:cNvPr id="13" name="Gerade Verbindung 12"/>
              <p:cNvCxnSpPr/>
              <p:nvPr/>
            </p:nvCxnSpPr>
            <p:spPr>
              <a:xfrm rot="20040000">
                <a:off x="1368416" y="1998011"/>
                <a:ext cx="0" cy="2304221"/>
              </a:xfrm>
              <a:prstGeom prst="line">
                <a:avLst/>
              </a:prstGeom>
              <a:ln w="9525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Gerade Verbindung 15"/>
              <p:cNvCxnSpPr/>
              <p:nvPr/>
            </p:nvCxnSpPr>
            <p:spPr>
              <a:xfrm rot="1560000">
                <a:off x="1350000" y="4032269"/>
                <a:ext cx="0" cy="2304222"/>
              </a:xfrm>
              <a:prstGeom prst="line">
                <a:avLst/>
              </a:prstGeom>
              <a:ln w="9525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14" name="Textfeld 29"/>
            <p:cNvSpPr txBox="1">
              <a:spLocks noChangeArrowheads="1"/>
            </p:cNvSpPr>
            <p:nvPr/>
          </p:nvSpPr>
          <p:spPr bwMode="auto">
            <a:xfrm rot="-3840000">
              <a:off x="1199381" y="4941094"/>
              <a:ext cx="1617663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AT" altLang="de-DE" sz="1400">
                  <a:solidFill>
                    <a:schemeClr val="bg1"/>
                  </a:solidFill>
                  <a:latin typeface="Verdana" pitchFamily="34" charset="0"/>
                </a:rPr>
                <a:t>Jugendcoaching</a:t>
              </a:r>
            </a:p>
          </p:txBody>
        </p:sp>
        <p:sp>
          <p:nvSpPr>
            <p:cNvPr id="17415" name="Textfeld 30"/>
            <p:cNvSpPr txBox="1">
              <a:spLocks noChangeArrowheads="1"/>
            </p:cNvSpPr>
            <p:nvPr/>
          </p:nvSpPr>
          <p:spPr bwMode="auto">
            <a:xfrm rot="-6960000">
              <a:off x="1177157" y="2990056"/>
              <a:ext cx="16176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lr>
                  <a:schemeClr val="accent1"/>
                </a:buClr>
                <a:buFont typeface="Arial" charset="0"/>
                <a:buChar char="•"/>
                <a:defRPr sz="2200">
                  <a:solidFill>
                    <a:schemeClr val="tx1"/>
                  </a:solidFill>
                  <a:latin typeface="Trebuchet MS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lr>
                  <a:schemeClr val="accent2"/>
                </a:buClr>
                <a:buFont typeface="Arial" charset="0"/>
                <a:buChar char="•"/>
                <a:defRPr sz="2000">
                  <a:solidFill>
                    <a:schemeClr val="tx1"/>
                  </a:solidFill>
                  <a:latin typeface="Trebuchet MS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lr>
                  <a:srgbClr val="D2CB6C"/>
                </a:buClr>
                <a:buFont typeface="Arial" charset="0"/>
                <a:buChar char="•"/>
                <a:defRPr>
                  <a:solidFill>
                    <a:schemeClr val="tx1"/>
                  </a:solidFill>
                  <a:latin typeface="Trebuchet MS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lr>
                  <a:srgbClr val="95A39D"/>
                </a:buClr>
                <a:buFont typeface="Arial" charset="0"/>
                <a:buChar char="•"/>
                <a:defRPr sz="1600">
                  <a:solidFill>
                    <a:schemeClr val="tx1"/>
                  </a:solidFill>
                  <a:latin typeface="Trebuchet MS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89F5D"/>
                </a:buClr>
                <a:buFont typeface="Arial" charset="0"/>
                <a:buChar char="•"/>
                <a:defRPr sz="1400">
                  <a:solidFill>
                    <a:schemeClr val="tx1"/>
                  </a:solidFill>
                  <a:latin typeface="Trebuchet MS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de-AT" altLang="de-DE" sz="1400">
                  <a:solidFill>
                    <a:schemeClr val="bg1"/>
                  </a:solidFill>
                  <a:latin typeface="Verdana" pitchFamily="34" charset="0"/>
                </a:rPr>
                <a:t>Jugendcoaching</a:t>
              </a:r>
            </a:p>
          </p:txBody>
        </p:sp>
        <p:grpSp>
          <p:nvGrpSpPr>
            <p:cNvPr id="17429" name="Gruppieren 64"/>
            <p:cNvGrpSpPr>
              <a:grpSpLocks/>
            </p:cNvGrpSpPr>
            <p:nvPr/>
          </p:nvGrpSpPr>
          <p:grpSpPr bwMode="auto">
            <a:xfrm>
              <a:off x="2141562" y="1989138"/>
              <a:ext cx="17463" cy="4338637"/>
              <a:chOff x="1350000" y="1998011"/>
              <a:chExt cx="18416" cy="4338480"/>
            </a:xfrm>
          </p:grpSpPr>
          <p:cxnSp>
            <p:nvCxnSpPr>
              <p:cNvPr id="66" name="Gerade Verbindung 65"/>
              <p:cNvCxnSpPr/>
              <p:nvPr/>
            </p:nvCxnSpPr>
            <p:spPr>
              <a:xfrm rot="-1560000">
                <a:off x="1368416" y="1998011"/>
                <a:ext cx="0" cy="2303379"/>
              </a:xfrm>
              <a:prstGeom prst="line">
                <a:avLst/>
              </a:prstGeom>
              <a:ln w="9525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Gerade Verbindung 66"/>
              <p:cNvCxnSpPr/>
              <p:nvPr/>
            </p:nvCxnSpPr>
            <p:spPr>
              <a:xfrm rot="1560000">
                <a:off x="1350000" y="4033112"/>
                <a:ext cx="0" cy="2303379"/>
              </a:xfrm>
              <a:prstGeom prst="line">
                <a:avLst/>
              </a:prstGeom>
              <a:ln w="9525">
                <a:solidFill>
                  <a:schemeClr val="bg1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3" name="Rechteck 82"/>
          <p:cNvSpPr/>
          <p:nvPr/>
        </p:nvSpPr>
        <p:spPr>
          <a:xfrm>
            <a:off x="5693200" y="2204864"/>
            <a:ext cx="1368000" cy="524451"/>
          </a:xfrm>
          <a:prstGeom prst="rect">
            <a:avLst/>
          </a:prstGeom>
          <a:solidFill>
            <a:srgbClr val="FF6600">
              <a:alpha val="50000"/>
            </a:srgbClr>
          </a:solidFill>
          <a:ln w="12700">
            <a:solidFill>
              <a:srgbClr val="FF99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900" b="1" dirty="0">
                <a:solidFill>
                  <a:prstClr val="white"/>
                </a:solidFill>
              </a:rPr>
              <a:t>91,2% </a:t>
            </a:r>
            <a:r>
              <a:rPr lang="de-AT" sz="900" b="1" dirty="0" smtClean="0">
                <a:solidFill>
                  <a:prstClr val="white"/>
                </a:solidFill>
              </a:rPr>
              <a:t>J. nach der Schulpflicht schafften </a:t>
            </a:r>
            <a:r>
              <a:rPr lang="de-AT" sz="900" b="1" dirty="0">
                <a:solidFill>
                  <a:prstClr val="white"/>
                </a:solidFill>
              </a:rPr>
              <a:t>den Umstieg</a:t>
            </a:r>
            <a:r>
              <a:rPr lang="de-AT" sz="900" b="1" baseline="30000" dirty="0">
                <a:solidFill>
                  <a:prstClr val="white"/>
                </a:solidFill>
              </a:rPr>
              <a:t>1</a:t>
            </a:r>
          </a:p>
        </p:txBody>
      </p:sp>
      <p:sp>
        <p:nvSpPr>
          <p:cNvPr id="84" name="Geschweifte Klammer rechts 83"/>
          <p:cNvSpPr/>
          <p:nvPr/>
        </p:nvSpPr>
        <p:spPr>
          <a:xfrm>
            <a:off x="5364088" y="1629494"/>
            <a:ext cx="184944" cy="1727498"/>
          </a:xfrm>
          <a:prstGeom prst="rightBrace">
            <a:avLst>
              <a:gd name="adj1" fmla="val 10908"/>
              <a:gd name="adj2" fmla="val 49404"/>
            </a:avLst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7" name="Rechteck 86"/>
          <p:cNvSpPr/>
          <p:nvPr/>
        </p:nvSpPr>
        <p:spPr>
          <a:xfrm>
            <a:off x="7775696" y="1772816"/>
            <a:ext cx="1165874" cy="510728"/>
          </a:xfrm>
          <a:prstGeom prst="rect">
            <a:avLst/>
          </a:prstGeom>
          <a:solidFill>
            <a:srgbClr val="FF0000">
              <a:alpha val="50000"/>
            </a:srgbClr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900" b="1" dirty="0">
                <a:solidFill>
                  <a:prstClr val="white"/>
                </a:solidFill>
              </a:rPr>
              <a:t>10,9%</a:t>
            </a:r>
            <a:r>
              <a:rPr lang="de-AT" sz="1000" b="1" dirty="0">
                <a:solidFill>
                  <a:prstClr val="white"/>
                </a:solidFill>
              </a:rPr>
              <a:t> </a:t>
            </a:r>
            <a:r>
              <a:rPr lang="de-AT" sz="800" b="1" dirty="0" smtClean="0">
                <a:solidFill>
                  <a:prstClr val="white"/>
                </a:solidFill>
              </a:rPr>
              <a:t>der 18 – 24 J.</a:t>
            </a:r>
            <a:r>
              <a:rPr lang="de-AT" sz="1000" b="1" dirty="0" smtClean="0">
                <a:solidFill>
                  <a:prstClr val="white"/>
                </a:solidFill>
              </a:rPr>
              <a:t> </a:t>
            </a:r>
            <a:r>
              <a:rPr lang="de-AT" sz="900" b="1" dirty="0" smtClean="0">
                <a:solidFill>
                  <a:prstClr val="white"/>
                </a:solidFill>
              </a:rPr>
              <a:t>ESL</a:t>
            </a:r>
            <a:r>
              <a:rPr lang="de-AT" sz="1000" b="1" dirty="0" smtClean="0">
                <a:solidFill>
                  <a:prstClr val="white"/>
                </a:solidFill>
              </a:rPr>
              <a:t> </a:t>
            </a:r>
            <a:r>
              <a:rPr lang="de-AT" sz="800" b="1" dirty="0" smtClean="0">
                <a:solidFill>
                  <a:prstClr val="white"/>
                </a:solidFill>
              </a:rPr>
              <a:t>2012</a:t>
            </a:r>
            <a:r>
              <a:rPr lang="de-AT" sz="1000" b="1" baseline="30000" dirty="0" smtClean="0">
                <a:solidFill>
                  <a:prstClr val="white"/>
                </a:solidFill>
              </a:rPr>
              <a:t>2</a:t>
            </a:r>
            <a:endParaRPr lang="de-AT" sz="1000" b="1" baseline="30000" dirty="0">
              <a:solidFill>
                <a:prstClr val="white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 rot="16200000">
            <a:off x="250921" y="3574235"/>
            <a:ext cx="1079500" cy="502237"/>
          </a:xfrm>
          <a:prstGeom prst="rect">
            <a:avLst/>
          </a:prstGeom>
          <a:solidFill>
            <a:srgbClr val="FF6600">
              <a:alpha val="52000"/>
            </a:srgbClr>
          </a:solidFill>
          <a:ln w="12700">
            <a:solidFill>
              <a:srgbClr val="FF99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900" b="1" dirty="0">
                <a:solidFill>
                  <a:prstClr val="white"/>
                </a:solidFill>
              </a:rPr>
              <a:t> </a:t>
            </a:r>
            <a:r>
              <a:rPr lang="de-AT" sz="900" b="1" dirty="0" smtClean="0">
                <a:solidFill>
                  <a:prstClr val="white"/>
                </a:solidFill>
              </a:rPr>
              <a:t>16.574 </a:t>
            </a:r>
            <a:r>
              <a:rPr lang="de-AT" sz="800" b="1" dirty="0" err="1" smtClean="0">
                <a:solidFill>
                  <a:prstClr val="white"/>
                </a:solidFill>
              </a:rPr>
              <a:t>Jgdl</a:t>
            </a:r>
            <a:r>
              <a:rPr lang="de-AT" sz="800" b="1" dirty="0" smtClean="0">
                <a:solidFill>
                  <a:prstClr val="white"/>
                </a:solidFill>
              </a:rPr>
              <a:t>.  </a:t>
            </a:r>
            <a:r>
              <a:rPr lang="de-AT" sz="900" b="1" dirty="0" smtClean="0">
                <a:solidFill>
                  <a:prstClr val="white"/>
                </a:solidFill>
              </a:rPr>
              <a:t>im 9. SJ (2010/2011) </a:t>
            </a:r>
            <a:r>
              <a:rPr lang="de-AT" sz="800" b="1" baseline="30000" dirty="0" smtClean="0">
                <a:solidFill>
                  <a:prstClr val="white"/>
                </a:solidFill>
              </a:rPr>
              <a:t>1</a:t>
            </a:r>
            <a:endParaRPr lang="de-AT" sz="800" b="1" baseline="30000" dirty="0">
              <a:solidFill>
                <a:prstClr val="white"/>
              </a:solidFill>
            </a:endParaRPr>
          </a:p>
        </p:txBody>
      </p:sp>
      <p:sp>
        <p:nvSpPr>
          <p:cNvPr id="36" name="Rechteck 35"/>
          <p:cNvSpPr/>
          <p:nvPr/>
        </p:nvSpPr>
        <p:spPr>
          <a:xfrm>
            <a:off x="5693200" y="4509120"/>
            <a:ext cx="1368000" cy="524451"/>
          </a:xfrm>
          <a:prstGeom prst="rect">
            <a:avLst/>
          </a:prstGeom>
          <a:solidFill>
            <a:srgbClr val="FF6600">
              <a:alpha val="50000"/>
            </a:srgbClr>
          </a:solidFill>
          <a:ln w="12700">
            <a:solidFill>
              <a:srgbClr val="FF99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900" b="1" dirty="0" smtClean="0">
                <a:solidFill>
                  <a:prstClr val="white"/>
                </a:solidFill>
              </a:rPr>
              <a:t>8,8% (ca. 1.460) J. besuchten nach der Schulpflicht keine weitere Ausbildung</a:t>
            </a:r>
            <a:r>
              <a:rPr lang="de-AT" sz="900" b="1" baseline="30000" dirty="0" smtClean="0">
                <a:solidFill>
                  <a:prstClr val="white"/>
                </a:solidFill>
              </a:rPr>
              <a:t>1</a:t>
            </a:r>
            <a:endParaRPr lang="de-AT" sz="900" b="1" baseline="30000" dirty="0">
              <a:solidFill>
                <a:prstClr val="white"/>
              </a:solidFill>
            </a:endParaRPr>
          </a:p>
        </p:txBody>
      </p:sp>
      <p:sp>
        <p:nvSpPr>
          <p:cNvPr id="38" name="Geschweifte Klammer rechts 37"/>
          <p:cNvSpPr/>
          <p:nvPr/>
        </p:nvSpPr>
        <p:spPr>
          <a:xfrm>
            <a:off x="5364088" y="3861855"/>
            <a:ext cx="184944" cy="1943409"/>
          </a:xfrm>
          <a:prstGeom prst="rightBrace">
            <a:avLst>
              <a:gd name="adj1" fmla="val 10908"/>
              <a:gd name="adj2" fmla="val 49404"/>
            </a:avLst>
          </a:prstGeom>
          <a:ln w="127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Textfeld 3"/>
          <p:cNvSpPr txBox="1"/>
          <p:nvPr/>
        </p:nvSpPr>
        <p:spPr>
          <a:xfrm>
            <a:off x="971600" y="6093296"/>
            <a:ext cx="7350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1) </a:t>
            </a:r>
            <a:r>
              <a:rPr lang="de-AT" altLang="de-DE" sz="800" dirty="0">
                <a:solidFill>
                  <a:srgbClr val="000000"/>
                </a:solidFill>
                <a:latin typeface="Calibri" pitchFamily="34" charset="0"/>
              </a:rPr>
              <a:t>Quelle: Statistik Austria, Schulstatistik, betrifft </a:t>
            </a:r>
            <a:r>
              <a:rPr lang="de-AT" altLang="de-DE" sz="800" dirty="0" err="1">
                <a:solidFill>
                  <a:srgbClr val="000000"/>
                </a:solidFill>
                <a:latin typeface="Calibri" pitchFamily="34" charset="0"/>
              </a:rPr>
              <a:t>SchülerInnen</a:t>
            </a:r>
            <a:r>
              <a:rPr lang="de-AT" altLang="de-DE" sz="800" dirty="0">
                <a:solidFill>
                  <a:srgbClr val="000000"/>
                </a:solidFill>
                <a:latin typeface="Calibri" pitchFamily="34" charset="0"/>
              </a:rPr>
              <a:t> des SJ 2010/2011 und Übertritte in Schulbildung im SJ 2011/2012. </a:t>
            </a:r>
          </a:p>
          <a:p>
            <a:r>
              <a:rPr lang="de-AT" sz="800" dirty="0" smtClean="0">
                <a:latin typeface="Calibri" panose="020F0502020204030204" pitchFamily="34" charset="0"/>
              </a:rPr>
              <a:t>2) Quelle:</a:t>
            </a:r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 ESL Anteil Wien 2012, Qualifikationsplan Wien 2020, betrifft </a:t>
            </a:r>
            <a:r>
              <a:rPr lang="de-AT" altLang="de-DE" sz="800" dirty="0">
                <a:solidFill>
                  <a:srgbClr val="000000"/>
                </a:solidFill>
                <a:latin typeface="Calibri" pitchFamily="34" charset="0"/>
              </a:rPr>
              <a:t>Jugendliche der Altersgruppe 18 – 24 (etwa 16.500</a:t>
            </a:r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)</a:t>
            </a:r>
          </a:p>
          <a:p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3) Quelle: Zahlen </a:t>
            </a:r>
            <a:r>
              <a:rPr lang="de-AT" altLang="de-DE" sz="800" dirty="0">
                <a:solidFill>
                  <a:srgbClr val="000000"/>
                </a:solidFill>
                <a:latin typeface="Calibri" pitchFamily="34" charset="0"/>
              </a:rPr>
              <a:t>2013 des BSB Wien, betrifft Jugendliche der Altersgruppe 15 bis &lt; </a:t>
            </a:r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24</a:t>
            </a:r>
          </a:p>
          <a:p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4) Quelle: NEETs-Studie </a:t>
            </a:r>
            <a:r>
              <a:rPr lang="de-AT" altLang="de-DE" sz="800" dirty="0">
                <a:solidFill>
                  <a:srgbClr val="000000"/>
                </a:solidFill>
                <a:latin typeface="Calibri" pitchFamily="34" charset="0"/>
              </a:rPr>
              <a:t>des BMASK 2013, betrifft Jugendliche der Altersgruppe 16 – 24</a:t>
            </a:r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.</a:t>
            </a:r>
          </a:p>
          <a:p>
            <a:r>
              <a:rPr lang="de-AT" altLang="de-DE" sz="800" dirty="0" smtClean="0">
                <a:solidFill>
                  <a:srgbClr val="000000"/>
                </a:solidFill>
                <a:latin typeface="Calibri" pitchFamily="34" charset="0"/>
              </a:rPr>
              <a:t>5) Quelle: Bildungsbezogenes Erwerbskarrieren Monitoring, BMASK, AMS, März 2014, betrifft 15 – 18 jährige nicht in Ausbildung, ev. als Hilfskräfte beschäftigte J.</a:t>
            </a:r>
            <a:endParaRPr lang="de-AT" altLang="de-DE" sz="8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539552" y="1628800"/>
            <a:ext cx="1079500" cy="502237"/>
          </a:xfrm>
          <a:prstGeom prst="rect">
            <a:avLst/>
          </a:prstGeom>
          <a:solidFill>
            <a:srgbClr val="FF6600"/>
          </a:solidFill>
          <a:ln w="12700">
            <a:solidFill>
              <a:srgbClr val="FF99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900" b="1" dirty="0">
                <a:solidFill>
                  <a:prstClr val="white"/>
                </a:solidFill>
              </a:rPr>
              <a:t> 9.452 </a:t>
            </a:r>
            <a:r>
              <a:rPr lang="de-AT" sz="800" b="1" dirty="0" err="1">
                <a:solidFill>
                  <a:prstClr val="white"/>
                </a:solidFill>
              </a:rPr>
              <a:t>Jgdl</a:t>
            </a:r>
            <a:r>
              <a:rPr lang="de-AT" sz="800" b="1" dirty="0" smtClean="0">
                <a:solidFill>
                  <a:prstClr val="white"/>
                </a:solidFill>
              </a:rPr>
              <a:t>. (zw. 15- 24J) </a:t>
            </a:r>
            <a:r>
              <a:rPr lang="de-AT" sz="900" b="1" dirty="0" smtClean="0">
                <a:solidFill>
                  <a:prstClr val="white"/>
                </a:solidFill>
              </a:rPr>
              <a:t>im JUCO</a:t>
            </a:r>
            <a:r>
              <a:rPr lang="de-AT" sz="800" b="1" baseline="30000" dirty="0" smtClean="0">
                <a:solidFill>
                  <a:prstClr val="white"/>
                </a:solidFill>
              </a:rPr>
              <a:t> </a:t>
            </a:r>
            <a:r>
              <a:rPr lang="de-AT" sz="800" b="1" dirty="0" smtClean="0">
                <a:solidFill>
                  <a:prstClr val="white"/>
                </a:solidFill>
              </a:rPr>
              <a:t>2013</a:t>
            </a:r>
            <a:r>
              <a:rPr lang="de-AT" sz="800" b="1" baseline="30000" dirty="0" smtClean="0">
                <a:solidFill>
                  <a:prstClr val="white"/>
                </a:solidFill>
              </a:rPr>
              <a:t>3</a:t>
            </a:r>
            <a:endParaRPr lang="de-AT" sz="800" b="1" baseline="30000" dirty="0">
              <a:solidFill>
                <a:prstClr val="white"/>
              </a:solidFill>
            </a:endParaRPr>
          </a:p>
        </p:txBody>
      </p:sp>
      <p:sp>
        <p:nvSpPr>
          <p:cNvPr id="39" name="Rechteck 38"/>
          <p:cNvSpPr/>
          <p:nvPr/>
        </p:nvSpPr>
        <p:spPr>
          <a:xfrm>
            <a:off x="5688200" y="5301208"/>
            <a:ext cx="1404080" cy="557335"/>
          </a:xfrm>
          <a:prstGeom prst="rect">
            <a:avLst/>
          </a:prstGeom>
          <a:solidFill>
            <a:srgbClr val="FF6600"/>
          </a:solidFill>
          <a:ln w="12700">
            <a:solidFill>
              <a:srgbClr val="FF99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1000" b="1" dirty="0">
                <a:solidFill>
                  <a:prstClr val="white"/>
                </a:solidFill>
              </a:rPr>
              <a:t>12,2% </a:t>
            </a:r>
            <a:r>
              <a:rPr lang="de-AT" sz="1000" b="1" dirty="0" smtClean="0">
                <a:solidFill>
                  <a:prstClr val="white"/>
                </a:solidFill>
              </a:rPr>
              <a:t>NEETs</a:t>
            </a:r>
            <a:r>
              <a:rPr lang="de-AT" sz="1000" b="1" baseline="30000" dirty="0" smtClean="0">
                <a:solidFill>
                  <a:prstClr val="white"/>
                </a:solidFill>
              </a:rPr>
              <a:t>4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AT" sz="800" b="1" dirty="0" smtClean="0">
                <a:solidFill>
                  <a:prstClr val="white"/>
                </a:solidFill>
              </a:rPr>
              <a:t>(betrifft die 16-24 Jährigen)</a:t>
            </a:r>
            <a:endParaRPr lang="de-AT" sz="800" b="1" dirty="0">
              <a:solidFill>
                <a:prstClr val="white"/>
              </a:solidFill>
            </a:endParaRPr>
          </a:p>
        </p:txBody>
      </p:sp>
      <p:sp>
        <p:nvSpPr>
          <p:cNvPr id="40" name="Rechteck 39"/>
          <p:cNvSpPr/>
          <p:nvPr/>
        </p:nvSpPr>
        <p:spPr>
          <a:xfrm>
            <a:off x="6432014" y="5805264"/>
            <a:ext cx="1740386" cy="576064"/>
          </a:xfrm>
          <a:prstGeom prst="rect">
            <a:avLst/>
          </a:prstGeom>
          <a:solidFill>
            <a:srgbClr val="FF6600"/>
          </a:solidFill>
          <a:ln w="12700">
            <a:solidFill>
              <a:srgbClr val="FF99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000" b="1" dirty="0" smtClean="0">
                <a:solidFill>
                  <a:prstClr val="white"/>
                </a:solidFill>
              </a:rPr>
              <a:t>3.459 </a:t>
            </a:r>
            <a:r>
              <a:rPr lang="de-AT" sz="1000" b="1" dirty="0">
                <a:solidFill>
                  <a:prstClr val="white"/>
                </a:solidFill>
              </a:rPr>
              <a:t>15-18 Jährige </a:t>
            </a:r>
            <a:r>
              <a:rPr lang="de-AT" sz="800" b="1" dirty="0">
                <a:solidFill>
                  <a:prstClr val="white"/>
                </a:solidFill>
              </a:rPr>
              <a:t>nicht in Ausbildung (aber inkl. als Hilfskräfte beschäftigte J</a:t>
            </a:r>
            <a:r>
              <a:rPr lang="de-AT" sz="800" b="1" dirty="0" smtClean="0">
                <a:solidFill>
                  <a:prstClr val="white"/>
                </a:solidFill>
              </a:rPr>
              <a:t>.)</a:t>
            </a:r>
            <a:r>
              <a:rPr lang="de-AT" sz="1000" b="1" baseline="30000" dirty="0" smtClean="0">
                <a:solidFill>
                  <a:prstClr val="white"/>
                </a:solidFill>
              </a:rPr>
              <a:t>5</a:t>
            </a:r>
            <a:endParaRPr lang="de-AT" sz="1000" b="1" baseline="30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179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 animBg="1"/>
      <p:bldP spid="39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de-AT" sz="3000" dirty="0" smtClean="0"/>
              <a:t>FOKUS 2:</a:t>
            </a:r>
            <a:br>
              <a:rPr lang="de-AT" sz="3000" dirty="0" smtClean="0"/>
            </a:br>
            <a:r>
              <a:rPr lang="de-AT" sz="3000" dirty="0" smtClean="0"/>
              <a:t>Projekte der Heranführung und Bildung</a:t>
            </a:r>
            <a:endParaRPr lang="de-AT" sz="3000" dirty="0"/>
          </a:p>
        </p:txBody>
      </p:sp>
      <p:sp>
        <p:nvSpPr>
          <p:cNvPr id="24579" name="Foliennummernplatzhalter 2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fld id="{10D0D2F4-97E4-4D33-8B61-37706810288A}" type="slidenum">
              <a:rPr lang="de-DE" altLang="de-DE" smtClean="0">
                <a:solidFill>
                  <a:srgbClr val="FFFFFF"/>
                </a:solidFill>
              </a:rPr>
              <a:pPr eaLnBrk="1" hangingPunct="1">
                <a:defRPr/>
              </a:pPr>
              <a:t>9</a:t>
            </a:fld>
            <a:endParaRPr lang="de-DE" altLang="de-DE" smtClean="0">
              <a:solidFill>
                <a:srgbClr val="FFFFFF"/>
              </a:solidFill>
            </a:endParaRPr>
          </a:p>
        </p:txBody>
      </p:sp>
      <p:sp>
        <p:nvSpPr>
          <p:cNvPr id="26" name="Rechteck 25"/>
          <p:cNvSpPr/>
          <p:nvPr/>
        </p:nvSpPr>
        <p:spPr>
          <a:xfrm>
            <a:off x="468313" y="1484313"/>
            <a:ext cx="7775575" cy="42783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Ausgangssituation: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600" dirty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8,8% eines </a:t>
            </a:r>
            <a:r>
              <a:rPr lang="de-AT" sz="1600" dirty="0" err="1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SchülerInnen</a:t>
            </a:r>
            <a:r>
              <a:rPr lang="de-AT" sz="16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-Jahrganges wechselt nicht in eine weitere Schul- oder Lehrausbildung. Hinzu kommen die jugendlichen Drop-outs aus Lehr- und Schulausbildung sowie Jugendliche die nach </a:t>
            </a:r>
            <a:r>
              <a:rPr lang="de-AT" sz="1600" dirty="0">
                <a:ea typeface="Verdana" panose="020B0604030504040204" pitchFamily="34" charset="0"/>
                <a:cs typeface="Verdana" panose="020B0604030504040204" pitchFamily="34" charset="0"/>
              </a:rPr>
              <a:t>Wien zuziehen und ihre „Basisqualifikationen“ erwerben oder vervollständigen.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600" dirty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AT" sz="16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Der erfolgreiche Umstieg in eine Berufserstausbildung ist im Groben von drei Faktoren beeinflusst: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de-AT" sz="1600" dirty="0">
              <a:solidFill>
                <a:prstClr val="black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sz="16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Eine gewisse persönliche „Reife“ im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284400" algn="l"/>
              </a:tabLst>
              <a:defRPr/>
            </a:pPr>
            <a:r>
              <a:rPr lang="de-AT" sz="16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Sinne der sozialen Kompetenzen,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284400" algn="l"/>
              </a:tabLst>
              <a:defRPr/>
            </a:pPr>
            <a:r>
              <a:rPr lang="de-AT" sz="16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Motivation und Selbstvertrauen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sz="16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Einen Bildungsstand um die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266400" algn="l"/>
                <a:tab pos="284400" algn="l"/>
              </a:tabLst>
              <a:defRPr/>
            </a:pPr>
            <a:r>
              <a:rPr lang="de-AT" sz="16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	Anforderungen bewältigen zu können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de-AT" sz="16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Orientierung als Grundlage der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284400" algn="l"/>
              </a:tabLst>
              <a:defRPr/>
            </a:pPr>
            <a:r>
              <a:rPr lang="de-AT" sz="1600" dirty="0">
                <a:solidFill>
                  <a:prstClr val="black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Entscheidung für den Ausbildungsweg</a:t>
            </a:r>
          </a:p>
        </p:txBody>
      </p:sp>
      <p:grpSp>
        <p:nvGrpSpPr>
          <p:cNvPr id="16389" name="Gruppieren 2"/>
          <p:cNvGrpSpPr>
            <a:grpSpLocks/>
          </p:cNvGrpSpPr>
          <p:nvPr/>
        </p:nvGrpSpPr>
        <p:grpSpPr bwMode="auto">
          <a:xfrm>
            <a:off x="4968875" y="3717925"/>
            <a:ext cx="3132138" cy="2447925"/>
            <a:chOff x="4932363" y="3938588"/>
            <a:chExt cx="3168650" cy="2730500"/>
          </a:xfrm>
        </p:grpSpPr>
        <p:grpSp>
          <p:nvGrpSpPr>
            <p:cNvPr id="16390" name="Gruppieren 4"/>
            <p:cNvGrpSpPr>
              <a:grpSpLocks/>
            </p:cNvGrpSpPr>
            <p:nvPr/>
          </p:nvGrpSpPr>
          <p:grpSpPr bwMode="auto">
            <a:xfrm>
              <a:off x="4932363" y="3938588"/>
              <a:ext cx="3168650" cy="2730500"/>
              <a:chOff x="3605301" y="1816641"/>
              <a:chExt cx="4990515" cy="3755364"/>
            </a:xfrm>
          </p:grpSpPr>
          <p:grpSp>
            <p:nvGrpSpPr>
              <p:cNvPr id="16399" name="Gruppieren 5"/>
              <p:cNvGrpSpPr>
                <a:grpSpLocks noChangeAspect="1"/>
              </p:cNvGrpSpPr>
              <p:nvPr/>
            </p:nvGrpSpPr>
            <p:grpSpPr bwMode="auto">
              <a:xfrm>
                <a:off x="3605301" y="1816641"/>
                <a:ext cx="4990515" cy="3755364"/>
                <a:chOff x="1075575" y="1301536"/>
                <a:chExt cx="6609978" cy="4974015"/>
              </a:xfrm>
            </p:grpSpPr>
            <p:sp>
              <p:nvSpPr>
                <p:cNvPr id="10" name="Ellipse 9"/>
                <p:cNvSpPr>
                  <a:spLocks noChangeAspect="1"/>
                </p:cNvSpPr>
                <p:nvPr/>
              </p:nvSpPr>
              <p:spPr>
                <a:xfrm>
                  <a:off x="1075575" y="1301536"/>
                  <a:ext cx="3926454" cy="3270850"/>
                </a:xfrm>
                <a:prstGeom prst="ellipse">
                  <a:avLst/>
                </a:prstGeom>
                <a:solidFill>
                  <a:schemeClr val="accent1">
                    <a:alpha val="29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AT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" name="Ellipse 10"/>
                <p:cNvSpPr>
                  <a:spLocks noChangeAspect="1"/>
                </p:cNvSpPr>
                <p:nvPr/>
              </p:nvSpPr>
              <p:spPr>
                <a:xfrm>
                  <a:off x="3759099" y="1314439"/>
                  <a:ext cx="3926454" cy="3257948"/>
                </a:xfrm>
                <a:prstGeom prst="ellipse">
                  <a:avLst/>
                </a:prstGeom>
                <a:solidFill>
                  <a:schemeClr val="accent1">
                    <a:alpha val="29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AT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Ellipse 11"/>
                <p:cNvSpPr>
                  <a:spLocks noChangeAspect="1"/>
                </p:cNvSpPr>
                <p:nvPr/>
              </p:nvSpPr>
              <p:spPr>
                <a:xfrm>
                  <a:off x="2358709" y="3030506"/>
                  <a:ext cx="4083913" cy="3245045"/>
                </a:xfrm>
                <a:prstGeom prst="ellipse">
                  <a:avLst/>
                </a:prstGeom>
                <a:solidFill>
                  <a:schemeClr val="accent1">
                    <a:alpha val="29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de-AT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6400" name="Textfeld 6"/>
              <p:cNvSpPr txBox="1">
                <a:spLocks noChangeArrowheads="1"/>
              </p:cNvSpPr>
              <p:nvPr/>
            </p:nvSpPr>
            <p:spPr bwMode="auto">
              <a:xfrm rot="-1660749">
                <a:off x="3645509" y="2142593"/>
                <a:ext cx="1762793" cy="423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Font typeface="Arial" charset="0"/>
                  <a:buChar char="•"/>
                  <a:defRPr sz="2200"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D2CB6C"/>
                  </a:buClr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95A39D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de-AT" altLang="de-DE" sz="1400">
                    <a:latin typeface="Calibri" pitchFamily="34" charset="0"/>
                  </a:rPr>
                  <a:t>Orientierung</a:t>
                </a:r>
              </a:p>
            </p:txBody>
          </p:sp>
          <p:sp>
            <p:nvSpPr>
              <p:cNvPr id="16401" name="Textfeld 7"/>
              <p:cNvSpPr txBox="1">
                <a:spLocks noChangeArrowheads="1"/>
              </p:cNvSpPr>
              <p:nvPr/>
            </p:nvSpPr>
            <p:spPr bwMode="auto">
              <a:xfrm rot="2020236">
                <a:off x="7045269" y="2054333"/>
                <a:ext cx="1156915" cy="423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Font typeface="Arial" charset="0"/>
                  <a:buChar char="•"/>
                  <a:defRPr sz="2200"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D2CB6C"/>
                  </a:buClr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95A39D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de-AT" altLang="de-DE" sz="1400">
                    <a:latin typeface="Calibri" pitchFamily="34" charset="0"/>
                  </a:rPr>
                  <a:t>Bildung</a:t>
                </a:r>
              </a:p>
            </p:txBody>
          </p:sp>
          <p:sp>
            <p:nvSpPr>
              <p:cNvPr id="16402" name="Textfeld 8"/>
              <p:cNvSpPr txBox="1">
                <a:spLocks noChangeArrowheads="1"/>
              </p:cNvSpPr>
              <p:nvPr/>
            </p:nvSpPr>
            <p:spPr bwMode="auto">
              <a:xfrm>
                <a:off x="5565689" y="4977988"/>
                <a:ext cx="1101973" cy="4231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accent1"/>
                  </a:buClr>
                  <a:buFont typeface="Arial" charset="0"/>
                  <a:buChar char="•"/>
                  <a:defRPr sz="2200">
                    <a:solidFill>
                      <a:schemeClr val="tx1"/>
                    </a:solidFill>
                    <a:latin typeface="Trebuchet MS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2"/>
                  </a:buClr>
                  <a:buFont typeface="Arial" charset="0"/>
                  <a:buChar char="•"/>
                  <a:defRPr sz="2000">
                    <a:solidFill>
                      <a:schemeClr val="tx1"/>
                    </a:solidFill>
                    <a:latin typeface="Trebuchet MS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lr>
                    <a:srgbClr val="D2CB6C"/>
                  </a:buClr>
                  <a:buFont typeface="Arial" charset="0"/>
                  <a:buChar char="•"/>
                  <a:defRPr>
                    <a:solidFill>
                      <a:schemeClr val="tx1"/>
                    </a:solidFill>
                    <a:latin typeface="Trebuchet MS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lr>
                    <a:srgbClr val="95A39D"/>
                  </a:buClr>
                  <a:buFont typeface="Arial" charset="0"/>
                  <a:buChar char="•"/>
                  <a:defRPr sz="1600">
                    <a:solidFill>
                      <a:schemeClr val="tx1"/>
                    </a:solidFill>
                    <a:latin typeface="Trebuchet MS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rgbClr val="C89F5D"/>
                  </a:buClr>
                  <a:buFont typeface="Arial" charset="0"/>
                  <a:buChar char="•"/>
                  <a:defRPr sz="1400">
                    <a:solidFill>
                      <a:schemeClr val="tx1"/>
                    </a:solidFill>
                    <a:latin typeface="Trebuchet MS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de-AT" altLang="de-DE" sz="1400">
                    <a:latin typeface="Calibri" pitchFamily="34" charset="0"/>
                  </a:rPr>
                  <a:t>„Reife“</a:t>
                </a:r>
              </a:p>
            </p:txBody>
          </p:sp>
        </p:grpSp>
        <p:sp>
          <p:nvSpPr>
            <p:cNvPr id="4" name="Ellipse 3"/>
            <p:cNvSpPr/>
            <p:nvPr/>
          </p:nvSpPr>
          <p:spPr>
            <a:xfrm>
              <a:off x="6488583" y="5174573"/>
              <a:ext cx="144541" cy="145202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14" name="Ellipse 13"/>
            <p:cNvSpPr/>
            <p:nvPr/>
          </p:nvSpPr>
          <p:spPr>
            <a:xfrm>
              <a:off x="6380980" y="5024060"/>
              <a:ext cx="144541" cy="145202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15" name="Ellipse 14"/>
            <p:cNvSpPr/>
            <p:nvPr/>
          </p:nvSpPr>
          <p:spPr>
            <a:xfrm>
              <a:off x="6300680" y="4292738"/>
              <a:ext cx="142935" cy="145202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16" name="Ellipse 15"/>
            <p:cNvSpPr/>
            <p:nvPr/>
          </p:nvSpPr>
          <p:spPr>
            <a:xfrm>
              <a:off x="7738056" y="4595538"/>
              <a:ext cx="142934" cy="145202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17" name="Ellipse 16"/>
            <p:cNvSpPr/>
            <p:nvPr/>
          </p:nvSpPr>
          <p:spPr>
            <a:xfrm>
              <a:off x="5374015" y="4724802"/>
              <a:ext cx="142934" cy="143431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18" name="Ellipse 17"/>
            <p:cNvSpPr/>
            <p:nvPr/>
          </p:nvSpPr>
          <p:spPr>
            <a:xfrm>
              <a:off x="7159894" y="5629657"/>
              <a:ext cx="144541" cy="143430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19" name="Ellipse 18"/>
            <p:cNvSpPr/>
            <p:nvPr/>
          </p:nvSpPr>
          <p:spPr>
            <a:xfrm>
              <a:off x="6803360" y="4652202"/>
              <a:ext cx="144541" cy="145202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  <p:sp>
          <p:nvSpPr>
            <p:cNvPr id="20" name="Ellipse 19"/>
            <p:cNvSpPr/>
            <p:nvPr/>
          </p:nvSpPr>
          <p:spPr>
            <a:xfrm>
              <a:off x="5516949" y="5445499"/>
              <a:ext cx="144541" cy="143430"/>
            </a:xfrm>
            <a:prstGeom prst="ellips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de-AT"/>
            </a:p>
          </p:txBody>
        </p:sp>
      </p:grpSp>
    </p:spTree>
    <p:extLst>
      <p:ext uri="{BB962C8B-B14F-4D97-AF65-F5344CB8AC3E}">
        <p14:creationId xmlns:p14="http://schemas.microsoft.com/office/powerpoint/2010/main" val="395868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ähe">
  <a:themeElements>
    <a:clrScheme name="Benutzerdefiniert 5">
      <a:dk1>
        <a:srgbClr val="2F2B20"/>
      </a:dk1>
      <a:lt1>
        <a:srgbClr val="FFFFFF"/>
      </a:lt1>
      <a:dk2>
        <a:srgbClr val="849A0A"/>
      </a:dk2>
      <a:lt2>
        <a:srgbClr val="D8D8D8"/>
      </a:lt2>
      <a:accent1>
        <a:srgbClr val="A5A5A5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0070C0"/>
      </a:hlink>
      <a:folHlink>
        <a:srgbClr val="849A0A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äh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>
    <a:spDef>
      <a:spPr>
        <a:solidFill>
          <a:srgbClr val="FF0000"/>
        </a:solidFill>
        <a:ln>
          <a:solidFill>
            <a:srgbClr val="C00000"/>
          </a:solidFill>
        </a:ln>
      </a:spPr>
      <a:bodyPr rtlCol="0" anchor="ctr"/>
      <a:lstStyle>
        <a:defPPr algn="ctr" fontAlgn="auto">
          <a:spcBef>
            <a:spcPts val="0"/>
          </a:spcBef>
          <a:spcAft>
            <a:spcPts val="0"/>
          </a:spcAft>
          <a:defRPr sz="1100" b="1" baseline="30000" dirty="0">
            <a:solidFill>
              <a:prstClr val="white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bg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772</Words>
  <Application>Microsoft Office PowerPoint</Application>
  <PresentationFormat>Bildschirmpräsentation (4:3)</PresentationFormat>
  <Paragraphs>245</Paragraphs>
  <Slides>12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3" baseType="lpstr">
      <vt:lpstr>Nähe</vt:lpstr>
      <vt:lpstr>Übergang Schule – Beruf  </vt:lpstr>
      <vt:lpstr> Ablauf </vt:lpstr>
      <vt:lpstr> Ausgangssituation I</vt:lpstr>
      <vt:lpstr>FOKUS 1: betriebliche und überbetriebliche Lehre</vt:lpstr>
      <vt:lpstr>PowerPoint-Präsentation</vt:lpstr>
      <vt:lpstr>FOKUS 1: betriebliche und überbetriebliche Lehre</vt:lpstr>
      <vt:lpstr>Drehscheibe „Early Complete“ </vt:lpstr>
      <vt:lpstr> Ausgangssituation I</vt:lpstr>
      <vt:lpstr>FOKUS 2: Projekte der Heranführung und Bildung</vt:lpstr>
      <vt:lpstr>FOKUS 2: Projekte der Heranführung und Bildung</vt:lpstr>
      <vt:lpstr>FOKUS 2: Projekte der Heranführung und Bildung</vt:lpstr>
      <vt:lpstr> Herzlichen Dank!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Informationsaustausch  Übergang Schule – Beruf in Wien</dc:title>
  <dc:creator>ingrid_h</dc:creator>
  <cp:lastModifiedBy>THIELMANN Anja</cp:lastModifiedBy>
  <cp:revision>161</cp:revision>
  <cp:lastPrinted>2014-04-03T14:38:03Z</cp:lastPrinted>
  <dcterms:created xsi:type="dcterms:W3CDTF">2014-03-25T10:33:11Z</dcterms:created>
  <dcterms:modified xsi:type="dcterms:W3CDTF">2014-04-07T14:29:52Z</dcterms:modified>
</cp:coreProperties>
</file>