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14"/>
  </p:notesMasterIdLst>
  <p:handoutMasterIdLst>
    <p:handoutMasterId r:id="rId15"/>
  </p:handoutMasterIdLst>
  <p:sldIdLst>
    <p:sldId id="277" r:id="rId2"/>
    <p:sldId id="316" r:id="rId3"/>
    <p:sldId id="324" r:id="rId4"/>
    <p:sldId id="320" r:id="rId5"/>
    <p:sldId id="321" r:id="rId6"/>
    <p:sldId id="300" r:id="rId7"/>
    <p:sldId id="331" r:id="rId8"/>
    <p:sldId id="326" r:id="rId9"/>
    <p:sldId id="327" r:id="rId10"/>
    <p:sldId id="328" r:id="rId11"/>
    <p:sldId id="332" r:id="rId12"/>
    <p:sldId id="308" r:id="rId13"/>
  </p:sldIdLst>
  <p:sldSz cx="9144000" cy="6858000" type="screen4x3"/>
  <p:notesSz cx="679132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FFFF99"/>
    <a:srgbClr val="FF6600"/>
    <a:srgbClr val="009900"/>
    <a:srgbClr val="FF9966"/>
    <a:srgbClr val="FF7C80"/>
    <a:srgbClr val="BFBFBF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>
        <p:scale>
          <a:sx n="80" d="100"/>
          <a:sy n="80" d="100"/>
        </p:scale>
        <p:origin x="-251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092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092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AE09F7-4C8F-4820-8A8A-BFA029B3D8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779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092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6" y="4689239"/>
            <a:ext cx="5433694" cy="444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092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9F5FC8-9757-482E-A386-B9139648C6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631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C0E0-83EA-43BB-811D-9B08C8A560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976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80BE-13C5-489D-ACDC-79C13B313E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810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8AE8-FA32-480A-9520-6EE5634FF3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4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1FA3-9943-4520-8A80-F7A6798C85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83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B6B2D-FA91-44AA-9B99-88196B96EE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999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2E62-56DD-4C09-8889-FBB89CC9D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63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4F99F-F8A5-4C36-8C38-4CB66D0CBE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64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 userDrawn="1"/>
        </p:nvCxnSpPr>
        <p:spPr>
          <a:xfrm>
            <a:off x="457200" y="1484313"/>
            <a:ext cx="799306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900988" y="1296987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238206" y="3699669"/>
            <a:ext cx="3065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577C6DBD-3379-4A6A-B9B1-FDE746057EB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6548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42A4F-ABFD-4BDD-B539-83C5EC96FB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3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61F9A-4CD7-4A12-AF0C-0C4A2AE59B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26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592EB-E64C-440E-ABFB-6BF11AC5FF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32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2C0AC265-5BAA-4E4E-950D-B66DD2E6C4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9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hyperlink" Target="http://www.sozialministerium.at/cms/site/index.html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15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hyperlink" Target="https://www.wko.at/Content.Node/Interessenvertretung/w/index.html" TargetMode="External"/><Relationship Id="rId5" Type="http://schemas.openxmlformats.org/officeDocument/2006/relationships/image" Target="../media/image5.jpe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19" Type="http://schemas.openxmlformats.org/officeDocument/2006/relationships/image" Target="../media/image17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543800" cy="258214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800" dirty="0" smtClean="0"/>
              <a:t>Přechod:</a:t>
            </a:r>
            <a:r>
              <a:rPr lang="de-AT" sz="4800" dirty="0" smtClean="0"/>
              <a:t> </a:t>
            </a:r>
            <a:r>
              <a:rPr lang="sk-SK" sz="4800" dirty="0" smtClean="0"/>
              <a:t>škola</a:t>
            </a:r>
            <a:r>
              <a:rPr lang="de-AT" sz="4800" dirty="0" smtClean="0"/>
              <a:t> </a:t>
            </a:r>
            <a:r>
              <a:rPr lang="de-AT" sz="4800" dirty="0"/>
              <a:t>– </a:t>
            </a:r>
            <a:r>
              <a:rPr lang="sk-SK" sz="4800" dirty="0" smtClean="0"/>
              <a:t>zaměstnání</a:t>
            </a:r>
            <a:r>
              <a:rPr lang="de-AT" sz="4800" dirty="0" smtClean="0"/>
              <a:t> </a:t>
            </a:r>
            <a:r>
              <a:rPr lang="de-AT" sz="5000" dirty="0" smtClean="0"/>
              <a:t/>
            </a:r>
            <a:br>
              <a:rPr lang="de-AT" sz="5000" dirty="0" smtClean="0"/>
            </a:br>
            <a:endParaRPr lang="de-AT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58608" cy="1449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200" dirty="0" smtClean="0"/>
              <a:t>Pohled na</a:t>
            </a:r>
            <a:r>
              <a:rPr lang="de-AT" sz="2200" dirty="0" smtClean="0"/>
              <a:t> </a:t>
            </a:r>
            <a:r>
              <a:rPr lang="sk-SK" sz="2200" dirty="0" smtClean="0"/>
              <a:t>záruky v oblasti odborného vzdělávání</a:t>
            </a:r>
            <a:r>
              <a:rPr lang="de-AT" sz="2200" dirty="0" smtClean="0"/>
              <a:t> </a:t>
            </a:r>
            <a:r>
              <a:rPr lang="sk-SK" sz="2200" dirty="0" smtClean="0"/>
              <a:t>ve Vídni</a:t>
            </a:r>
            <a:endParaRPr lang="de-AT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AT" sz="2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400" dirty="0" smtClean="0"/>
              <a:t>Dr. Eva </a:t>
            </a:r>
            <a:r>
              <a:rPr lang="de-AT" sz="2400" dirty="0" err="1" smtClean="0"/>
              <a:t>Krennbauer</a:t>
            </a:r>
            <a:r>
              <a:rPr lang="de-AT" sz="2400" dirty="0" smtClean="0"/>
              <a:t>        </a:t>
            </a:r>
            <a:r>
              <a:rPr lang="de-AT" sz="2400" dirty="0" err="1" smtClean="0"/>
              <a:t>EdTRANS</a:t>
            </a:r>
            <a:r>
              <a:rPr lang="de-AT" sz="2400" dirty="0" smtClean="0"/>
              <a:t> 9.4.2013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AT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</a:t>
            </a:r>
            <a:r>
              <a:rPr lang="de-AT" sz="3000" dirty="0"/>
              <a:t>2:</a:t>
            </a:r>
            <a:br>
              <a:rPr lang="de-AT" sz="3000" dirty="0"/>
            </a:br>
            <a:r>
              <a:rPr lang="sk-SK" sz="2900" dirty="0"/>
              <a:t>Projekty „získávání</a:t>
            </a:r>
            <a:r>
              <a:rPr lang="de-AT" sz="2900" dirty="0"/>
              <a:t> </a:t>
            </a:r>
            <a:r>
              <a:rPr lang="sk-SK" sz="2900" dirty="0"/>
              <a:t>pracovních návyků“ a</a:t>
            </a:r>
            <a:r>
              <a:rPr lang="de-AT" sz="2900" dirty="0"/>
              <a:t> </a:t>
            </a:r>
            <a:r>
              <a:rPr lang="sk-SK" sz="2900" dirty="0"/>
              <a:t>vzdělávání</a:t>
            </a:r>
            <a:endParaRPr lang="de-AT" sz="2900" dirty="0"/>
          </a:p>
        </p:txBody>
      </p:sp>
      <p:sp>
        <p:nvSpPr>
          <p:cNvPr id="36867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06F60C41-BC59-42D4-B3AB-0883AE0FDC8A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10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17412" name="Foliennummernplatzhalter 1"/>
          <p:cNvSpPr>
            <a:spLocks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004888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809E62E-0D70-4E18-B6E8-CCB967CBFB88}" type="slidenum">
              <a:rPr lang="de-DE" altLang="de-DE" sz="1600">
                <a:solidFill>
                  <a:srgbClr val="FFFFFF"/>
                </a:solidFill>
                <a:latin typeface="Verdana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 sz="160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17413" name="Gruppieren 64"/>
          <p:cNvGrpSpPr>
            <a:grpSpLocks noChangeAspect="1"/>
          </p:cNvGrpSpPr>
          <p:nvPr/>
        </p:nvGrpSpPr>
        <p:grpSpPr bwMode="auto">
          <a:xfrm>
            <a:off x="1181100" y="2463800"/>
            <a:ext cx="6775450" cy="4278313"/>
            <a:chOff x="3119961" y="1411702"/>
            <a:chExt cx="7152550" cy="5231819"/>
          </a:xfrm>
        </p:grpSpPr>
        <p:grpSp>
          <p:nvGrpSpPr>
            <p:cNvPr id="17452" name="Gruppieren 65"/>
            <p:cNvGrpSpPr>
              <a:grpSpLocks noChangeAspect="1"/>
            </p:cNvGrpSpPr>
            <p:nvPr/>
          </p:nvGrpSpPr>
          <p:grpSpPr bwMode="auto">
            <a:xfrm>
              <a:off x="3119961" y="1411702"/>
              <a:ext cx="7152550" cy="5231819"/>
              <a:chOff x="432741" y="765190"/>
              <a:chExt cx="9473606" cy="6929591"/>
            </a:xfrm>
          </p:grpSpPr>
          <p:sp>
            <p:nvSpPr>
              <p:cNvPr id="70" name="Ellipse 69"/>
              <p:cNvSpPr>
                <a:spLocks noChangeAspect="1"/>
              </p:cNvSpPr>
              <p:nvPr/>
            </p:nvSpPr>
            <p:spPr>
              <a:xfrm>
                <a:off x="432741" y="765190"/>
                <a:ext cx="6215112" cy="519397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71" name="Ellipse 70"/>
              <p:cNvSpPr>
                <a:spLocks noChangeAspect="1"/>
              </p:cNvSpPr>
              <p:nvPr/>
            </p:nvSpPr>
            <p:spPr>
              <a:xfrm>
                <a:off x="3691235" y="765190"/>
                <a:ext cx="6215112" cy="519397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72" name="Ellipse 71"/>
              <p:cNvSpPr>
                <a:spLocks noChangeAspect="1"/>
              </p:cNvSpPr>
              <p:nvPr/>
            </p:nvSpPr>
            <p:spPr>
              <a:xfrm>
                <a:off x="2039791" y="2925062"/>
                <a:ext cx="6215112" cy="476971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 rot="20042172">
              <a:off x="3795528" y="1760507"/>
              <a:ext cx="1137511" cy="4516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kern="0" dirty="0" smtClean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orientace</a:t>
              </a:r>
              <a:endParaRPr lang="de-AT" kern="0" dirty="0">
                <a:solidFill>
                  <a:srgbClr val="4F81BD">
                    <a:lumMod val="75000"/>
                  </a:srgbClr>
                </a:solidFill>
                <a:latin typeface="Calibri"/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 rot="1680804">
              <a:off x="8538821" y="1752742"/>
              <a:ext cx="1008903" cy="4516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kern="0" dirty="0" smtClean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vzdělání</a:t>
              </a:r>
              <a:endParaRPr lang="de-AT" kern="0" dirty="0">
                <a:solidFill>
                  <a:srgbClr val="4F81BD">
                    <a:lumMod val="75000"/>
                  </a:srgbClr>
                </a:solidFill>
                <a:latin typeface="Calibri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175046" y="6113544"/>
              <a:ext cx="1056285" cy="4516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„</a:t>
              </a:r>
              <a:r>
                <a:rPr lang="sk-SK" kern="0" dirty="0" smtClean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zralost</a:t>
              </a:r>
              <a:r>
                <a:rPr lang="de-AT" kern="0" dirty="0" smtClean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“</a:t>
              </a:r>
              <a:endParaRPr lang="de-AT" kern="0" dirty="0">
                <a:solidFill>
                  <a:srgbClr val="4F81BD">
                    <a:lumMod val="75000"/>
                  </a:srgbClr>
                </a:solidFill>
                <a:latin typeface="Calibri"/>
              </a:endParaRPr>
            </a:p>
          </p:txBody>
        </p:sp>
      </p:grpSp>
      <p:sp>
        <p:nvSpPr>
          <p:cNvPr id="73" name="Textfeld 72"/>
          <p:cNvSpPr txBox="1"/>
          <p:nvPr/>
        </p:nvSpPr>
        <p:spPr>
          <a:xfrm>
            <a:off x="3200400" y="2789238"/>
            <a:ext cx="1079500" cy="288925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Dílna pro mládež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3200401" y="4652963"/>
            <a:ext cx="782638" cy="354012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Projekt </a:t>
            </a:r>
            <a:endParaRPr lang="de-AT" kern="0" dirty="0" smtClean="0">
              <a:solidFill>
                <a:prstClr val="white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„řemeslo“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5780088" y="3922713"/>
            <a:ext cx="1079500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de-AT" dirty="0" smtClean="0"/>
              <a:t>Brückenkurse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662737" y="4364038"/>
            <a:ext cx="1459661" cy="273843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Základní vzdělávání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(IE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)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860924" y="2708275"/>
            <a:ext cx="1223243" cy="287338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HS-</a:t>
            </a: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závěrečné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kurzy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EPA NEU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1704975" y="4524375"/>
            <a:ext cx="1079500" cy="287338"/>
          </a:xfrm>
          <a:prstGeom prst="rect">
            <a:avLst/>
          </a:prstGeom>
          <a:gradFill flip="none" rotWithShape="1">
            <a:gsLst>
              <a:gs pos="23344">
                <a:srgbClr val="9BBB59">
                  <a:lumMod val="75000"/>
                </a:srgbClr>
              </a:gs>
              <a:gs pos="18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 smtClean="0">
                <a:solidFill>
                  <a:prstClr val="white"/>
                </a:solidFill>
                <a:latin typeface="Calibri"/>
              </a:rPr>
              <a:t>VoSt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1397000" y="3919538"/>
            <a:ext cx="1079500" cy="288925"/>
          </a:xfrm>
          <a:prstGeom prst="rect">
            <a:avLst/>
          </a:prstGeom>
          <a:gradFill flip="none" rotWithShape="1">
            <a:gsLst>
              <a:gs pos="23344">
                <a:srgbClr val="9BBB59">
                  <a:lumMod val="75000"/>
                </a:srgbClr>
              </a:gs>
              <a:gs pos="18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BOCO-I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6697663" y="3438525"/>
            <a:ext cx="1514475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Kurzy německého jazyka</a:t>
            </a:r>
            <a:endParaRPr lang="de-AT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5964238" y="3190874"/>
            <a:ext cx="539750" cy="280987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>
                <a:solidFill>
                  <a:prstClr val="white"/>
                </a:solidFill>
                <a:latin typeface="Calibri"/>
              </a:rPr>
              <a:t>D/M/E </a:t>
            </a:r>
            <a:endParaRPr lang="de-AT" sz="800" kern="0" dirty="0" smtClean="0">
              <a:solidFill>
                <a:prstClr val="white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 smtClean="0">
                <a:solidFill>
                  <a:prstClr val="white"/>
                </a:solidFill>
                <a:latin typeface="Calibri"/>
              </a:rPr>
              <a:t>Nachholen</a:t>
            </a:r>
            <a:endParaRPr lang="de-AT" sz="8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4240213" y="4494213"/>
            <a:ext cx="1081087" cy="287337"/>
          </a:xfrm>
          <a:prstGeom prst="rect">
            <a:avLst/>
          </a:prstGeom>
          <a:gradFill flip="none" rotWithShape="1">
            <a:gsLst>
              <a:gs pos="47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Spacelab – PS Wien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4249738" y="3963988"/>
            <a:ext cx="1081087" cy="287337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>
                <a:solidFill>
                  <a:prstClr val="white"/>
                </a:solidFill>
                <a:latin typeface="Calibri"/>
              </a:rPr>
              <a:t>A_Fit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2925058" y="4203700"/>
            <a:ext cx="1178630" cy="297259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BSB </a:t>
            </a:r>
            <a:r>
              <a:rPr lang="de-AT" sz="1200" kern="0" dirty="0" smtClean="0">
                <a:solidFill>
                  <a:prstClr val="white"/>
                </a:solidFill>
                <a:latin typeface="Calibri"/>
              </a:rPr>
              <a:t>*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„</a:t>
            </a:r>
            <a:r>
              <a:rPr lang="sk-SK" kern="0" dirty="0" smtClean="0">
                <a:solidFill>
                  <a:prstClr val="white"/>
                </a:solidFill>
                <a:latin typeface="Calibri"/>
              </a:rPr>
              <a:t>kvalífikační projekty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“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792538" y="5114925"/>
            <a:ext cx="1079500" cy="288925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prstClr val="white"/>
                </a:solidFill>
                <a:latin typeface="Calibri"/>
              </a:rPr>
              <a:t>§ 10 </a:t>
            </a:r>
            <a:r>
              <a:rPr lang="de-AT" dirty="0" smtClean="0">
                <a:solidFill>
                  <a:prstClr val="white"/>
                </a:solidFill>
                <a:latin typeface="Calibri"/>
              </a:rPr>
              <a:t>CGW</a:t>
            </a:r>
            <a:r>
              <a:rPr lang="de-AT" sz="1200" dirty="0" smtClean="0">
                <a:solidFill>
                  <a:prstClr val="white"/>
                </a:solidFill>
                <a:latin typeface="Calibri"/>
              </a:rPr>
              <a:t>*</a:t>
            </a:r>
            <a:r>
              <a:rPr lang="de-AT" dirty="0" smtClean="0">
                <a:solidFill>
                  <a:prstClr val="white"/>
                </a:solidFill>
                <a:latin typeface="Calibri"/>
              </a:rPr>
              <a:t> </a:t>
            </a:r>
            <a:endParaRPr lang="de-AT" dirty="0">
              <a:solidFill>
                <a:prstClr val="white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prstClr val="white"/>
                </a:solidFill>
                <a:latin typeface="Calibri"/>
              </a:rPr>
              <a:t>des FSW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3563938" y="5876925"/>
            <a:ext cx="768350" cy="315913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Re-start</a:t>
            </a:r>
          </a:p>
        </p:txBody>
      </p:sp>
      <p:grpSp>
        <p:nvGrpSpPr>
          <p:cNvPr id="17428" name="Gruppieren 86"/>
          <p:cNvGrpSpPr>
            <a:grpSpLocks/>
          </p:cNvGrpSpPr>
          <p:nvPr/>
        </p:nvGrpSpPr>
        <p:grpSpPr bwMode="auto">
          <a:xfrm>
            <a:off x="755650" y="1484313"/>
            <a:ext cx="7456488" cy="757237"/>
            <a:chOff x="467544" y="911443"/>
            <a:chExt cx="8676456" cy="1005389"/>
          </a:xfrm>
        </p:grpSpPr>
        <p:sp>
          <p:nvSpPr>
            <p:cNvPr id="88" name="Rechteck 87"/>
            <p:cNvSpPr/>
            <p:nvPr/>
          </p:nvSpPr>
          <p:spPr>
            <a:xfrm>
              <a:off x="467544" y="911443"/>
              <a:ext cx="8676456" cy="1005389"/>
            </a:xfrm>
            <a:prstGeom prst="rect">
              <a:avLst/>
            </a:prstGeom>
            <a:solidFill>
              <a:srgbClr val="C0504D">
                <a:lumMod val="20000"/>
                <a:lumOff val="80000"/>
                <a:alpha val="49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grpSp>
          <p:nvGrpSpPr>
            <p:cNvPr id="17446" name="Gruppieren 88"/>
            <p:cNvGrpSpPr>
              <a:grpSpLocks/>
            </p:cNvGrpSpPr>
            <p:nvPr/>
          </p:nvGrpSpPr>
          <p:grpSpPr bwMode="auto">
            <a:xfrm>
              <a:off x="539587" y="995752"/>
              <a:ext cx="8532371" cy="918974"/>
              <a:chOff x="458287" y="5509981"/>
              <a:chExt cx="8532371" cy="918974"/>
            </a:xfrm>
          </p:grpSpPr>
          <p:cxnSp>
            <p:nvCxnSpPr>
              <p:cNvPr id="17447" name="Gerade Verbindung mit Pfeil 89"/>
              <p:cNvCxnSpPr>
                <a:cxnSpLocks noChangeShapeType="1"/>
              </p:cNvCxnSpPr>
              <p:nvPr/>
            </p:nvCxnSpPr>
            <p:spPr bwMode="auto">
              <a:xfrm>
                <a:off x="1538372" y="5905527"/>
                <a:ext cx="6300000" cy="0"/>
              </a:xfrm>
              <a:prstGeom prst="straightConnector1">
                <a:avLst/>
              </a:prstGeom>
              <a:noFill/>
              <a:ln w="28575" algn="ctr">
                <a:solidFill>
                  <a:srgbClr val="953735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1" name="Textfeld 90"/>
              <p:cNvSpPr txBox="1"/>
              <p:nvPr/>
            </p:nvSpPr>
            <p:spPr>
              <a:xfrm>
                <a:off x="1732879" y="5547920"/>
                <a:ext cx="6105494" cy="368853"/>
              </a:xfrm>
              <a:prstGeom prst="rect">
                <a:avLst/>
              </a:prstGeom>
              <a:noFill/>
            </p:spPr>
            <p:txBody>
              <a:bodyPr>
                <a:normAutofit fontScale="92500" lnSpcReduction="1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AMS včetně</a:t>
                </a:r>
                <a:r>
                  <a:rPr lang="de-AT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de-AT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BIZ </a:t>
                </a:r>
                <a:r>
                  <a:rPr lang="sk-SK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a</a:t>
                </a:r>
                <a:r>
                  <a:rPr lang="de-AT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de-AT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BBEs / </a:t>
                </a:r>
                <a:r>
                  <a:rPr lang="sk-SK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koučování mládeže</a:t>
                </a:r>
                <a:r>
                  <a:rPr lang="de-AT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de-AT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/ </a:t>
                </a:r>
                <a:r>
                  <a:rPr lang="sk-SK" sz="14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další poradná místa</a:t>
                </a:r>
                <a:endParaRPr lang="de-AT" sz="1400" kern="0" dirty="0">
                  <a:solidFill>
                    <a:srgbClr val="C0504D">
                      <a:lumMod val="75000"/>
                    </a:srgbClr>
                  </a:solidFill>
                  <a:latin typeface="Calibri"/>
                </a:endParaRPr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1760586" y="5906236"/>
                <a:ext cx="5898217" cy="522719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1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2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=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provází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procesem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,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pomáhají s orientací,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nabízí poradenství</a:t>
                </a:r>
                <a:r>
                  <a:rPr lang="sk-SK" sz="12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a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de-AT" sz="12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Case 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Management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,</a:t>
                </a:r>
                <a:endParaRPr lang="de-AT" sz="1200" kern="0" dirty="0">
                  <a:solidFill>
                    <a:srgbClr val="C0504D">
                      <a:lumMod val="75000"/>
                    </a:srgbClr>
                  </a:solidFill>
                  <a:latin typeface="Calibri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v případe potřeby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sprostředkují</a:t>
                </a:r>
                <a:r>
                  <a:rPr lang="de-AT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 </a:t>
                </a:r>
                <a:r>
                  <a:rPr lang="sk-SK" sz="1200" kern="0" dirty="0" smtClean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vhodné vybavení</a:t>
                </a:r>
                <a:endParaRPr lang="de-AT" sz="1200" kern="0" dirty="0">
                  <a:solidFill>
                    <a:srgbClr val="C0504D">
                      <a:lumMod val="75000"/>
                    </a:srgbClr>
                  </a:solidFill>
                  <a:latin typeface="Calibri"/>
                </a:endParaRPr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458287" y="5509981"/>
                <a:ext cx="971645" cy="792509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</p:spPr>
            <p:txBody>
              <a:bodyPr wrap="none" anchor="ctr">
                <a:normAutofit/>
              </a:bodyPr>
              <a:lstStyle>
                <a:defPPr>
                  <a:defRPr lang="de-DE"/>
                </a:defPPr>
                <a:lvl1pPr algn="ctr">
                  <a:defRPr sz="1600">
                    <a:solidFill>
                      <a:schemeClr val="bg1"/>
                    </a:solidFill>
                  </a:defRPr>
                </a:lvl1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1400" kern="0" dirty="0" smtClean="0">
                    <a:solidFill>
                      <a:prstClr val="white"/>
                    </a:solidFill>
                    <a:latin typeface="Calibri"/>
                  </a:rPr>
                  <a:t>škola</a:t>
                </a:r>
                <a:endParaRPr lang="de-AT" sz="14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8019013" y="5509981"/>
                <a:ext cx="971645" cy="792509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</p:spPr>
            <p:txBody>
              <a:bodyPr wrap="none" anchor="ctr">
                <a:normAutofit fontScale="92500" lnSpcReduction="2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1400" kern="0" dirty="0" smtClean="0">
                    <a:solidFill>
                      <a:prstClr val="white"/>
                    </a:solidFill>
                    <a:latin typeface="Calibri"/>
                  </a:rPr>
                  <a:t>„učení“</a:t>
                </a:r>
                <a:endParaRPr lang="de-AT" sz="1400" kern="0" dirty="0">
                  <a:solidFill>
                    <a:prstClr val="white"/>
                  </a:solidFill>
                  <a:latin typeface="Calibri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sk-SK" sz="1400" kern="0" dirty="0" smtClean="0">
                    <a:solidFill>
                      <a:prstClr val="white"/>
                    </a:solidFill>
                    <a:latin typeface="Calibri"/>
                  </a:rPr>
                  <a:t>vzdělávání</a:t>
                </a:r>
                <a:endParaRPr lang="de-AT" sz="1400" kern="0" dirty="0">
                  <a:solidFill>
                    <a:prstClr val="white"/>
                  </a:solidFill>
                  <a:latin typeface="Calibri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prstClr val="white"/>
                    </a:solidFill>
                    <a:latin typeface="Calibri"/>
                  </a:rPr>
                  <a:t> </a:t>
                </a:r>
                <a:r>
                  <a:rPr lang="sk-SK" sz="1400" kern="0" dirty="0" smtClean="0">
                    <a:solidFill>
                      <a:prstClr val="white"/>
                    </a:solidFill>
                    <a:latin typeface="Calibri"/>
                  </a:rPr>
                  <a:t>ve škole</a:t>
                </a:r>
                <a:endParaRPr lang="de-AT" sz="14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cxnSp>
        <p:nvCxnSpPr>
          <p:cNvPr id="17429" name="Gerade Verbindung mit Pfeil 94"/>
          <p:cNvCxnSpPr>
            <a:cxnSpLocks noChangeShapeType="1"/>
          </p:cNvCxnSpPr>
          <p:nvPr/>
        </p:nvCxnSpPr>
        <p:spPr bwMode="auto">
          <a:xfrm flipH="1">
            <a:off x="2452688" y="2214563"/>
            <a:ext cx="179387" cy="306387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Gerade Verbindung mit Pfeil 95"/>
          <p:cNvCxnSpPr>
            <a:cxnSpLocks noChangeShapeType="1"/>
          </p:cNvCxnSpPr>
          <p:nvPr/>
        </p:nvCxnSpPr>
        <p:spPr bwMode="auto">
          <a:xfrm flipH="1">
            <a:off x="3389313" y="2214563"/>
            <a:ext cx="107950" cy="252412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Gerade Verbindung mit Pfeil 96"/>
          <p:cNvCxnSpPr>
            <a:cxnSpLocks noChangeShapeType="1"/>
          </p:cNvCxnSpPr>
          <p:nvPr/>
        </p:nvCxnSpPr>
        <p:spPr bwMode="auto">
          <a:xfrm>
            <a:off x="4649788" y="2214563"/>
            <a:ext cx="0" cy="304800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Gerade Verbindung mit Pfeil 97"/>
          <p:cNvCxnSpPr>
            <a:cxnSpLocks noChangeShapeType="1"/>
          </p:cNvCxnSpPr>
          <p:nvPr/>
        </p:nvCxnSpPr>
        <p:spPr bwMode="auto">
          <a:xfrm>
            <a:off x="5657850" y="2214563"/>
            <a:ext cx="107950" cy="252412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Gerade Verbindung mit Pfeil 98"/>
          <p:cNvCxnSpPr>
            <a:cxnSpLocks noChangeShapeType="1"/>
          </p:cNvCxnSpPr>
          <p:nvPr/>
        </p:nvCxnSpPr>
        <p:spPr bwMode="auto">
          <a:xfrm>
            <a:off x="6665913" y="2195513"/>
            <a:ext cx="179387" cy="307975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4" name="Textfeld 106"/>
          <p:cNvSpPr txBox="1">
            <a:spLocks noChangeArrowheads="1"/>
          </p:cNvSpPr>
          <p:nvPr/>
        </p:nvSpPr>
        <p:spPr bwMode="auto">
          <a:xfrm>
            <a:off x="7092950" y="6092825"/>
            <a:ext cx="10294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dirty="0" smtClean="0">
                <a:solidFill>
                  <a:srgbClr val="000000"/>
                </a:solidFill>
                <a:latin typeface="Calibri" pitchFamily="34" charset="0"/>
              </a:rPr>
              <a:t>*</a:t>
            </a:r>
            <a:r>
              <a:rPr lang="de-AT" altLang="de-DE" sz="1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k-SK" altLang="de-DE" sz="1000" dirty="0" smtClean="0">
                <a:solidFill>
                  <a:srgbClr val="000000"/>
                </a:solidFill>
                <a:latin typeface="Calibri" pitchFamily="34" charset="0"/>
              </a:rPr>
              <a:t>Pro</a:t>
            </a:r>
            <a:r>
              <a:rPr lang="de-AT" altLang="de-DE" sz="1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sk-SK" altLang="de-DE" sz="1000" dirty="0" smtClean="0">
                <a:solidFill>
                  <a:srgbClr val="000000"/>
                </a:solidFill>
                <a:latin typeface="Calibri" pitchFamily="34" charset="0"/>
              </a:rPr>
              <a:t>mladistvé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000" dirty="0" smtClean="0">
                <a:solidFill>
                  <a:srgbClr val="000000"/>
                </a:solidFill>
                <a:latin typeface="Calibri" pitchFamily="34" charset="0"/>
              </a:rPr>
              <a:t>    s hendikepem</a:t>
            </a:r>
            <a:endParaRPr lang="de-AT" altLang="de-DE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7435" name="Gruppieren 108"/>
          <p:cNvGrpSpPr>
            <a:grpSpLocks/>
          </p:cNvGrpSpPr>
          <p:nvPr/>
        </p:nvGrpSpPr>
        <p:grpSpPr bwMode="auto">
          <a:xfrm>
            <a:off x="288925" y="4652963"/>
            <a:ext cx="828675" cy="1827212"/>
            <a:chOff x="289621" y="4653136"/>
            <a:chExt cx="828194" cy="1826864"/>
          </a:xfrm>
        </p:grpSpPr>
        <p:sp>
          <p:nvSpPr>
            <p:cNvPr id="101" name="Textfeld 100"/>
            <p:cNvSpPr txBox="1"/>
            <p:nvPr/>
          </p:nvSpPr>
          <p:spPr>
            <a:xfrm>
              <a:off x="361017" y="4899151"/>
              <a:ext cx="756797" cy="21585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 algn="ctr">
                <a:defRPr sz="1000" b="1">
                  <a:solidFill>
                    <a:schemeClr val="bg1"/>
                  </a:solid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AMS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361017" y="5164214"/>
              <a:ext cx="756797" cy="215859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 algn="ctr">
                <a:defRPr sz="1000" b="1">
                  <a:solidFill>
                    <a:schemeClr val="bg1"/>
                  </a:solid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BSB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361017" y="5430863"/>
              <a:ext cx="756797" cy="21585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FSW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362604" y="5708622"/>
              <a:ext cx="755211" cy="217447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err="1" smtClean="0">
                  <a:solidFill>
                    <a:prstClr val="white"/>
                  </a:solidFill>
                  <a:latin typeface="Calibri"/>
                </a:rPr>
                <a:t>waff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362604" y="5975271"/>
              <a:ext cx="755211" cy="217447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IE/Land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289621" y="4653136"/>
              <a:ext cx="184624" cy="2461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359430" y="6264141"/>
              <a:ext cx="756798" cy="21585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schemeClr val="tx1"/>
                  </a:solidFill>
                  <a:latin typeface="Calibri"/>
                </a:rPr>
                <a:t>DLU</a:t>
              </a:r>
              <a:endParaRPr lang="de-AT" kern="0" dirty="0">
                <a:solidFill>
                  <a:schemeClr val="tx1"/>
                </a:solidFill>
                <a:latin typeface="Calibri"/>
              </a:endParaRPr>
            </a:p>
          </p:txBody>
        </p:sp>
      </p:grpSp>
      <p:sp>
        <p:nvSpPr>
          <p:cNvPr id="51" name="Textfeld 50"/>
          <p:cNvSpPr txBox="1"/>
          <p:nvPr/>
        </p:nvSpPr>
        <p:spPr>
          <a:xfrm>
            <a:off x="2381250" y="3327400"/>
            <a:ext cx="1079500" cy="288925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>
                <a:solidFill>
                  <a:prstClr val="white"/>
                </a:solidFill>
                <a:latin typeface="Calibri"/>
              </a:rPr>
              <a:t>a</a:t>
            </a:r>
            <a:r>
              <a:rPr lang="de-AT" kern="0" dirty="0" err="1" smtClean="0">
                <a:solidFill>
                  <a:prstClr val="white"/>
                </a:solidFill>
                <a:latin typeface="Calibri"/>
              </a:rPr>
              <a:t>nd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. BO-Angebote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686300" y="3308350"/>
            <a:ext cx="1079500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de-AT" dirty="0" smtClean="0"/>
              <a:t>Jugendcollege</a:t>
            </a:r>
          </a:p>
        </p:txBody>
      </p:sp>
    </p:spTree>
    <p:extLst>
      <p:ext uri="{BB962C8B-B14F-4D97-AF65-F5344CB8AC3E}">
        <p14:creationId xmlns:p14="http://schemas.microsoft.com/office/powerpoint/2010/main" val="280233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000" dirty="0" smtClean="0"/>
              <a:t>Bod</a:t>
            </a:r>
            <a:r>
              <a:rPr lang="de-AT" sz="3000" dirty="0" smtClean="0"/>
              <a:t> </a:t>
            </a:r>
            <a:r>
              <a:rPr lang="de-AT" sz="3000" dirty="0"/>
              <a:t>2:</a:t>
            </a:r>
            <a:br>
              <a:rPr lang="de-AT" sz="3000" dirty="0"/>
            </a:br>
            <a:r>
              <a:rPr lang="sk-SK" sz="2600" dirty="0" smtClean="0"/>
              <a:t>P</a:t>
            </a:r>
            <a:r>
              <a:rPr lang="sk-SK" sz="2600" dirty="0" smtClean="0"/>
              <a:t>rojekty „získávání</a:t>
            </a:r>
            <a:r>
              <a:rPr lang="de-AT" sz="2600" dirty="0" smtClean="0"/>
              <a:t> </a:t>
            </a:r>
            <a:r>
              <a:rPr lang="sk-SK" sz="2600" dirty="0" smtClean="0"/>
              <a:t>pracovních návyků“ a</a:t>
            </a:r>
            <a:r>
              <a:rPr lang="de-AT" sz="2600" dirty="0" smtClean="0"/>
              <a:t> </a:t>
            </a:r>
            <a:r>
              <a:rPr lang="sk-SK" sz="2600" dirty="0" smtClean="0"/>
              <a:t>vzdělávání</a:t>
            </a:r>
            <a:endParaRPr lang="de-AT" sz="2600" dirty="0"/>
          </a:p>
        </p:txBody>
      </p:sp>
      <p:sp>
        <p:nvSpPr>
          <p:cNvPr id="25603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BA59037-DB10-4D63-9446-DA3B2843A73F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11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grpSp>
        <p:nvGrpSpPr>
          <p:cNvPr id="20484" name="Gruppieren 15"/>
          <p:cNvGrpSpPr>
            <a:grpSpLocks/>
          </p:cNvGrpSpPr>
          <p:nvPr/>
        </p:nvGrpSpPr>
        <p:grpSpPr bwMode="auto">
          <a:xfrm>
            <a:off x="179388" y="1989138"/>
            <a:ext cx="6462712" cy="1011237"/>
            <a:chOff x="179512" y="3483972"/>
            <a:chExt cx="6462287" cy="1011815"/>
          </a:xfrm>
        </p:grpSpPr>
        <p:sp>
          <p:nvSpPr>
            <p:cNvPr id="20496" name="Oval 7"/>
            <p:cNvSpPr>
              <a:spLocks noChangeArrowheads="1"/>
            </p:cNvSpPr>
            <p:nvPr/>
          </p:nvSpPr>
          <p:spPr bwMode="auto">
            <a:xfrm>
              <a:off x="2303823" y="3663502"/>
              <a:ext cx="684000" cy="6480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d</a:t>
              </a: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enní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trénink</a:t>
              </a:r>
              <a:endParaRPr lang="de-DE" altLang="de-DE" sz="1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5957632" y="3663462"/>
              <a:ext cx="684167" cy="64807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7200" tIns="7200" rIns="7200" bIns="7200" anchor="ctr"/>
            <a:lstStyle/>
            <a:p>
              <a:pPr algn="ctr">
                <a:defRPr/>
              </a:pPr>
              <a:endParaRPr lang="de-DE" sz="100" b="1" dirty="0">
                <a:solidFill>
                  <a:srgbClr val="000000"/>
                </a:solidFill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sk-SK" sz="1000" dirty="0">
                  <a:solidFill>
                    <a:srgbClr val="000000"/>
                  </a:solidFill>
                  <a:latin typeface="Arial" charset="0"/>
                  <a:cs typeface="+mn-cs"/>
                </a:rPr>
                <a:t>r</a:t>
              </a:r>
              <a:r>
                <a:rPr lang="sk-SK" sz="10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ozvoj</a:t>
              </a:r>
            </a:p>
            <a:p>
              <a:pPr algn="ctr">
                <a:defRPr/>
              </a:pPr>
              <a:r>
                <a:rPr lang="sk-SK" sz="1000" dirty="0" smtClean="0">
                  <a:solidFill>
                    <a:srgbClr val="000000"/>
                  </a:solidFill>
                  <a:latin typeface="Arial" charset="0"/>
                  <a:cs typeface="+mn-cs"/>
                </a:rPr>
                <a:t>perspektiv</a:t>
              </a:r>
              <a:endParaRPr lang="de-DE" sz="1000" dirty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0498" name="Oval 13"/>
            <p:cNvSpPr>
              <a:spLocks noChangeArrowheads="1"/>
            </p:cNvSpPr>
            <p:nvPr/>
          </p:nvSpPr>
          <p:spPr bwMode="auto">
            <a:xfrm>
              <a:off x="3599967" y="3663502"/>
              <a:ext cx="684000" cy="64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>
                  <a:solidFill>
                    <a:srgbClr val="000000"/>
                  </a:solidFill>
                  <a:latin typeface="Arial" charset="0"/>
                </a:rPr>
                <a:t>t</a:t>
              </a: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rénink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v dílně</a:t>
              </a:r>
              <a:endParaRPr lang="de-DE" altLang="de-DE" sz="1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99" name="Oval 38"/>
            <p:cNvSpPr>
              <a:spLocks noChangeArrowheads="1"/>
            </p:cNvSpPr>
            <p:nvPr/>
          </p:nvSpPr>
          <p:spPr bwMode="auto">
            <a:xfrm>
              <a:off x="4959925" y="3663502"/>
              <a:ext cx="684000" cy="648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vzdělávání</a:t>
              </a:r>
              <a:endParaRPr lang="de-DE" altLang="de-DE" sz="1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00" name="Oval 11"/>
            <p:cNvSpPr>
              <a:spLocks noChangeArrowheads="1"/>
            </p:cNvSpPr>
            <p:nvPr/>
          </p:nvSpPr>
          <p:spPr bwMode="auto">
            <a:xfrm>
              <a:off x="755575" y="3663502"/>
              <a:ext cx="720000" cy="648000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7200" tIns="7200" rIns="7200" bIns="72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00" b="1" dirty="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růzkumnická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činnost</a:t>
              </a:r>
              <a:endParaRPr lang="de-DE" altLang="de-DE" sz="1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01" name="Oval 11"/>
            <p:cNvSpPr>
              <a:spLocks noChangeArrowheads="1"/>
            </p:cNvSpPr>
            <p:nvPr/>
          </p:nvSpPr>
          <p:spPr bwMode="auto">
            <a:xfrm>
              <a:off x="1547663" y="3663502"/>
              <a:ext cx="684000" cy="6480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>
                  <a:solidFill>
                    <a:srgbClr val="000000"/>
                  </a:solidFill>
                  <a:latin typeface="Arial" charset="0"/>
                </a:rPr>
                <a:t>v</a:t>
              </a: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olný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000" dirty="0" smtClean="0">
                  <a:solidFill>
                    <a:srgbClr val="000000"/>
                  </a:solidFill>
                  <a:latin typeface="Arial" charset="0"/>
                </a:rPr>
                <a:t>prostor</a:t>
              </a:r>
              <a:endParaRPr lang="de-DE" altLang="de-DE" sz="1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02" name="Textfeld 13"/>
            <p:cNvSpPr txBox="1">
              <a:spLocks noChangeArrowheads="1"/>
            </p:cNvSpPr>
            <p:nvPr/>
          </p:nvSpPr>
          <p:spPr bwMode="auto">
            <a:xfrm rot="-5400000">
              <a:off x="-95563" y="3759047"/>
              <a:ext cx="10118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200" b="1" dirty="0">
                  <a:latin typeface="Verdana" pitchFamily="34" charset="0"/>
                </a:rPr>
                <a:t>Spacelab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200" b="1" dirty="0">
                  <a:latin typeface="Verdana" pitchFamily="34" charset="0"/>
                </a:rPr>
                <a:t>PS Wien</a:t>
              </a:r>
            </a:p>
          </p:txBody>
        </p:sp>
      </p:grpSp>
      <p:sp>
        <p:nvSpPr>
          <p:cNvPr id="20485" name="Textfeld 16"/>
          <p:cNvSpPr txBox="1">
            <a:spLocks noChangeArrowheads="1"/>
          </p:cNvSpPr>
          <p:nvPr/>
        </p:nvSpPr>
        <p:spPr bwMode="auto">
          <a:xfrm rot="-5400000">
            <a:off x="-248444" y="3630165"/>
            <a:ext cx="1317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 dirty="0">
                <a:latin typeface="Verdana" pitchFamily="34" charset="0"/>
              </a:rPr>
              <a:t>Ausbildungs-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 dirty="0">
                <a:latin typeface="Verdana" pitchFamily="34" charset="0"/>
              </a:rPr>
              <a:t>FIT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2645861" y="3358333"/>
            <a:ext cx="5064404" cy="908859"/>
            <a:chOff x="2603667" y="2035896"/>
            <a:chExt cx="5064404" cy="9088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hteck 9"/>
            <p:cNvSpPr/>
            <p:nvPr/>
          </p:nvSpPr>
          <p:spPr>
            <a:xfrm>
              <a:off x="4889912" y="2132856"/>
              <a:ext cx="898781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sz="1000" dirty="0">
                  <a:solidFill>
                    <a:schemeClr val="tx1"/>
                  </a:solidFill>
                </a:rPr>
                <a:t>v</a:t>
              </a:r>
              <a:r>
                <a:rPr lang="sk-SK" sz="1000" dirty="0" smtClean="0">
                  <a:solidFill>
                    <a:schemeClr val="tx1"/>
                  </a:solidFill>
                </a:rPr>
                <a:t>ědomostní dílna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377806" y="2035896"/>
              <a:ext cx="1129919" cy="7644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moduly</a:t>
              </a:r>
            </a:p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tréninku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5903287" y="2140972"/>
              <a:ext cx="738512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koučing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6929559" y="2132856"/>
              <a:ext cx="738512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sk-SK" sz="1000" dirty="0">
                  <a:solidFill>
                    <a:schemeClr val="tx1"/>
                  </a:solidFill>
                </a:rPr>
                <a:t>s</a:t>
              </a:r>
              <a:r>
                <a:rPr lang="sk-SK" sz="1000" dirty="0" smtClean="0">
                  <a:solidFill>
                    <a:schemeClr val="tx1"/>
                  </a:solidFill>
                </a:rPr>
                <a:t>portovní</a:t>
              </a:r>
            </a:p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aktivity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2603667" y="2584755"/>
              <a:ext cx="960221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aktivování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3665245" y="2584755"/>
              <a:ext cx="52745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nácvik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260572" y="2584755"/>
              <a:ext cx="962972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specializace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hteck 26"/>
          <p:cNvSpPr/>
          <p:nvPr/>
        </p:nvSpPr>
        <p:spPr>
          <a:xfrm>
            <a:off x="3059113" y="1484313"/>
            <a:ext cx="1800225" cy="57626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k-SK" sz="1400" b="1" dirty="0" smtClean="0">
                <a:solidFill>
                  <a:schemeClr val="tx1"/>
                </a:solidFill>
              </a:rPr>
              <a:t>přístup</a:t>
            </a:r>
            <a:r>
              <a:rPr lang="de-AT" sz="1400" b="1" dirty="0" smtClean="0">
                <a:solidFill>
                  <a:schemeClr val="tx1"/>
                </a:solidFill>
              </a:rPr>
              <a:t> </a:t>
            </a:r>
            <a:r>
              <a:rPr lang="sk-SK" sz="1400" b="1" dirty="0" smtClean="0">
                <a:solidFill>
                  <a:schemeClr val="tx1"/>
                </a:solidFill>
              </a:rPr>
              <a:t>přes</a:t>
            </a:r>
            <a:endParaRPr lang="de-AT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sk-SK" sz="1400" b="1" dirty="0" smtClean="0">
                <a:solidFill>
                  <a:schemeClr val="tx1"/>
                </a:solidFill>
              </a:rPr>
              <a:t>úřad práce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27088" y="1484313"/>
            <a:ext cx="1800225" cy="57626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k-SK" sz="1400" b="1" dirty="0" smtClean="0">
                <a:solidFill>
                  <a:schemeClr val="tx1"/>
                </a:solidFill>
              </a:rPr>
              <a:t>volný</a:t>
            </a:r>
            <a:r>
              <a:rPr lang="de-AT" sz="1400" b="1" dirty="0" smtClean="0">
                <a:solidFill>
                  <a:schemeClr val="tx1"/>
                </a:solidFill>
              </a:rPr>
              <a:t> </a:t>
            </a:r>
            <a:endParaRPr lang="de-AT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sk-SK" sz="1400" b="1" dirty="0" smtClean="0">
                <a:solidFill>
                  <a:schemeClr val="tx1"/>
                </a:solidFill>
              </a:rPr>
              <a:t>přístup</a:t>
            </a:r>
            <a:endParaRPr lang="de-AT" sz="1400" b="1" dirty="0">
              <a:solidFill>
                <a:schemeClr val="tx1"/>
              </a:solidFill>
            </a:endParaRPr>
          </a:p>
        </p:txBody>
      </p:sp>
      <p:sp>
        <p:nvSpPr>
          <p:cNvPr id="20489" name="Textfeld 30"/>
          <p:cNvSpPr txBox="1">
            <a:spLocks noChangeArrowheads="1"/>
          </p:cNvSpPr>
          <p:nvPr/>
        </p:nvSpPr>
        <p:spPr bwMode="auto">
          <a:xfrm rot="-5400000">
            <a:off x="-561737" y="5394410"/>
            <a:ext cx="1944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200" b="1" dirty="0" smtClean="0">
                <a:latin typeface="Verdana" pitchFamily="34" charset="0"/>
              </a:rPr>
              <a:t>základní vzdělávání </a:t>
            </a:r>
            <a:endParaRPr lang="de-AT" altLang="de-DE" sz="1200" b="1" dirty="0"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 dirty="0">
                <a:latin typeface="Verdana" pitchFamily="34" charset="0"/>
              </a:rPr>
              <a:t>(IE)</a:t>
            </a:r>
          </a:p>
        </p:txBody>
      </p:sp>
      <p:sp>
        <p:nvSpPr>
          <p:cNvPr id="33" name="Rechteck 32"/>
          <p:cNvSpPr/>
          <p:nvPr/>
        </p:nvSpPr>
        <p:spPr>
          <a:xfrm>
            <a:off x="1547813" y="3511896"/>
            <a:ext cx="756026" cy="5032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1000" dirty="0">
                <a:solidFill>
                  <a:schemeClr val="tx1"/>
                </a:solidFill>
              </a:rPr>
              <a:t>k</a:t>
            </a:r>
            <a:r>
              <a:rPr lang="sk-SK" sz="1000" dirty="0" smtClean="0">
                <a:solidFill>
                  <a:schemeClr val="tx1"/>
                </a:solidFill>
              </a:rPr>
              <a:t>oučování</a:t>
            </a:r>
          </a:p>
          <a:p>
            <a:pPr algn="ctr">
              <a:defRPr/>
            </a:pPr>
            <a:r>
              <a:rPr lang="sk-SK" sz="1000" dirty="0" smtClean="0">
                <a:solidFill>
                  <a:schemeClr val="tx1"/>
                </a:solidFill>
              </a:rPr>
              <a:t>mládeže</a:t>
            </a:r>
            <a:endParaRPr lang="de-AT" sz="1000" dirty="0">
              <a:solidFill>
                <a:schemeClr val="tx1"/>
              </a:solidFill>
            </a:endParaRPr>
          </a:p>
        </p:txBody>
      </p:sp>
      <p:grpSp>
        <p:nvGrpSpPr>
          <p:cNvPr id="20491" name="Gruppieren 27"/>
          <p:cNvGrpSpPr>
            <a:grpSpLocks/>
          </p:cNvGrpSpPr>
          <p:nvPr/>
        </p:nvGrpSpPr>
        <p:grpSpPr bwMode="auto">
          <a:xfrm>
            <a:off x="3924301" y="5133127"/>
            <a:ext cx="2879947" cy="576265"/>
            <a:chOff x="4011069" y="5877310"/>
            <a:chExt cx="2881267" cy="576027"/>
          </a:xfrm>
        </p:grpSpPr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4787712" y="5877310"/>
              <a:ext cx="1130818" cy="57602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sz="1000" dirty="0">
                  <a:solidFill>
                    <a:schemeClr val="tx1"/>
                  </a:solidFill>
                </a:rPr>
                <a:t>n</a:t>
              </a:r>
              <a:r>
                <a:rPr lang="sk-SK" sz="1000" dirty="0" smtClean="0">
                  <a:solidFill>
                    <a:schemeClr val="tx1"/>
                  </a:solidFill>
                </a:rPr>
                <a:t>abídka</a:t>
              </a:r>
            </a:p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vzdělávání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6026529" y="5877310"/>
              <a:ext cx="865807" cy="57602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sociálne-</a:t>
              </a:r>
            </a:p>
            <a:p>
              <a:pPr algn="ctr">
                <a:defRPr/>
              </a:pPr>
              <a:r>
                <a:rPr lang="sk-SK" sz="1000" dirty="0">
                  <a:solidFill>
                    <a:schemeClr val="tx1"/>
                  </a:solidFill>
                </a:rPr>
                <a:t>p</a:t>
              </a:r>
              <a:r>
                <a:rPr lang="sk-SK" sz="1000" dirty="0" smtClean="0">
                  <a:solidFill>
                    <a:schemeClr val="tx1"/>
                  </a:solidFill>
                </a:rPr>
                <a:t>edagogická</a:t>
              </a:r>
            </a:p>
            <a:p>
              <a:pPr algn="ctr">
                <a:defRPr/>
              </a:pPr>
              <a:r>
                <a:rPr lang="sk-SK" sz="1000" dirty="0" smtClean="0">
                  <a:solidFill>
                    <a:schemeClr val="tx1"/>
                  </a:solidFill>
                </a:rPr>
                <a:t>podpora</a:t>
              </a:r>
              <a:endParaRPr lang="de-AT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011069" y="6165322"/>
              <a:ext cx="633704" cy="28801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>
                <a:defRPr/>
              </a:pPr>
              <a:r>
                <a:rPr lang="de-AT" sz="1000" dirty="0">
                  <a:solidFill>
                    <a:schemeClr val="tx1"/>
                  </a:solidFill>
                </a:rPr>
                <a:t>BO?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4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sk-SK" sz="3000" dirty="0" smtClean="0"/>
              <a:t>Srdečně děkuji</a:t>
            </a:r>
            <a:r>
              <a:rPr lang="de-AT" sz="3000" dirty="0" smtClean="0"/>
              <a:t>!</a:t>
            </a:r>
            <a:endParaRPr lang="de-AT" sz="3000" dirty="0"/>
          </a:p>
        </p:txBody>
      </p:sp>
      <p:sp>
        <p:nvSpPr>
          <p:cNvPr id="31747" name="Datumsplatzhalter 2"/>
          <p:cNvSpPr>
            <a:spLocks noGrp="1"/>
          </p:cNvSpPr>
          <p:nvPr>
            <p:ph type="dt" sz="quarter" idx="10"/>
          </p:nvPr>
        </p:nvSpPr>
        <p:spPr bwMode="auto">
          <a:xfrm rot="16200000">
            <a:off x="7900988" y="4321175"/>
            <a:ext cx="1739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dirty="0" smtClean="0">
                <a:solidFill>
                  <a:schemeClr val="bg2"/>
                </a:solidFill>
              </a:rPr>
              <a:t>04. April 2014</a:t>
            </a:r>
            <a:endParaRPr lang="de-AT" altLang="de-DE" dirty="0" smtClean="0">
              <a:solidFill>
                <a:schemeClr val="bg2"/>
              </a:solidFill>
            </a:endParaRPr>
          </a:p>
        </p:txBody>
      </p:sp>
      <p:sp>
        <p:nvSpPr>
          <p:cNvPr id="31748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9B03F4A-1C6F-4003-B7B5-9984D1A5D5F0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12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395288" y="1989138"/>
            <a:ext cx="7613650" cy="2733675"/>
            <a:chOff x="395288" y="1989138"/>
            <a:chExt cx="7613650" cy="2733675"/>
          </a:xfrm>
        </p:grpSpPr>
        <p:pic>
          <p:nvPicPr>
            <p:cNvPr id="24" name="Picture 2" descr="R:\Vorlagen\Logos\Fördergeberlogos_NEU\WAFF_Logo_NEU ab Okt. 2012_jpg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1275" y="3513138"/>
              <a:ext cx="684213" cy="68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 descr="R:\Vorlagen\Logos\Fördergeberlogos_NEU\AMS_Logofärbig m 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2924175"/>
              <a:ext cx="1001712" cy="433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4" descr="R:\Vorlagen\Logos\Fördergeberlogos_NEU\BASB_WIEN_72_RGB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413" y="2906713"/>
              <a:ext cx="8588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5" descr="R:\Vorlagen\Logos\Fördergeberlogos_NEU\FSW-Logo_neu_Variante0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0425" y="2928938"/>
              <a:ext cx="627063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6" descr="R:\Vorlagen\Logos\logo_ssr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3624263"/>
              <a:ext cx="798512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3" descr="bm:ukk - Zur Startseit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2205038"/>
              <a:ext cx="139065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Startseite Bundesministerium für Wissenschaft, Forschung und Wirtschaft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5963" y="1989138"/>
              <a:ext cx="1130300" cy="827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Gruppieren 30"/>
            <p:cNvGrpSpPr>
              <a:grpSpLocks noChangeAspect="1"/>
            </p:cNvGrpSpPr>
            <p:nvPr/>
          </p:nvGrpSpPr>
          <p:grpSpPr bwMode="auto">
            <a:xfrm>
              <a:off x="5076825" y="4421188"/>
              <a:ext cx="896938" cy="287337"/>
              <a:chOff x="3242344" y="4398243"/>
              <a:chExt cx="2265760" cy="714375"/>
            </a:xfrm>
          </p:grpSpPr>
          <p:pic>
            <p:nvPicPr>
              <p:cNvPr id="32789" name="Picture 20" descr="https://www.wko.at/Content.Node/media/logos/wien_logo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604" y="4398243"/>
                <a:ext cx="571500" cy="54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90" name="Picture 21" descr="https://www.wko.at/Content.Node/media/logos/wien_text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4941168"/>
                <a:ext cx="22002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91" name="Picture 19" descr="https://www.wko.at/Content.Node/media/logos/part1.png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2344" y="4403474"/>
                <a:ext cx="1628775" cy="5429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23" descr="http://www.oegb.at/cs/Satellite?blobcol=urldata&amp;blobheader=image%2Fjpeg&amp;blobkey=id&amp;blobtable=MungoBlobs&amp;blobwhere=1342575199564&amp;ssbinary=true&amp;site=S06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5838" y="4438650"/>
              <a:ext cx="167322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5" descr="Logo Gesundheits- und Sozialplanu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9438" y="2965450"/>
              <a:ext cx="1047750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27" descr="Logo MA1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6763" y="2928938"/>
              <a:ext cx="612775" cy="61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29" descr="Logo der Magistratsabteilung 17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600" y="2820988"/>
              <a:ext cx="795338" cy="68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6" name="Picture 4" descr="Logo Bundesministerium für Arbeit, Soziales und Konsumentenschutz">
              <a:hlinkClick r:id="rId17"/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8888" y="2133600"/>
              <a:ext cx="1543050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7" name="Picture 6" descr=" © , 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4246563"/>
              <a:ext cx="9906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8" name="Picture 8" descr="http://www.wien.gv.at/layout-a/logo/ma40-klein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650" y="3657600"/>
              <a:ext cx="1219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sk-SK" sz="3000" dirty="0"/>
              <a:t>P</a:t>
            </a:r>
            <a:r>
              <a:rPr lang="sk-SK" sz="3000" dirty="0" smtClean="0"/>
              <a:t>růběh</a:t>
            </a:r>
            <a:endParaRPr lang="de-AT" sz="3000" dirty="0"/>
          </a:p>
        </p:txBody>
      </p:sp>
      <p:sp>
        <p:nvSpPr>
          <p:cNvPr id="16387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6D0B3CB-5659-4E89-81CA-D65EEC8FCA9B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8313" y="1484313"/>
            <a:ext cx="7920037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+mn-cs"/>
              </a:rPr>
              <a:t>Krátké obeznámení se s výchozí situací</a:t>
            </a:r>
            <a:r>
              <a:rPr lang="de-AT" dirty="0" smtClean="0">
                <a:cs typeface="+mn-cs"/>
              </a:rPr>
              <a:t> </a:t>
            </a:r>
            <a:r>
              <a:rPr lang="de-AT" dirty="0" smtClean="0">
                <a:cs typeface="+mn-cs"/>
              </a:rPr>
              <a:t/>
            </a:r>
            <a:br>
              <a:rPr lang="de-AT" dirty="0" smtClean="0">
                <a:cs typeface="+mn-cs"/>
              </a:rPr>
            </a:b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+mn-cs"/>
              </a:rPr>
              <a:t>Bod</a:t>
            </a:r>
            <a:r>
              <a:rPr lang="de-AT" dirty="0" smtClean="0">
                <a:cs typeface="+mn-cs"/>
              </a:rPr>
              <a:t> </a:t>
            </a:r>
            <a:r>
              <a:rPr lang="de-AT" dirty="0" smtClean="0">
                <a:cs typeface="+mn-cs"/>
              </a:rPr>
              <a:t>1</a:t>
            </a:r>
            <a:r>
              <a:rPr lang="de-AT" dirty="0" smtClean="0">
                <a:cs typeface="+mn-cs"/>
              </a:rPr>
              <a:t>:</a:t>
            </a:r>
            <a:r>
              <a:rPr lang="sk-SK" dirty="0" smtClean="0">
                <a:cs typeface="+mn-cs"/>
              </a:rPr>
              <a:t> Vzdělávání</a:t>
            </a:r>
            <a:r>
              <a:rPr lang="sk-SK" dirty="0" smtClean="0">
                <a:cs typeface="+mn-cs"/>
              </a:rPr>
              <a:t> v podniku (</a:t>
            </a:r>
            <a:r>
              <a:rPr lang="de-DE" dirty="0" smtClean="0">
                <a:cs typeface="+mn-cs"/>
              </a:rPr>
              <a:t>integrative betriebliche </a:t>
            </a:r>
            <a:r>
              <a:rPr lang="sk-SK" dirty="0" smtClean="0">
                <a:cs typeface="+mn-cs"/>
              </a:rPr>
              <a:t>	   </a:t>
            </a:r>
            <a:r>
              <a:rPr lang="de-DE" dirty="0" smtClean="0">
                <a:cs typeface="+mn-cs"/>
              </a:rPr>
              <a:t>Lehrausbildung - IBA</a:t>
            </a:r>
            <a:r>
              <a:rPr lang="sk-SK" dirty="0" smtClean="0">
                <a:cs typeface="+mn-cs"/>
              </a:rPr>
              <a:t>) nebo ve firmě / instituci, 	   která ve spolupráci s úřadem práce nabídne a 	   poskytne praxi studentům odborného učiliště, 	   kterým se nepodaří zaměstnat se v podniku 	   	 </a:t>
            </a:r>
            <a:r>
              <a:rPr lang="sk-SK" dirty="0">
                <a:cs typeface="+mn-cs"/>
              </a:rPr>
              <a:t> </a:t>
            </a:r>
            <a:r>
              <a:rPr lang="sk-SK" dirty="0" smtClean="0">
                <a:cs typeface="+mn-cs"/>
              </a:rPr>
              <a:t> (</a:t>
            </a:r>
            <a:r>
              <a:rPr lang="de-DE" dirty="0" smtClean="0">
                <a:cs typeface="+mn-cs"/>
              </a:rPr>
              <a:t>ü</a:t>
            </a:r>
            <a:r>
              <a:rPr lang="sk-SK" dirty="0" smtClean="0">
                <a:cs typeface="+mn-cs"/>
              </a:rPr>
              <a:t>berbetriebliche Lehrausbildung - </a:t>
            </a:r>
            <a:r>
              <a:rPr lang="de-DE" dirty="0" smtClean="0">
                <a:cs typeface="+mn-cs"/>
              </a:rPr>
              <a:t>Ü</a:t>
            </a:r>
            <a:r>
              <a:rPr lang="sk-SK" dirty="0" smtClean="0">
                <a:cs typeface="+mn-cs"/>
              </a:rPr>
              <a:t>BA)</a:t>
            </a: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+mn-cs"/>
              </a:rPr>
              <a:t>Bod</a:t>
            </a:r>
            <a:r>
              <a:rPr lang="de-AT" dirty="0" smtClean="0">
                <a:cs typeface="+mn-cs"/>
              </a:rPr>
              <a:t> </a:t>
            </a:r>
            <a:r>
              <a:rPr lang="de-AT" dirty="0" smtClean="0">
                <a:cs typeface="+mn-cs"/>
              </a:rPr>
              <a:t>2: </a:t>
            </a:r>
            <a:r>
              <a:rPr lang="sk-SK" dirty="0">
                <a:cs typeface="+mn-cs"/>
              </a:rPr>
              <a:t>Z</a:t>
            </a:r>
            <a:r>
              <a:rPr lang="sk-SK" dirty="0" smtClean="0">
                <a:cs typeface="+mn-cs"/>
              </a:rPr>
              <a:t>ískávání pracovních návyků </a:t>
            </a:r>
            <a:r>
              <a:rPr lang="sk-SK" dirty="0" smtClean="0">
                <a:cs typeface="+mn-cs"/>
              </a:rPr>
              <a:t>a samotná příprava 	   na pracovní povinnosti</a:t>
            </a: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45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sk-SK" sz="3000" dirty="0" smtClean="0"/>
              <a:t>Výchozí situace</a:t>
            </a:r>
            <a:endParaRPr lang="de-AT" sz="3000" dirty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0B441FF-CB6D-466F-90E9-8C075AEA7565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988962" y="1772816"/>
            <a:ext cx="7333046" cy="4752528"/>
          </a:xfrm>
          <a:prstGeom prst="rightArrow">
            <a:avLst>
              <a:gd name="adj1" fmla="val 100000"/>
              <a:gd name="adj2" fmla="val 205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sk-SK" sz="1600" dirty="0" smtClean="0"/>
              <a:t>žáci 9. ročníku</a:t>
            </a:r>
            <a:endParaRPr lang="de-AT" sz="1600" dirty="0"/>
          </a:p>
          <a:p>
            <a:pPr algn="ctr">
              <a:defRPr/>
            </a:pPr>
            <a:endParaRPr lang="de-AT" sz="1600" dirty="0"/>
          </a:p>
        </p:txBody>
      </p:sp>
      <p:cxnSp>
        <p:nvCxnSpPr>
          <p:cNvPr id="33" name="Gerade Verbindung 32"/>
          <p:cNvCxnSpPr/>
          <p:nvPr/>
        </p:nvCxnSpPr>
        <p:spPr>
          <a:xfrm>
            <a:off x="1907704" y="2686894"/>
            <a:ext cx="58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feld 34"/>
          <p:cNvSpPr txBox="1">
            <a:spLocks noChangeArrowheads="1"/>
          </p:cNvSpPr>
          <p:nvPr/>
        </p:nvSpPr>
        <p:spPr bwMode="auto">
          <a:xfrm>
            <a:off x="2070100" y="2132856"/>
            <a:ext cx="30712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gymnázium / odborná škola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418" name="Textfeld 35"/>
          <p:cNvSpPr txBox="1">
            <a:spLocks noChangeArrowheads="1"/>
          </p:cNvSpPr>
          <p:nvPr/>
        </p:nvSpPr>
        <p:spPr bwMode="auto">
          <a:xfrm>
            <a:off x="2339752" y="3018408"/>
            <a:ext cx="9909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„učení“</a:t>
            </a: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2411760" y="3717032"/>
            <a:ext cx="576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feld 38"/>
          <p:cNvSpPr txBox="1">
            <a:spLocks noChangeArrowheads="1"/>
          </p:cNvSpPr>
          <p:nvPr/>
        </p:nvSpPr>
        <p:spPr bwMode="auto">
          <a:xfrm>
            <a:off x="3530377" y="2883470"/>
            <a:ext cx="1617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dirty="0">
                <a:solidFill>
                  <a:schemeClr val="bg1"/>
                </a:solidFill>
                <a:latin typeface="Verdana" pitchFamily="34" charset="0"/>
              </a:rPr>
              <a:t>v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 podniku</a:t>
            </a:r>
            <a:r>
              <a:rPr lang="de-DE" altLang="de-DE" sz="1400" dirty="0" smtClean="0">
                <a:solidFill>
                  <a:schemeClr val="bg1"/>
                </a:solidFill>
                <a:latin typeface="Verdana" pitchFamily="34" charset="0"/>
              </a:rPr>
              <a:t> (IBA)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421" name="Textfeld 39"/>
          <p:cNvSpPr txBox="1">
            <a:spLocks noChangeArrowheads="1"/>
          </p:cNvSpPr>
          <p:nvPr/>
        </p:nvSpPr>
        <p:spPr bwMode="auto">
          <a:xfrm>
            <a:off x="3530377" y="3193033"/>
            <a:ext cx="32656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ve smluvní firmě / instituci (</a:t>
            </a:r>
            <a:r>
              <a:rPr lang="de-DE" altLang="de-DE" sz="1400" dirty="0" smtClean="0">
                <a:solidFill>
                  <a:schemeClr val="bg1"/>
                </a:solidFill>
                <a:latin typeface="Verdana" pitchFamily="34" charset="0"/>
              </a:rPr>
              <a:t>ÜBA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2" name="Gerade Verbindung 41"/>
          <p:cNvCxnSpPr>
            <a:endCxn id="17420" idx="1"/>
          </p:cNvCxnSpPr>
          <p:nvPr/>
        </p:nvCxnSpPr>
        <p:spPr>
          <a:xfrm flipV="1">
            <a:off x="3173189" y="3037359"/>
            <a:ext cx="357188" cy="155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endCxn id="17421" idx="1"/>
          </p:cNvCxnSpPr>
          <p:nvPr/>
        </p:nvCxnSpPr>
        <p:spPr>
          <a:xfrm>
            <a:off x="3173189" y="3186683"/>
            <a:ext cx="357188" cy="1602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feld 44"/>
          <p:cNvSpPr txBox="1">
            <a:spLocks noChangeArrowheads="1"/>
          </p:cNvSpPr>
          <p:nvPr/>
        </p:nvSpPr>
        <p:spPr bwMode="auto">
          <a:xfrm>
            <a:off x="2771800" y="4026967"/>
            <a:ext cx="23775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z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aměstnání </a:t>
            </a: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/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 brigáda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2339752" y="4653136"/>
            <a:ext cx="583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feld 46"/>
          <p:cNvSpPr txBox="1">
            <a:spLocks noChangeArrowheads="1"/>
          </p:cNvSpPr>
          <p:nvPr/>
        </p:nvSpPr>
        <p:spPr bwMode="auto">
          <a:xfrm>
            <a:off x="2339752" y="4869160"/>
            <a:ext cx="2227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rojekty „získávání</a:t>
            </a: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de-AT" altLang="de-DE" sz="16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racovních návyků“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>
          <a:xfrm>
            <a:off x="1835696" y="5661248"/>
            <a:ext cx="59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feld 48"/>
          <p:cNvSpPr txBox="1">
            <a:spLocks noChangeArrowheads="1"/>
          </p:cNvSpPr>
          <p:nvPr/>
        </p:nvSpPr>
        <p:spPr bwMode="auto">
          <a:xfrm>
            <a:off x="2339752" y="5897587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dirty="0" smtClean="0">
                <a:solidFill>
                  <a:schemeClr val="bg1"/>
                </a:solidFill>
                <a:latin typeface="Verdana" pitchFamily="34" charset="0"/>
              </a:rPr>
              <a:t>NEET</a:t>
            </a:r>
            <a:r>
              <a:rPr lang="sk-SK" altLang="de-DE" sz="1400" dirty="0">
                <a:solidFill>
                  <a:schemeClr val="bg1"/>
                </a:solidFill>
                <a:latin typeface="Verdana" pitchFamily="34" charset="0"/>
              </a:rPr>
              <a:t>s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 (not in education, employment or training)  - mladiství, kteří se dále nevzdělávají, ani nepracují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651670" y="1628800"/>
            <a:ext cx="396875" cy="4968552"/>
            <a:chOff x="1762150" y="1989138"/>
            <a:chExt cx="396875" cy="4346575"/>
          </a:xfrm>
        </p:grpSpPr>
        <p:grpSp>
          <p:nvGrpSpPr>
            <p:cNvPr id="17413" name="Gruppieren 63"/>
            <p:cNvGrpSpPr>
              <a:grpSpLocks/>
            </p:cNvGrpSpPr>
            <p:nvPr/>
          </p:nvGrpSpPr>
          <p:grpSpPr bwMode="auto">
            <a:xfrm>
              <a:off x="1762150" y="1998663"/>
              <a:ext cx="19050" cy="4337050"/>
              <a:chOff x="1350000" y="1998011"/>
              <a:chExt cx="18416" cy="4338480"/>
            </a:xfrm>
          </p:grpSpPr>
          <p:cxnSp>
            <p:nvCxnSpPr>
              <p:cNvPr id="13" name="Gerade Verbindung 12"/>
              <p:cNvCxnSpPr/>
              <p:nvPr/>
            </p:nvCxnSpPr>
            <p:spPr>
              <a:xfrm rot="20040000">
                <a:off x="1368416" y="1998011"/>
                <a:ext cx="0" cy="2304221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rot="1560000">
                <a:off x="1350000" y="4032269"/>
                <a:ext cx="0" cy="2304222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4" name="Textfeld 29"/>
            <p:cNvSpPr txBox="1">
              <a:spLocks noChangeArrowheads="1"/>
            </p:cNvSpPr>
            <p:nvPr/>
          </p:nvSpPr>
          <p:spPr bwMode="auto">
            <a:xfrm rot="17760000">
              <a:off x="1168005" y="4941193"/>
              <a:ext cx="16663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400" dirty="0">
                  <a:solidFill>
                    <a:schemeClr val="bg1"/>
                  </a:solidFill>
                  <a:latin typeface="Verdana" pitchFamily="34" charset="0"/>
                </a:rPr>
                <a:t>k</a:t>
              </a:r>
              <a:r>
                <a:rPr lang="sk-SK" altLang="de-DE" sz="1400" dirty="0" smtClean="0">
                  <a:solidFill>
                    <a:schemeClr val="bg1"/>
                  </a:solidFill>
                  <a:latin typeface="Verdana" pitchFamily="34" charset="0"/>
                </a:rPr>
                <a:t>oučování mládeže</a:t>
              </a:r>
              <a:endParaRPr lang="de-AT" altLang="de-DE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415" name="Textfeld 30"/>
            <p:cNvSpPr txBox="1">
              <a:spLocks noChangeArrowheads="1"/>
            </p:cNvSpPr>
            <p:nvPr/>
          </p:nvSpPr>
          <p:spPr bwMode="auto">
            <a:xfrm rot="14640000">
              <a:off x="1152808" y="2990155"/>
              <a:ext cx="16663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400" dirty="0">
                  <a:solidFill>
                    <a:schemeClr val="bg1"/>
                  </a:solidFill>
                  <a:latin typeface="Verdana" pitchFamily="34" charset="0"/>
                </a:rPr>
                <a:t>k</a:t>
              </a:r>
              <a:r>
                <a:rPr lang="sk-SK" altLang="de-DE" sz="1400" dirty="0" smtClean="0">
                  <a:solidFill>
                    <a:schemeClr val="bg1"/>
                  </a:solidFill>
                  <a:latin typeface="Verdana" pitchFamily="34" charset="0"/>
                </a:rPr>
                <a:t>oučování mládeže</a:t>
              </a:r>
              <a:endParaRPr lang="de-AT" altLang="de-DE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grpSp>
          <p:nvGrpSpPr>
            <p:cNvPr id="17429" name="Gruppieren 64"/>
            <p:cNvGrpSpPr>
              <a:grpSpLocks/>
            </p:cNvGrpSpPr>
            <p:nvPr/>
          </p:nvGrpSpPr>
          <p:grpSpPr bwMode="auto">
            <a:xfrm>
              <a:off x="2141562" y="1989138"/>
              <a:ext cx="17463" cy="4338637"/>
              <a:chOff x="1350000" y="1998011"/>
              <a:chExt cx="18416" cy="4338480"/>
            </a:xfrm>
          </p:grpSpPr>
          <p:cxnSp>
            <p:nvCxnSpPr>
              <p:cNvPr id="66" name="Gerade Verbindung 65"/>
              <p:cNvCxnSpPr/>
              <p:nvPr/>
            </p:nvCxnSpPr>
            <p:spPr>
              <a:xfrm rot="-1560000">
                <a:off x="1368416" y="1998011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1560000">
                <a:off x="1350000" y="4033112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Rechteck 82"/>
          <p:cNvSpPr/>
          <p:nvPr/>
        </p:nvSpPr>
        <p:spPr>
          <a:xfrm>
            <a:off x="5693200" y="2302133"/>
            <a:ext cx="1471088" cy="694820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white"/>
                </a:solidFill>
              </a:rPr>
              <a:t>91,2% </a:t>
            </a:r>
            <a:r>
              <a:rPr lang="sk-SK" sz="1000" dirty="0" smtClean="0">
                <a:solidFill>
                  <a:prstClr val="white"/>
                </a:solidFill>
              </a:rPr>
              <a:t>mladistvých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 po ukončení povinné školní docházky pokračuje ve studiu</a:t>
            </a:r>
            <a:r>
              <a:rPr lang="de-AT" sz="1000" baseline="30000" dirty="0" smtClean="0">
                <a:solidFill>
                  <a:prstClr val="white"/>
                </a:solidFill>
              </a:rPr>
              <a:t>1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84" name="Geschweifte Klammer rechts 83"/>
          <p:cNvSpPr/>
          <p:nvPr/>
        </p:nvSpPr>
        <p:spPr>
          <a:xfrm>
            <a:off x="5364088" y="1917526"/>
            <a:ext cx="184944" cy="1727498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Rechteck 86"/>
          <p:cNvSpPr/>
          <p:nvPr/>
        </p:nvSpPr>
        <p:spPr>
          <a:xfrm>
            <a:off x="7524328" y="1917526"/>
            <a:ext cx="1512168" cy="58204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dirty="0" smtClean="0">
                <a:solidFill>
                  <a:prstClr val="white"/>
                </a:solidFill>
              </a:rPr>
              <a:t>10,9%</a:t>
            </a:r>
            <a:r>
              <a:rPr lang="sk-SK" sz="1000" dirty="0">
                <a:solidFill>
                  <a:prstClr val="white"/>
                </a:solidFill>
              </a:rPr>
              <a:t> </a:t>
            </a:r>
            <a:r>
              <a:rPr lang="de-AT" sz="1000" dirty="0" smtClean="0">
                <a:solidFill>
                  <a:prstClr val="white"/>
                </a:solidFill>
              </a:rPr>
              <a:t>18–24</a:t>
            </a:r>
            <a:r>
              <a:rPr lang="sk-SK" sz="1000" dirty="0" smtClean="0">
                <a:solidFill>
                  <a:prstClr val="white"/>
                </a:solidFill>
              </a:rPr>
              <a:t>-letých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nedokončilo v roce</a:t>
            </a:r>
            <a:r>
              <a:rPr lang="de-AT" sz="1000" dirty="0" smtClean="0">
                <a:solidFill>
                  <a:prstClr val="white"/>
                </a:solidFill>
              </a:rPr>
              <a:t> 201</a:t>
            </a:r>
            <a:r>
              <a:rPr lang="sk-SK" sz="1000" dirty="0" smtClean="0">
                <a:solidFill>
                  <a:prstClr val="white"/>
                </a:solidFill>
              </a:rPr>
              <a:t>2</a:t>
            </a:r>
            <a:r>
              <a:rPr lang="de-AT" sz="1000" baseline="30000" dirty="0">
                <a:solidFill>
                  <a:prstClr val="white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000" dirty="0" smtClean="0">
                <a:solidFill>
                  <a:prstClr val="white"/>
                </a:solidFill>
              </a:rPr>
              <a:t> povinnou šk. docházku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 rot="16200000">
            <a:off x="106506" y="3933866"/>
            <a:ext cx="1368350" cy="5022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 </a:t>
            </a:r>
            <a:r>
              <a:rPr lang="de-AT" sz="1000" dirty="0" smtClean="0">
                <a:solidFill>
                  <a:prstClr val="white"/>
                </a:solidFill>
              </a:rPr>
              <a:t>16.574 </a:t>
            </a:r>
            <a:r>
              <a:rPr lang="sk-SK" sz="1000" dirty="0" smtClean="0">
                <a:solidFill>
                  <a:prstClr val="white"/>
                </a:solidFill>
              </a:rPr>
              <a:t>žáků</a:t>
            </a:r>
            <a:r>
              <a:rPr lang="de-AT" sz="1000" dirty="0" smtClean="0">
                <a:solidFill>
                  <a:prstClr val="white"/>
                </a:solidFill>
              </a:rPr>
              <a:t>  </a:t>
            </a:r>
            <a:r>
              <a:rPr lang="sk-SK" sz="1000" dirty="0" smtClean="0">
                <a:solidFill>
                  <a:prstClr val="white"/>
                </a:solidFill>
              </a:rPr>
              <a:t>v</a:t>
            </a:r>
            <a:r>
              <a:rPr lang="de-AT" sz="1000" dirty="0" smtClean="0">
                <a:solidFill>
                  <a:prstClr val="white"/>
                </a:solidFill>
              </a:rPr>
              <a:t> 9</a:t>
            </a:r>
            <a:r>
              <a:rPr lang="sk-SK" sz="1000" dirty="0" smtClean="0">
                <a:solidFill>
                  <a:prstClr val="white"/>
                </a:solidFill>
              </a:rPr>
              <a:t>. ročníku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de-AT" sz="1000" dirty="0" smtClean="0">
                <a:solidFill>
                  <a:prstClr val="white"/>
                </a:solidFill>
              </a:rPr>
              <a:t>(2010/2011) </a:t>
            </a:r>
            <a:r>
              <a:rPr lang="de-AT" sz="1000" b="1" baseline="30000" dirty="0" smtClean="0">
                <a:solidFill>
                  <a:prstClr val="white"/>
                </a:solidFill>
              </a:rPr>
              <a:t>1</a:t>
            </a:r>
            <a:endParaRPr lang="de-AT" sz="1000" b="1" baseline="30000" dirty="0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724128" y="4797152"/>
            <a:ext cx="1656184" cy="720080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smtClean="0">
                <a:solidFill>
                  <a:prstClr val="white"/>
                </a:solidFill>
              </a:rPr>
              <a:t>8,8% (</a:t>
            </a:r>
            <a:r>
              <a:rPr lang="de-AT" sz="1000" dirty="0" smtClean="0">
                <a:solidFill>
                  <a:prstClr val="white"/>
                </a:solidFill>
              </a:rPr>
              <a:t>c</a:t>
            </a:r>
            <a:r>
              <a:rPr lang="sk-SK" sz="1000" dirty="0" smtClean="0">
                <a:solidFill>
                  <a:prstClr val="white"/>
                </a:solidFill>
              </a:rPr>
              <a:t>c</a:t>
            </a:r>
            <a:r>
              <a:rPr lang="de-AT" sz="1000" dirty="0" smtClean="0">
                <a:solidFill>
                  <a:prstClr val="white"/>
                </a:solidFill>
              </a:rPr>
              <a:t>a</a:t>
            </a:r>
            <a:r>
              <a:rPr lang="de-AT" sz="1000" dirty="0" smtClean="0">
                <a:solidFill>
                  <a:prstClr val="white"/>
                </a:solidFill>
              </a:rPr>
              <a:t>. 1.460) </a:t>
            </a:r>
            <a:r>
              <a:rPr lang="sk-SK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mladistvých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po ukončení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povinné školní docházky neporačuje ve studiu</a:t>
            </a:r>
            <a:r>
              <a:rPr lang="de-AT" sz="1000" baseline="30000" dirty="0" smtClean="0">
                <a:solidFill>
                  <a:prstClr val="white"/>
                </a:solidFill>
              </a:rPr>
              <a:t>1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38" name="Geschweifte Klammer rechts 37"/>
          <p:cNvSpPr/>
          <p:nvPr/>
        </p:nvSpPr>
        <p:spPr>
          <a:xfrm>
            <a:off x="5364088" y="4077879"/>
            <a:ext cx="184944" cy="1943409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971600" y="6525344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1) </a:t>
            </a:r>
            <a:r>
              <a:rPr lang="sk-SK" altLang="de-DE" sz="800" dirty="0" smtClean="0">
                <a:solidFill>
                  <a:srgbClr val="000000"/>
                </a:solidFill>
                <a:latin typeface="Calibri" pitchFamily="34" charset="0"/>
              </a:rPr>
              <a:t>zdroj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Statistik Austria, Schulstatistik, betrifft </a:t>
            </a:r>
            <a:r>
              <a:rPr lang="de-AT" altLang="de-DE" sz="800" dirty="0" err="1">
                <a:solidFill>
                  <a:srgbClr val="000000"/>
                </a:solidFill>
                <a:latin typeface="Calibri" pitchFamily="34" charset="0"/>
              </a:rPr>
              <a:t>SchülerInnen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 des SJ 2010/2011 und Übertritte in Schulbildung im SJ 2011/2012. </a:t>
            </a:r>
          </a:p>
          <a:p>
            <a:r>
              <a:rPr lang="de-AT" sz="800" dirty="0" smtClean="0">
                <a:latin typeface="Calibri" panose="020F0502020204030204" pitchFamily="34" charset="0"/>
              </a:rPr>
              <a:t>2) </a:t>
            </a:r>
            <a:r>
              <a:rPr lang="sk-SK" sz="800" dirty="0" smtClean="0">
                <a:latin typeface="Calibri" panose="020F0502020204030204" pitchFamily="34" charset="0"/>
              </a:rPr>
              <a:t>zdroj</a:t>
            </a:r>
            <a:r>
              <a:rPr lang="de-AT" sz="800" dirty="0" smtClean="0">
                <a:latin typeface="Calibri" panose="020F0502020204030204" pitchFamily="34" charset="0"/>
              </a:rPr>
              <a:t>: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ESL Anteil Wien 2012, Qualifikationsplan Wien 2020, betrifft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Jugendliche der Altersgruppe 18 – 24 (etwa 16.500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de-AT" altLang="de-DE" sz="8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7" grpId="0" animBg="1"/>
      <p:bldP spid="35" grpId="0" animBg="1"/>
      <p:bldP spid="36" grpId="0" animBg="1"/>
      <p:bldP spid="3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C6DBD-3379-4A6A-B9B1-FDE746057EB2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000" dirty="0" smtClean="0"/>
              <a:t>Bod</a:t>
            </a:r>
            <a:r>
              <a:rPr lang="de-AT" sz="3000" dirty="0" smtClean="0"/>
              <a:t> </a:t>
            </a:r>
            <a:r>
              <a:rPr lang="de-AT" sz="3000" dirty="0" smtClean="0"/>
              <a:t>1:</a:t>
            </a:r>
            <a:br>
              <a:rPr lang="de-AT" sz="3000" dirty="0" smtClean="0"/>
            </a:br>
            <a:r>
              <a:rPr lang="sk-SK" sz="2300" dirty="0" smtClean="0"/>
              <a:t>V</a:t>
            </a:r>
            <a:r>
              <a:rPr lang="sk-SK" sz="2300" dirty="0" smtClean="0"/>
              <a:t>zděláváni </a:t>
            </a:r>
            <a:r>
              <a:rPr lang="sk-SK" sz="2300" dirty="0"/>
              <a:t>v podniku (IBA) a</a:t>
            </a:r>
            <a:r>
              <a:rPr lang="sk-SK" sz="2300" dirty="0" smtClean="0"/>
              <a:t> ve smluvní firmě / instituci </a:t>
            </a:r>
            <a:r>
              <a:rPr lang="sk-SK" sz="2300" dirty="0"/>
              <a:t>(</a:t>
            </a:r>
            <a:r>
              <a:rPr lang="de-DE" sz="2300" dirty="0"/>
              <a:t>ÜBA</a:t>
            </a:r>
            <a:r>
              <a:rPr lang="sk-SK" sz="2300" dirty="0"/>
              <a:t>)</a:t>
            </a:r>
            <a:endParaRPr lang="de-AT" sz="23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70204"/>
              </p:ext>
            </p:extLst>
          </p:nvPr>
        </p:nvGraphicFramePr>
        <p:xfrm>
          <a:off x="539552" y="1988840"/>
          <a:ext cx="7581900" cy="3771900"/>
        </p:xfrm>
        <a:graphic>
          <a:graphicData uri="http://schemas.openxmlformats.org/drawingml/2006/table">
            <a:tbl>
              <a:tblPr/>
              <a:tblGrid>
                <a:gridCol w="5638800"/>
                <a:gridCol w="1155700"/>
                <a:gridCol w="787400"/>
              </a:tblGrid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Čísla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ke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vzdělávání učňů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ve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Vídni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v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roce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2013*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2F2B20"/>
                        </a:buClr>
                        <a:buSzPts val="1600"/>
                        <a:buFont typeface="Verdana"/>
                        <a:buNone/>
                      </a:pP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Celkový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počet učňů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18.226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2F2B20"/>
                        </a:buClr>
                        <a:buSzPts val="1600"/>
                        <a:buFont typeface="Verdana"/>
                        <a:buNone/>
                      </a:pP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... z toho ve smluvní firmě / instituci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3.384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1.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ročník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5.596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v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podniku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             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4.254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v</a:t>
                      </a: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e smluvní firmě / instituci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       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1.342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600" b="0" i="0" u="none" strike="noStrike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3.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a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4. </a:t>
                      </a: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ročník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6.918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sk-SK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v podniku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               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5.792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sk-SK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ve smluvní firmě / instituci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      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1.126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* Statistik</a:t>
                      </a:r>
                      <a:r>
                        <a:rPr lang="sk-SK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a</a:t>
                      </a:r>
                      <a:r>
                        <a:rPr lang="de-AT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de-AT" sz="12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WKW „Lehrlinge in Wien</a:t>
                      </a:r>
                      <a:r>
                        <a:rPr lang="de-AT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“</a:t>
                      </a:r>
                      <a:r>
                        <a:rPr lang="sk-SK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-</a:t>
                      </a:r>
                      <a:r>
                        <a:rPr lang="sk-SK" sz="12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sk-SK" sz="12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učňové</a:t>
                      </a:r>
                      <a:r>
                        <a:rPr lang="sk-SK" sz="12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ve Vídni</a:t>
                      </a:r>
                      <a:endParaRPr lang="de-AT" sz="12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C6DBD-3379-4A6A-B9B1-FDE746057EB2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k-SK" sz="3000" dirty="0" smtClean="0"/>
              <a:t>Bod</a:t>
            </a:r>
            <a:r>
              <a:rPr lang="de-AT" sz="3000" dirty="0" smtClean="0"/>
              <a:t> </a:t>
            </a:r>
            <a:r>
              <a:rPr lang="de-AT" sz="3000" dirty="0" smtClean="0"/>
              <a:t>1:</a:t>
            </a:r>
            <a:br>
              <a:rPr lang="de-AT" sz="3000" dirty="0" smtClean="0"/>
            </a:br>
            <a:r>
              <a:rPr lang="sk-SK" sz="2300" dirty="0" smtClean="0"/>
              <a:t>V</a:t>
            </a:r>
            <a:r>
              <a:rPr lang="sk-SK" sz="2300" dirty="0" smtClean="0"/>
              <a:t>zděláváni </a:t>
            </a:r>
            <a:r>
              <a:rPr lang="sk-SK" sz="2300" dirty="0"/>
              <a:t>v podniku (IBA) </a:t>
            </a:r>
            <a:r>
              <a:rPr lang="sk-SK" sz="2300" dirty="0" smtClean="0"/>
              <a:t>a </a:t>
            </a:r>
            <a:r>
              <a:rPr lang="sk-SK" sz="2300" dirty="0"/>
              <a:t>ve smluvní firmě / instituci (</a:t>
            </a:r>
            <a:r>
              <a:rPr lang="de-DE" sz="2300" dirty="0"/>
              <a:t>ÜBA</a:t>
            </a:r>
            <a:r>
              <a:rPr lang="sk-SK" sz="2300" dirty="0"/>
              <a:t>)</a:t>
            </a:r>
            <a:endParaRPr lang="de-AT" sz="2300" dirty="0"/>
          </a:p>
        </p:txBody>
      </p:sp>
      <p:sp>
        <p:nvSpPr>
          <p:cNvPr id="6" name="Rechteck 5"/>
          <p:cNvSpPr/>
          <p:nvPr/>
        </p:nvSpPr>
        <p:spPr>
          <a:xfrm>
            <a:off x="694234" y="1570038"/>
            <a:ext cx="77048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Čísla</a:t>
            </a:r>
            <a:r>
              <a:rPr lang="de-AT" dirty="0" smtClean="0"/>
              <a:t> </a:t>
            </a:r>
            <a:r>
              <a:rPr lang="sk-SK" dirty="0" smtClean="0"/>
              <a:t>absolventů odborných učilišť</a:t>
            </a:r>
            <a:r>
              <a:rPr lang="sk-SK" dirty="0" smtClean="0"/>
              <a:t> v roce</a:t>
            </a:r>
            <a:r>
              <a:rPr lang="de-AT" dirty="0" smtClean="0"/>
              <a:t> </a:t>
            </a:r>
            <a:r>
              <a:rPr lang="de-AT" dirty="0" smtClean="0"/>
              <a:t>2012/13 </a:t>
            </a:r>
            <a:r>
              <a:rPr lang="sk-SK" dirty="0" smtClean="0"/>
              <a:t>ve</a:t>
            </a:r>
            <a:r>
              <a:rPr lang="de-AT" dirty="0" smtClean="0"/>
              <a:t> </a:t>
            </a:r>
            <a:r>
              <a:rPr lang="sk-SK" dirty="0" smtClean="0"/>
              <a:t>Vídni</a:t>
            </a:r>
            <a:endParaRPr lang="de-AT" dirty="0"/>
          </a:p>
          <a:p>
            <a:endParaRPr lang="de-AT" dirty="0"/>
          </a:p>
          <a:p>
            <a:r>
              <a:rPr lang="de-AT" sz="1600" dirty="0" smtClean="0"/>
              <a:t>7.026 </a:t>
            </a:r>
            <a:r>
              <a:rPr lang="sk-SK" sz="1600" dirty="0" smtClean="0"/>
              <a:t>mladistvých</a:t>
            </a:r>
            <a:r>
              <a:rPr lang="de-AT" sz="1600" dirty="0" smtClean="0"/>
              <a:t> </a:t>
            </a:r>
            <a:r>
              <a:rPr lang="sk-SK" sz="1600" dirty="0" smtClean="0"/>
              <a:t>ukončilo v roce</a:t>
            </a:r>
            <a:r>
              <a:rPr lang="de-AT" sz="1600" dirty="0" smtClean="0"/>
              <a:t> </a:t>
            </a:r>
            <a:r>
              <a:rPr lang="de-AT" sz="1600" dirty="0"/>
              <a:t>2012 </a:t>
            </a:r>
            <a:r>
              <a:rPr lang="sk-SK" sz="1600" dirty="0" smtClean="0"/>
              <a:t>studium na učilištích, z toho:</a:t>
            </a:r>
            <a:endParaRPr lang="de-AT" sz="1600" dirty="0" smtClean="0"/>
          </a:p>
          <a:p>
            <a:r>
              <a:rPr lang="sk-SK" sz="1600" dirty="0" smtClean="0"/>
              <a:t>	</a:t>
            </a:r>
            <a:endParaRPr lang="de-AT" sz="1600" dirty="0" smtClean="0"/>
          </a:p>
          <a:p>
            <a:r>
              <a:rPr lang="de-AT" sz="1600" dirty="0" smtClean="0"/>
              <a:t>1.524 </a:t>
            </a:r>
            <a:r>
              <a:rPr lang="sk-SK" sz="1600" dirty="0" smtClean="0"/>
              <a:t>studium přerušilo</a:t>
            </a:r>
            <a:r>
              <a:rPr lang="de-AT" sz="1600" dirty="0" smtClean="0"/>
              <a:t> </a:t>
            </a:r>
            <a:r>
              <a:rPr lang="de-AT" sz="1600" dirty="0" smtClean="0"/>
              <a:t>(21,7%)</a:t>
            </a:r>
          </a:p>
          <a:p>
            <a:r>
              <a:rPr lang="de-AT" sz="1600" dirty="0" smtClean="0"/>
              <a:t>5.498 </a:t>
            </a:r>
            <a:r>
              <a:rPr lang="de-AT" sz="1600" dirty="0" smtClean="0"/>
              <a:t>(88,3%) </a:t>
            </a:r>
            <a:r>
              <a:rPr lang="sk-SK" sz="1600" dirty="0" smtClean="0"/>
              <a:t>absolvovalo kompletní školní docházku, přičemž:</a:t>
            </a:r>
            <a:r>
              <a:rPr lang="de-AT" sz="1600" dirty="0" smtClean="0"/>
              <a:t/>
            </a:r>
            <a:br>
              <a:rPr lang="de-AT" sz="1600" dirty="0" smtClean="0"/>
            </a:br>
            <a:endParaRPr lang="de-AT" sz="1600" dirty="0" smtClean="0"/>
          </a:p>
          <a:p>
            <a:r>
              <a:rPr lang="de-AT" sz="1600" dirty="0" smtClean="0"/>
              <a:t>	</a:t>
            </a:r>
            <a:r>
              <a:rPr lang="sk-SK" sz="1600" dirty="0" smtClean="0"/>
              <a:t> </a:t>
            </a:r>
            <a:r>
              <a:rPr lang="de-AT" sz="1600" dirty="0" smtClean="0"/>
              <a:t>4563 </a:t>
            </a:r>
            <a:r>
              <a:rPr lang="de-AT" sz="1600" dirty="0" smtClean="0"/>
              <a:t>(83</a:t>
            </a:r>
            <a:r>
              <a:rPr lang="de-AT" sz="1600" dirty="0" smtClean="0"/>
              <a:t>%)</a:t>
            </a:r>
            <a:r>
              <a:rPr lang="sk-SK" sz="1600" dirty="0" smtClean="0"/>
              <a:t> úspěšně složilo zkoušku a</a:t>
            </a:r>
            <a:r>
              <a:rPr lang="de-AT" sz="1600" dirty="0" smtClean="0"/>
              <a:t> </a:t>
            </a:r>
            <a:r>
              <a:rPr lang="sk-SK" sz="1600" dirty="0" smtClean="0"/>
              <a:t>získalo výuční list</a:t>
            </a: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>	  456 </a:t>
            </a:r>
            <a:r>
              <a:rPr lang="de-AT" sz="1600" dirty="0" smtClean="0"/>
              <a:t>(8,3</a:t>
            </a:r>
            <a:r>
              <a:rPr lang="de-AT" sz="1600" dirty="0" smtClean="0"/>
              <a:t>%) </a:t>
            </a:r>
            <a:r>
              <a:rPr lang="sk-SK" sz="1600" dirty="0" smtClean="0"/>
              <a:t>propadlo u závěrečné učňovské zkoušky</a:t>
            </a:r>
            <a:endParaRPr lang="de-AT" sz="1600" dirty="0" smtClean="0"/>
          </a:p>
          <a:p>
            <a:pPr>
              <a:tabLst>
                <a:tab pos="1116000" algn="l"/>
              </a:tabLst>
            </a:pPr>
            <a:r>
              <a:rPr lang="de-AT" sz="1600" dirty="0" smtClean="0"/>
              <a:t>               472 (8,6%) </a:t>
            </a:r>
            <a:r>
              <a:rPr lang="sk-SK" sz="1600" dirty="0" smtClean="0"/>
              <a:t>se nedostavilo ke zkoušce</a:t>
            </a:r>
            <a:endParaRPr lang="de-AT" dirty="0" smtClean="0"/>
          </a:p>
          <a:p>
            <a:endParaRPr lang="de-AT" dirty="0"/>
          </a:p>
          <a:p>
            <a:r>
              <a:rPr lang="sk-SK" sz="1600" dirty="0"/>
              <a:t>V</a:t>
            </a:r>
            <a:r>
              <a:rPr lang="sk-SK" sz="1600" dirty="0" smtClean="0"/>
              <a:t> roce 2012 ukončilo studium na učilištích</a:t>
            </a:r>
            <a:r>
              <a:rPr lang="de-AT" sz="1600" dirty="0" smtClean="0"/>
              <a:t> </a:t>
            </a:r>
            <a:r>
              <a:rPr lang="de-AT" sz="1600" dirty="0" smtClean="0"/>
              <a:t>928 </a:t>
            </a:r>
            <a:r>
              <a:rPr lang="sk-SK" sz="1600" dirty="0" smtClean="0"/>
              <a:t>mladistvých</a:t>
            </a:r>
            <a:r>
              <a:rPr lang="de-AT" sz="1600" dirty="0" smtClean="0"/>
              <a:t> </a:t>
            </a:r>
            <a:r>
              <a:rPr lang="de-AT" sz="1600" dirty="0" smtClean="0"/>
              <a:t>(17</a:t>
            </a:r>
            <a:r>
              <a:rPr lang="de-AT" sz="1600" dirty="0" smtClean="0"/>
              <a:t>%)</a:t>
            </a:r>
            <a:r>
              <a:rPr lang="sk-SK" sz="1600" dirty="0" smtClean="0"/>
              <a:t>, kteří</a:t>
            </a:r>
            <a:r>
              <a:rPr lang="sk-SK" sz="1600" dirty="0"/>
              <a:t> </a:t>
            </a:r>
            <a:r>
              <a:rPr lang="sk-SK" sz="1600" dirty="0" smtClean="0"/>
              <a:t>buď propadli u závěrečné zkoušky nebo se k ní vůbec nedostavili</a:t>
            </a:r>
            <a:r>
              <a:rPr lang="de-AT" sz="1600" dirty="0" smtClean="0"/>
              <a:t>.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* </a:t>
            </a:r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Statistik</a:t>
            </a:r>
            <a:r>
              <a:rPr lang="sk-SK" sz="1200" dirty="0" smtClean="0">
                <a:solidFill>
                  <a:srgbClr val="2F2B20"/>
                </a:solidFill>
                <a:latin typeface="Verdana"/>
              </a:rPr>
              <a:t>a</a:t>
            </a:r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 </a:t>
            </a:r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WKW „Lehrlinge in Wien</a:t>
            </a:r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“</a:t>
            </a:r>
            <a:r>
              <a:rPr lang="sk-SK" sz="1200" dirty="0" smtClean="0">
                <a:solidFill>
                  <a:srgbClr val="2F2B20"/>
                </a:solidFill>
                <a:latin typeface="Verdana"/>
              </a:rPr>
              <a:t> – učňové ve Vídni</a:t>
            </a:r>
            <a:endParaRPr lang="de-AT" sz="1200" dirty="0" smtClean="0">
              <a:solidFill>
                <a:srgbClr val="2F2B20"/>
              </a:solidFill>
              <a:latin typeface="Verdana"/>
            </a:endParaRPr>
          </a:p>
          <a:p>
            <a:endParaRPr lang="de-AT" sz="1600" dirty="0" smtClean="0"/>
          </a:p>
        </p:txBody>
      </p:sp>
      <p:sp>
        <p:nvSpPr>
          <p:cNvPr id="10" name="Pfeil nach rechts 9"/>
          <p:cNvSpPr/>
          <p:nvPr/>
        </p:nvSpPr>
        <p:spPr>
          <a:xfrm>
            <a:off x="1403648" y="3717032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1403648" y="3933056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1403648" y="3429000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bgerundetes Rechteck 60"/>
          <p:cNvSpPr/>
          <p:nvPr/>
        </p:nvSpPr>
        <p:spPr>
          <a:xfrm>
            <a:off x="4686081" y="1543644"/>
            <a:ext cx="3330575" cy="5061943"/>
          </a:xfrm>
          <a:prstGeom prst="roundRect">
            <a:avLst>
              <a:gd name="adj" fmla="val 6657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kern="0" dirty="0" smtClean="0">
                <a:solidFill>
                  <a:prstClr val="black"/>
                </a:solidFill>
                <a:latin typeface="Calibri"/>
                <a:cs typeface="+mn-cs"/>
              </a:rPr>
              <a:t>Učňové ve smluvné firmě / instituci</a:t>
            </a:r>
            <a:endParaRPr lang="de-AT" sz="14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000" dirty="0" smtClean="0"/>
              <a:t>Bod</a:t>
            </a:r>
            <a:r>
              <a:rPr lang="de-AT" sz="3000" dirty="0" smtClean="0"/>
              <a:t> </a:t>
            </a:r>
            <a:r>
              <a:rPr lang="de-AT" sz="3000" dirty="0"/>
              <a:t>1:</a:t>
            </a:r>
            <a:br>
              <a:rPr lang="de-AT" sz="3000" dirty="0"/>
            </a:br>
            <a:r>
              <a:rPr lang="sk-SK" sz="2300" dirty="0" smtClean="0"/>
              <a:t>V</a:t>
            </a:r>
            <a:r>
              <a:rPr lang="sk-SK" sz="2300" dirty="0" smtClean="0"/>
              <a:t>zděláváni </a:t>
            </a:r>
            <a:r>
              <a:rPr lang="sk-SK" sz="2300" dirty="0"/>
              <a:t>v podniku (IBA) </a:t>
            </a:r>
            <a:r>
              <a:rPr lang="sk-SK" sz="2300" dirty="0" smtClean="0"/>
              <a:t>a </a:t>
            </a:r>
            <a:r>
              <a:rPr lang="sk-SK" sz="2300" dirty="0"/>
              <a:t>ve smluvní firmě / instituci (</a:t>
            </a:r>
            <a:r>
              <a:rPr lang="de-DE" sz="2300" dirty="0"/>
              <a:t>ÜBA</a:t>
            </a:r>
            <a:r>
              <a:rPr lang="sk-SK" sz="2300" dirty="0"/>
              <a:t>)</a:t>
            </a:r>
            <a:endParaRPr lang="de-AT" sz="2300" dirty="0"/>
          </a:p>
        </p:txBody>
      </p:sp>
      <p:sp>
        <p:nvSpPr>
          <p:cNvPr id="21508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8AF141EA-17F8-4914-A81D-2CD095322C5F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4559081" y="2137990"/>
            <a:ext cx="1981200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1905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c´mon</a:t>
            </a: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app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560669" y="4725144"/>
            <a:ext cx="3563937" cy="252412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Doučování</a:t>
            </a:r>
            <a:r>
              <a:rPr lang="sk-SK" sz="1200" b="1" kern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ve smluvné firmě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1014194" y="1556344"/>
            <a:ext cx="3328987" cy="5061943"/>
          </a:xfrm>
          <a:prstGeom prst="roundRect">
            <a:avLst>
              <a:gd name="adj" fmla="val 7515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kern="0" dirty="0" smtClean="0">
                <a:solidFill>
                  <a:prstClr val="black"/>
                </a:solidFill>
                <a:latin typeface="Calibri"/>
                <a:cs typeface="+mn-cs"/>
              </a:rPr>
              <a:t>Učňové v podniku</a:t>
            </a:r>
            <a:endParaRPr lang="de-AT" sz="14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852269" y="2780927"/>
            <a:ext cx="7272337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Poradenství a podpora (školní psycholog)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852269" y="3068959"/>
            <a:ext cx="7272337" cy="252413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KUS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 (kulturní a sportovní sdružení vídeňských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 učilišť)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852269" y="2132855"/>
            <a:ext cx="3563937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Koučování učňů</a:t>
            </a: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*</a:t>
            </a:r>
            <a:endParaRPr lang="de-AT" sz="800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899592" y="4725144"/>
            <a:ext cx="2952328" cy="28803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>
                <a:solidFill>
                  <a:prstClr val="black"/>
                </a:solidFill>
                <a:latin typeface="Calibri"/>
                <a:cs typeface="+mn-cs"/>
              </a:rPr>
              <a:t>D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oučování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887194" y="4077072"/>
            <a:ext cx="7237412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Doučování přímo v dané škole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887194" y="4400723"/>
            <a:ext cx="7237412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KUS 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také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 nabízí doučování 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2665194" y="3676078"/>
            <a:ext cx="1751012" cy="252413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Práce s mládeží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543" name="Textfeld 50"/>
          <p:cNvSpPr txBox="1">
            <a:spLocks noChangeArrowheads="1"/>
          </p:cNvSpPr>
          <p:nvPr/>
        </p:nvSpPr>
        <p:spPr bwMode="auto">
          <a:xfrm rot="-5400000">
            <a:off x="129085" y="2813569"/>
            <a:ext cx="10699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b="1" dirty="0" smtClean="0">
                <a:solidFill>
                  <a:srgbClr val="000000"/>
                </a:solidFill>
                <a:latin typeface="Calibri" pitchFamily="34" charset="0"/>
              </a:rPr>
              <a:t>poradenství</a:t>
            </a:r>
            <a:endParaRPr lang="de-AT" altLang="de-DE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44" name="Textfeld 51"/>
          <p:cNvSpPr txBox="1">
            <a:spLocks noChangeArrowheads="1"/>
          </p:cNvSpPr>
          <p:nvPr/>
        </p:nvSpPr>
        <p:spPr bwMode="auto">
          <a:xfrm rot="-5400000">
            <a:off x="-118577" y="4634630"/>
            <a:ext cx="1565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b="1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sk-SK" altLang="de-DE" sz="1400" b="1" dirty="0" smtClean="0">
                <a:solidFill>
                  <a:srgbClr val="000000"/>
                </a:solidFill>
                <a:latin typeface="Calibri" pitchFamily="34" charset="0"/>
              </a:rPr>
              <a:t>odpora při studiu</a:t>
            </a:r>
            <a:endParaRPr lang="de-AT" altLang="de-DE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4559081" y="5047207"/>
            <a:ext cx="3565525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Příprava na závěrečnou zkoušku ve smluvné firmě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2665194" y="3356991"/>
            <a:ext cx="1749425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Odborná asistence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5" name="Abgerundetes Rechteck 54"/>
          <p:cNvSpPr/>
          <p:nvPr/>
        </p:nvSpPr>
        <p:spPr>
          <a:xfrm>
            <a:off x="917462" y="5066867"/>
            <a:ext cx="2952328" cy="286444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Příprava na závěrečnou </a:t>
            </a:r>
            <a:r>
              <a:rPr lang="sk-SK" sz="1200" b="1" kern="0" dirty="0">
                <a:solidFill>
                  <a:prstClr val="black"/>
                </a:solidFill>
                <a:latin typeface="Calibri"/>
                <a:cs typeface="+mn-cs"/>
              </a:rPr>
              <a:t>z</a:t>
            </a: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koušku</a:t>
            </a: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899592" y="6618288"/>
            <a:ext cx="5057329" cy="247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1000" kern="0" dirty="0">
                <a:solidFill>
                  <a:prstClr val="black"/>
                </a:solidFill>
                <a:latin typeface="Calibri"/>
                <a:cs typeface="+mn-cs"/>
              </a:rPr>
              <a:t>*ausgenommen: Gebietskörperschaften, Parteien und selbständige Ausbildungseinrichtungen</a:t>
            </a:r>
            <a:endParaRPr lang="de-AT" sz="1000" dirty="0">
              <a:cs typeface="+mn-cs"/>
            </a:endParaRPr>
          </a:p>
        </p:txBody>
      </p:sp>
      <p:sp>
        <p:nvSpPr>
          <p:cNvPr id="22550" name="Textfeld 3"/>
          <p:cNvSpPr txBox="1">
            <a:spLocks noChangeArrowheads="1"/>
          </p:cNvSpPr>
          <p:nvPr/>
        </p:nvSpPr>
        <p:spPr bwMode="auto">
          <a:xfrm>
            <a:off x="1463506" y="1844823"/>
            <a:ext cx="6078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b="1" dirty="0">
                <a:latin typeface="Calibri" pitchFamily="34" charset="0"/>
              </a:rPr>
              <a:t>U</a:t>
            </a:r>
            <a:r>
              <a:rPr lang="sk-SK" altLang="de-DE" sz="1400" b="1" dirty="0" smtClean="0">
                <a:latin typeface="Calibri" pitchFamily="34" charset="0"/>
              </a:rPr>
              <a:t>čení</a:t>
            </a:r>
            <a:endParaRPr lang="de-AT" altLang="de-DE" sz="1400" b="1" dirty="0">
              <a:latin typeface="Calibri" pitchFamily="34" charset="0"/>
            </a:endParaRPr>
          </a:p>
        </p:txBody>
      </p:sp>
      <p:sp>
        <p:nvSpPr>
          <p:cNvPr id="22551" name="Textfeld 56"/>
          <p:cNvSpPr txBox="1">
            <a:spLocks noChangeArrowheads="1"/>
          </p:cNvSpPr>
          <p:nvPr/>
        </p:nvSpPr>
        <p:spPr bwMode="auto">
          <a:xfrm>
            <a:off x="3151018" y="1844823"/>
            <a:ext cx="441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 dirty="0">
                <a:latin typeface="Calibri" pitchFamily="34" charset="0"/>
              </a:rPr>
              <a:t>IBA</a:t>
            </a:r>
          </a:p>
        </p:txBody>
      </p:sp>
      <p:sp>
        <p:nvSpPr>
          <p:cNvPr id="59" name="Abgerundetes Rechteck 58"/>
          <p:cNvSpPr/>
          <p:nvPr/>
        </p:nvSpPr>
        <p:spPr>
          <a:xfrm>
            <a:off x="864047" y="2456507"/>
            <a:ext cx="7260559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Early </a:t>
            </a: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Complete</a:t>
            </a:r>
            <a:endParaRPr lang="de-AT" sz="800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553" name="Textfeld 61"/>
          <p:cNvSpPr txBox="1">
            <a:spLocks noChangeArrowheads="1"/>
          </p:cNvSpPr>
          <p:nvPr/>
        </p:nvSpPr>
        <p:spPr bwMode="auto">
          <a:xfrm>
            <a:off x="5208418" y="1844823"/>
            <a:ext cx="771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>
                <a:latin typeface="Calibri" pitchFamily="34" charset="0"/>
              </a:rPr>
              <a:t>ÜBA I/II</a:t>
            </a:r>
          </a:p>
        </p:txBody>
      </p:sp>
      <p:sp>
        <p:nvSpPr>
          <p:cNvPr id="22554" name="Textfeld 62"/>
          <p:cNvSpPr txBox="1">
            <a:spLocks noChangeArrowheads="1"/>
          </p:cNvSpPr>
          <p:nvPr/>
        </p:nvSpPr>
        <p:spPr bwMode="auto">
          <a:xfrm>
            <a:off x="6616531" y="1844823"/>
            <a:ext cx="1133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>
                <a:latin typeface="Calibri" pitchFamily="34" charset="0"/>
              </a:rPr>
              <a:t>IBA (VL/TQL)</a:t>
            </a:r>
          </a:p>
        </p:txBody>
      </p:sp>
      <p:sp>
        <p:nvSpPr>
          <p:cNvPr id="67" name="Abgerundetes Rechteck 66"/>
          <p:cNvSpPr/>
          <p:nvPr/>
        </p:nvSpPr>
        <p:spPr>
          <a:xfrm>
            <a:off x="6359306" y="3392611"/>
            <a:ext cx="1749425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Odborná asistence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899592" y="5877073"/>
            <a:ext cx="3563937" cy="25241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Individuální podpora</a:t>
            </a: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*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899592" y="6200923"/>
            <a:ext cx="3563937" cy="25241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Podpora v podniku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6" name="Textfeld 51"/>
          <p:cNvSpPr txBox="1">
            <a:spLocks noChangeArrowheads="1"/>
          </p:cNvSpPr>
          <p:nvPr/>
        </p:nvSpPr>
        <p:spPr bwMode="auto">
          <a:xfrm rot="-5400000">
            <a:off x="73594" y="6020593"/>
            <a:ext cx="1200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b="1" dirty="0" smtClean="0">
                <a:solidFill>
                  <a:srgbClr val="000000"/>
                </a:solidFill>
                <a:latin typeface="Calibri" pitchFamily="34" charset="0"/>
              </a:rPr>
              <a:t>další podpora</a:t>
            </a:r>
            <a:endParaRPr lang="de-AT" altLang="de-DE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„</a:t>
            </a:r>
            <a:r>
              <a:rPr lang="de-AT" sz="3000" dirty="0" smtClean="0"/>
              <a:t>Early </a:t>
            </a:r>
            <a:r>
              <a:rPr lang="de-AT" sz="3000" dirty="0" err="1" smtClean="0"/>
              <a:t>Complete</a:t>
            </a:r>
            <a:r>
              <a:rPr lang="de-AT" sz="3000" dirty="0" smtClean="0"/>
              <a:t>“</a:t>
            </a:r>
            <a:endParaRPr lang="de-AT" sz="3000" dirty="0"/>
          </a:p>
        </p:txBody>
      </p:sp>
      <p:sp>
        <p:nvSpPr>
          <p:cNvPr id="20483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AB835FF7-1D07-4BFD-8A27-E6F566FA2361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997544" y="1700808"/>
            <a:ext cx="2919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Střední odborné učiliště</a:t>
            </a:r>
            <a:endParaRPr lang="de-AT" dirty="0"/>
          </a:p>
        </p:txBody>
      </p: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1259632" y="2132856"/>
            <a:ext cx="6621464" cy="4396641"/>
            <a:chOff x="600" y="3494"/>
            <a:chExt cx="10428" cy="6925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600" y="3494"/>
              <a:ext cx="10428" cy="6925"/>
              <a:chOff x="793" y="3486"/>
              <a:chExt cx="10428" cy="6925"/>
            </a:xfrm>
          </p:grpSpPr>
          <p:grpSp>
            <p:nvGrpSpPr>
              <p:cNvPr id="34" name="Group 4"/>
              <p:cNvGrpSpPr>
                <a:grpSpLocks/>
              </p:cNvGrpSpPr>
              <p:nvPr/>
            </p:nvGrpSpPr>
            <p:grpSpPr bwMode="auto">
              <a:xfrm>
                <a:off x="793" y="3486"/>
                <a:ext cx="10428" cy="5260"/>
                <a:chOff x="600" y="3469"/>
                <a:chExt cx="10428" cy="5260"/>
              </a:xfrm>
            </p:grpSpPr>
            <p:sp>
              <p:nvSpPr>
                <p:cNvPr id="41" name="Rectangle 5"/>
                <p:cNvSpPr>
                  <a:spLocks noChangeArrowheads="1"/>
                </p:cNvSpPr>
                <p:nvPr/>
              </p:nvSpPr>
              <p:spPr bwMode="auto">
                <a:xfrm>
                  <a:off x="3576" y="3469"/>
                  <a:ext cx="4104" cy="526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3BC"/>
                    </a:gs>
                  </a:gsLst>
                  <a:lin ang="5400000" scaled="1"/>
                </a:gradFill>
                <a:ln w="12700">
                  <a:solidFill>
                    <a:srgbClr val="C2D69B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de-AT"/>
                </a:p>
              </p:txBody>
            </p:sp>
            <p:sp>
              <p:nvSpPr>
                <p:cNvPr id="42" name="Oval 6"/>
                <p:cNvSpPr>
                  <a:spLocks noChangeArrowheads="1"/>
                </p:cNvSpPr>
                <p:nvPr/>
              </p:nvSpPr>
              <p:spPr bwMode="auto">
                <a:xfrm>
                  <a:off x="3888" y="5029"/>
                  <a:ext cx="3504" cy="3276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1001">
                  <a:schemeClr val="lt2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de-AT"/>
                </a:p>
              </p:txBody>
            </p:sp>
            <p:sp>
              <p:nvSpPr>
                <p:cNvPr id="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888" y="3829"/>
                  <a:ext cx="3504" cy="77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sk-SK" sz="1100" b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Školní psycholog, učitel</a:t>
                  </a: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,</a:t>
                  </a:r>
                  <a:r>
                    <a:rPr kumimoji="0" lang="sk-SK" sz="1100" b="1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doučování</a:t>
                  </a: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etc.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40" y="5557"/>
                  <a:ext cx="2472" cy="214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lang="de-AT" sz="1100" dirty="0" smtClean="0"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Early </a:t>
                  </a: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Complete</a:t>
                  </a: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lang="sk-SK" sz="1100" b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Mládež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760" y="5788"/>
                  <a:ext cx="2268" cy="65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  <a:ln w="12700">
                  <a:solidFill>
                    <a:srgbClr val="92CDDC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sk-SK" sz="1100" b="1" dirty="0" smtClean="0">
                      <a:latin typeface="Arial" pitchFamily="34" charset="0"/>
                      <a:cs typeface="Arial" pitchFamily="34" charset="0"/>
                    </a:rPr>
                    <a:t>Koučing učňů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00" y="5773"/>
                  <a:ext cx="1752" cy="66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  <a:ln w="12700">
                  <a:solidFill>
                    <a:srgbClr val="92CDDC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C´mon</a:t>
                  </a: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app</a:t>
                  </a: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ÜBA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5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2834" y="6095"/>
                <a:ext cx="6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" name="AutoShape 14"/>
              <p:cNvCxnSpPr>
                <a:cxnSpLocks noChangeShapeType="1"/>
              </p:cNvCxnSpPr>
              <p:nvPr/>
            </p:nvCxnSpPr>
            <p:spPr bwMode="auto">
              <a:xfrm>
                <a:off x="5849" y="9073"/>
                <a:ext cx="0" cy="5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7" name="AutoShape 15"/>
              <p:cNvCxnSpPr>
                <a:cxnSpLocks noChangeShapeType="1"/>
              </p:cNvCxnSpPr>
              <p:nvPr/>
            </p:nvCxnSpPr>
            <p:spPr bwMode="auto">
              <a:xfrm>
                <a:off x="7780" y="9073"/>
                <a:ext cx="697" cy="5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8" name="Text Box 16"/>
              <p:cNvSpPr txBox="1">
                <a:spLocks noChangeArrowheads="1"/>
              </p:cNvSpPr>
              <p:nvPr/>
            </p:nvSpPr>
            <p:spPr bwMode="auto">
              <a:xfrm>
                <a:off x="2223" y="9883"/>
                <a:ext cx="2098" cy="527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sk-SK" sz="1100" b="1" dirty="0" smtClean="0">
                    <a:latin typeface="Arial" pitchFamily="34" charset="0"/>
                    <a:cs typeface="Arial" pitchFamily="34" charset="0"/>
                  </a:rPr>
                  <a:t>Odborná komise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 Box 17"/>
              <p:cNvSpPr txBox="1">
                <a:spLocks noChangeArrowheads="1"/>
              </p:cNvSpPr>
              <p:nvPr/>
            </p:nvSpPr>
            <p:spPr bwMode="auto">
              <a:xfrm>
                <a:off x="4904" y="9883"/>
                <a:ext cx="2052" cy="527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sk-SK" sz="11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sk-SK" sz="1100" b="1" dirty="0" smtClean="0">
                    <a:latin typeface="Arial" pitchFamily="34" charset="0"/>
                    <a:cs typeface="Arial" pitchFamily="34" charset="0"/>
                  </a:rPr>
                  <a:t>odpora</a:t>
                </a:r>
                <a:endParaRPr lang="de-DE" sz="11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7585" y="9883"/>
                <a:ext cx="2901" cy="5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sk-SK" sz="1100" b="1" dirty="0" smtClean="0">
                    <a:latin typeface="Arial" pitchFamily="34" charset="0"/>
                    <a:cs typeface="Arial" pitchFamily="34" charset="0"/>
                  </a:rPr>
                  <a:t>Další</a:t>
                </a:r>
                <a:r>
                  <a:rPr lang="sk-SK" sz="1100" b="1" dirty="0" smtClean="0">
                    <a:latin typeface="Arial" pitchFamily="34" charset="0"/>
                    <a:cs typeface="Arial" pitchFamily="34" charset="0"/>
                  </a:rPr>
                  <a:t> nabídky podpory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1" name="AutoShape 22"/>
            <p:cNvCxnSpPr>
              <a:cxnSpLocks noChangeShapeType="1"/>
            </p:cNvCxnSpPr>
            <p:nvPr/>
          </p:nvCxnSpPr>
          <p:spPr bwMode="auto">
            <a:xfrm>
              <a:off x="5644" y="4661"/>
              <a:ext cx="0" cy="14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2" name="AutoShape 23"/>
            <p:cNvCxnSpPr>
              <a:cxnSpLocks noChangeShapeType="1"/>
            </p:cNvCxnSpPr>
            <p:nvPr/>
          </p:nvCxnSpPr>
          <p:spPr bwMode="auto">
            <a:xfrm>
              <a:off x="5649" y="6474"/>
              <a:ext cx="5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3" name="AutoShape 24"/>
            <p:cNvCxnSpPr>
              <a:cxnSpLocks noChangeShapeType="1"/>
            </p:cNvCxnSpPr>
            <p:nvPr/>
          </p:nvCxnSpPr>
          <p:spPr bwMode="auto">
            <a:xfrm flipH="1">
              <a:off x="5393" y="6721"/>
              <a:ext cx="5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cxnSp>
        <p:nvCxnSpPr>
          <p:cNvPr id="23" name="AutoShape 13"/>
          <p:cNvCxnSpPr>
            <a:cxnSpLocks noChangeShapeType="1"/>
          </p:cNvCxnSpPr>
          <p:nvPr/>
        </p:nvCxnSpPr>
        <p:spPr bwMode="auto">
          <a:xfrm flipH="1">
            <a:off x="3059832" y="5661248"/>
            <a:ext cx="441939" cy="3599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" name="AutoShape 13"/>
          <p:cNvCxnSpPr>
            <a:cxnSpLocks noChangeShapeType="1"/>
          </p:cNvCxnSpPr>
          <p:nvPr/>
        </p:nvCxnSpPr>
        <p:spPr bwMode="auto">
          <a:xfrm>
            <a:off x="5796136" y="3861048"/>
            <a:ext cx="6381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0788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sk-SK" sz="3000" dirty="0" smtClean="0"/>
              <a:t>Výchozí situace</a:t>
            </a:r>
            <a:endParaRPr lang="de-AT" sz="3000" dirty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0B441FF-CB6D-466F-90E9-8C075AEA7565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8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988962" y="1556792"/>
            <a:ext cx="7333046" cy="4536504"/>
          </a:xfrm>
          <a:prstGeom prst="rightArrow">
            <a:avLst>
              <a:gd name="adj1" fmla="val 100000"/>
              <a:gd name="adj2" fmla="val 205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sk-SK" sz="1600" dirty="0" smtClean="0"/>
              <a:t>žáci</a:t>
            </a:r>
            <a:r>
              <a:rPr lang="de-AT" sz="1600" dirty="0" smtClean="0"/>
              <a:t> </a:t>
            </a:r>
            <a:r>
              <a:rPr lang="de-AT" sz="1600" dirty="0"/>
              <a:t>9. </a:t>
            </a:r>
            <a:r>
              <a:rPr lang="sk-SK" sz="1600" dirty="0" smtClean="0"/>
              <a:t>ročníku</a:t>
            </a:r>
            <a:endParaRPr lang="de-AT" sz="1600" dirty="0"/>
          </a:p>
          <a:p>
            <a:pPr algn="ctr">
              <a:defRPr/>
            </a:pPr>
            <a:endParaRPr lang="de-AT" sz="1600" dirty="0"/>
          </a:p>
          <a:p>
            <a:pPr algn="ctr">
              <a:defRPr/>
            </a:pPr>
            <a:endParaRPr lang="de-AT" sz="1600" dirty="0"/>
          </a:p>
        </p:txBody>
      </p:sp>
      <p:cxnSp>
        <p:nvCxnSpPr>
          <p:cNvPr id="33" name="Gerade Verbindung 32"/>
          <p:cNvCxnSpPr/>
          <p:nvPr/>
        </p:nvCxnSpPr>
        <p:spPr>
          <a:xfrm>
            <a:off x="1835696" y="2348880"/>
            <a:ext cx="58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feld 34"/>
          <p:cNvSpPr txBox="1">
            <a:spLocks noChangeArrowheads="1"/>
          </p:cNvSpPr>
          <p:nvPr/>
        </p:nvSpPr>
        <p:spPr bwMode="auto">
          <a:xfrm>
            <a:off x="2070100" y="1794718"/>
            <a:ext cx="30712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g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ymnázium / odborná škola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418" name="Textfeld 35"/>
          <p:cNvSpPr txBox="1">
            <a:spLocks noChangeArrowheads="1"/>
          </p:cNvSpPr>
          <p:nvPr/>
        </p:nvSpPr>
        <p:spPr bwMode="auto">
          <a:xfrm>
            <a:off x="2339752" y="2699842"/>
            <a:ext cx="9909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„učení“</a:t>
            </a: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2411760" y="3356992"/>
            <a:ext cx="576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feld 38"/>
          <p:cNvSpPr txBox="1">
            <a:spLocks noChangeArrowheads="1"/>
          </p:cNvSpPr>
          <p:nvPr/>
        </p:nvSpPr>
        <p:spPr bwMode="auto">
          <a:xfrm>
            <a:off x="3530377" y="2564904"/>
            <a:ext cx="10695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dirty="0">
                <a:solidFill>
                  <a:schemeClr val="bg1"/>
                </a:solidFill>
                <a:latin typeface="Verdana" pitchFamily="34" charset="0"/>
              </a:rPr>
              <a:t>v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 podniku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421" name="Textfeld 39"/>
          <p:cNvSpPr txBox="1">
            <a:spLocks noChangeArrowheads="1"/>
          </p:cNvSpPr>
          <p:nvPr/>
        </p:nvSpPr>
        <p:spPr bwMode="auto">
          <a:xfrm>
            <a:off x="3530377" y="2874467"/>
            <a:ext cx="26613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dirty="0">
                <a:solidFill>
                  <a:schemeClr val="bg1"/>
                </a:solidFill>
                <a:latin typeface="Verdana" pitchFamily="34" charset="0"/>
              </a:rPr>
              <a:t>v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e smluvné firmě / instituci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2" name="Gerade Verbindung 41"/>
          <p:cNvCxnSpPr>
            <a:endCxn id="17420" idx="1"/>
          </p:cNvCxnSpPr>
          <p:nvPr/>
        </p:nvCxnSpPr>
        <p:spPr>
          <a:xfrm flipV="1">
            <a:off x="3173189" y="2718793"/>
            <a:ext cx="357188" cy="155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endCxn id="17421" idx="1"/>
          </p:cNvCxnSpPr>
          <p:nvPr/>
        </p:nvCxnSpPr>
        <p:spPr>
          <a:xfrm>
            <a:off x="3173189" y="2868117"/>
            <a:ext cx="357188" cy="1602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feld 44"/>
          <p:cNvSpPr txBox="1">
            <a:spLocks noChangeArrowheads="1"/>
          </p:cNvSpPr>
          <p:nvPr/>
        </p:nvSpPr>
        <p:spPr bwMode="auto">
          <a:xfrm>
            <a:off x="2844456" y="3645024"/>
            <a:ext cx="23775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z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aměstnání </a:t>
            </a: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/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 brigáda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2412408" y="4271193"/>
            <a:ext cx="583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feld 46"/>
          <p:cNvSpPr txBox="1">
            <a:spLocks noChangeArrowheads="1"/>
          </p:cNvSpPr>
          <p:nvPr/>
        </p:nvSpPr>
        <p:spPr bwMode="auto">
          <a:xfrm>
            <a:off x="2416660" y="4437112"/>
            <a:ext cx="22122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rojekty „získávání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600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ra</a:t>
            </a:r>
            <a:r>
              <a:rPr lang="sk-SK" altLang="de-DE" sz="1600" dirty="0" smtClean="0">
                <a:solidFill>
                  <a:schemeClr val="bg1"/>
                </a:solidFill>
                <a:latin typeface="Verdana" pitchFamily="34" charset="0"/>
              </a:rPr>
              <a:t>covních návyků“</a:t>
            </a:r>
            <a:endParaRPr lang="de-AT" altLang="de-DE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>
          <a:xfrm>
            <a:off x="1944368" y="5229200"/>
            <a:ext cx="59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feld 48"/>
          <p:cNvSpPr txBox="1">
            <a:spLocks noChangeArrowheads="1"/>
          </p:cNvSpPr>
          <p:nvPr/>
        </p:nvSpPr>
        <p:spPr bwMode="auto">
          <a:xfrm>
            <a:off x="2267744" y="5517232"/>
            <a:ext cx="49171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dirty="0" smtClean="0">
                <a:solidFill>
                  <a:schemeClr val="bg1"/>
                </a:solidFill>
                <a:latin typeface="Verdana" pitchFamily="34" charset="0"/>
              </a:rPr>
              <a:t>NEETs</a:t>
            </a: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 (not in education, employment or training)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k-SK" altLang="de-DE" sz="1400" dirty="0" smtClean="0">
                <a:solidFill>
                  <a:schemeClr val="bg1"/>
                </a:solidFill>
                <a:latin typeface="Verdana" pitchFamily="34" charset="0"/>
              </a:rPr>
              <a:t>- mladiství, kteří se dále nevzdělávají, ani nepracují</a:t>
            </a:r>
            <a:endParaRPr lang="de-AT" altLang="de-DE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651670" y="1412776"/>
            <a:ext cx="399953" cy="4968552"/>
            <a:chOff x="1762150" y="1989138"/>
            <a:chExt cx="399953" cy="4346575"/>
          </a:xfrm>
        </p:grpSpPr>
        <p:grpSp>
          <p:nvGrpSpPr>
            <p:cNvPr id="17413" name="Gruppieren 63"/>
            <p:cNvGrpSpPr>
              <a:grpSpLocks/>
            </p:cNvGrpSpPr>
            <p:nvPr/>
          </p:nvGrpSpPr>
          <p:grpSpPr bwMode="auto">
            <a:xfrm>
              <a:off x="1762150" y="1998663"/>
              <a:ext cx="19050" cy="4337050"/>
              <a:chOff x="1350000" y="1998011"/>
              <a:chExt cx="18416" cy="4338480"/>
            </a:xfrm>
          </p:grpSpPr>
          <p:cxnSp>
            <p:nvCxnSpPr>
              <p:cNvPr id="13" name="Gerade Verbindung 12"/>
              <p:cNvCxnSpPr/>
              <p:nvPr/>
            </p:nvCxnSpPr>
            <p:spPr>
              <a:xfrm rot="20040000">
                <a:off x="1368416" y="1998011"/>
                <a:ext cx="0" cy="2304221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rot="1560000">
                <a:off x="1350000" y="4032269"/>
                <a:ext cx="0" cy="2304222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4" name="Textfeld 29"/>
            <p:cNvSpPr txBox="1">
              <a:spLocks noChangeArrowheads="1"/>
            </p:cNvSpPr>
            <p:nvPr/>
          </p:nvSpPr>
          <p:spPr bwMode="auto">
            <a:xfrm rot="17760000">
              <a:off x="1175031" y="4941193"/>
              <a:ext cx="16663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400" dirty="0">
                  <a:solidFill>
                    <a:schemeClr val="bg1"/>
                  </a:solidFill>
                  <a:latin typeface="Verdana" pitchFamily="34" charset="0"/>
                </a:rPr>
                <a:t>k</a:t>
              </a:r>
              <a:r>
                <a:rPr lang="sk-SK" altLang="de-DE" sz="1400" dirty="0" smtClean="0">
                  <a:solidFill>
                    <a:schemeClr val="bg1"/>
                  </a:solidFill>
                  <a:latin typeface="Verdana" pitchFamily="34" charset="0"/>
                </a:rPr>
                <a:t>oučování mládeže</a:t>
              </a:r>
              <a:endParaRPr lang="de-AT" altLang="de-DE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415" name="Textfeld 30"/>
            <p:cNvSpPr txBox="1">
              <a:spLocks noChangeArrowheads="1"/>
            </p:cNvSpPr>
            <p:nvPr/>
          </p:nvSpPr>
          <p:spPr bwMode="auto">
            <a:xfrm rot="14640000">
              <a:off x="1146328" y="2990155"/>
              <a:ext cx="16793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sk-SK" altLang="de-DE" sz="1400" dirty="0" smtClean="0">
                  <a:solidFill>
                    <a:schemeClr val="bg1"/>
                  </a:solidFill>
                  <a:latin typeface="Verdana" pitchFamily="34" charset="0"/>
                </a:rPr>
                <a:t>Koučování mládeže</a:t>
              </a:r>
              <a:endParaRPr lang="de-AT" altLang="de-DE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grpSp>
          <p:nvGrpSpPr>
            <p:cNvPr id="17429" name="Gruppieren 64"/>
            <p:cNvGrpSpPr>
              <a:grpSpLocks/>
            </p:cNvGrpSpPr>
            <p:nvPr/>
          </p:nvGrpSpPr>
          <p:grpSpPr bwMode="auto">
            <a:xfrm>
              <a:off x="2141562" y="1989138"/>
              <a:ext cx="17463" cy="4338637"/>
              <a:chOff x="1350000" y="1998011"/>
              <a:chExt cx="18416" cy="4338480"/>
            </a:xfrm>
          </p:grpSpPr>
          <p:cxnSp>
            <p:nvCxnSpPr>
              <p:cNvPr id="66" name="Gerade Verbindung 65"/>
              <p:cNvCxnSpPr/>
              <p:nvPr/>
            </p:nvCxnSpPr>
            <p:spPr>
              <a:xfrm rot="-1560000">
                <a:off x="1368416" y="1998011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1560000">
                <a:off x="1350000" y="4033112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Rechteck 82"/>
          <p:cNvSpPr/>
          <p:nvPr/>
        </p:nvSpPr>
        <p:spPr>
          <a:xfrm>
            <a:off x="5693200" y="2204864"/>
            <a:ext cx="1368000" cy="591767"/>
          </a:xfrm>
          <a:prstGeom prst="rect">
            <a:avLst/>
          </a:prstGeom>
          <a:solidFill>
            <a:srgbClr val="FF6600">
              <a:alpha val="50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white"/>
                </a:solidFill>
              </a:rPr>
              <a:t>91,2% </a:t>
            </a:r>
            <a:r>
              <a:rPr lang="sk-SK" sz="1000" dirty="0">
                <a:solidFill>
                  <a:prstClr val="white"/>
                </a:solidFill>
              </a:rPr>
              <a:t>mladistvých</a:t>
            </a:r>
            <a:r>
              <a:rPr lang="de-AT" sz="1000" dirty="0">
                <a:solidFill>
                  <a:prstClr val="white"/>
                </a:solidFill>
              </a:rPr>
              <a:t> </a:t>
            </a:r>
            <a:r>
              <a:rPr lang="sk-SK" sz="1000" dirty="0">
                <a:solidFill>
                  <a:prstClr val="white"/>
                </a:solidFill>
              </a:rPr>
              <a:t> po ukončení povinné školní docházky pokračuje ve studiu</a:t>
            </a:r>
            <a:r>
              <a:rPr lang="de-AT" sz="1000" baseline="30000" dirty="0">
                <a:solidFill>
                  <a:prstClr val="white"/>
                </a:solidFill>
              </a:rPr>
              <a:t>1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84" name="Geschweifte Klammer rechts 83"/>
          <p:cNvSpPr/>
          <p:nvPr/>
        </p:nvSpPr>
        <p:spPr>
          <a:xfrm>
            <a:off x="5364088" y="1629494"/>
            <a:ext cx="184944" cy="1727498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Rechteck 86"/>
          <p:cNvSpPr/>
          <p:nvPr/>
        </p:nvSpPr>
        <p:spPr>
          <a:xfrm>
            <a:off x="7452320" y="1772816"/>
            <a:ext cx="1584176" cy="510728"/>
          </a:xfrm>
          <a:prstGeom prst="rect">
            <a:avLst/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dirty="0">
                <a:solidFill>
                  <a:prstClr val="white"/>
                </a:solidFill>
              </a:rPr>
              <a:t>10,9%</a:t>
            </a:r>
            <a:r>
              <a:rPr lang="sk-SK" sz="1000" dirty="0">
                <a:solidFill>
                  <a:prstClr val="white"/>
                </a:solidFill>
              </a:rPr>
              <a:t> </a:t>
            </a:r>
            <a:r>
              <a:rPr lang="de-AT" sz="1000" dirty="0">
                <a:solidFill>
                  <a:prstClr val="white"/>
                </a:solidFill>
              </a:rPr>
              <a:t>18–24</a:t>
            </a:r>
            <a:r>
              <a:rPr lang="sk-SK" sz="1000" dirty="0">
                <a:solidFill>
                  <a:prstClr val="white"/>
                </a:solidFill>
              </a:rPr>
              <a:t>-letých</a:t>
            </a:r>
            <a:r>
              <a:rPr lang="de-AT" sz="1000" dirty="0">
                <a:solidFill>
                  <a:prstClr val="white"/>
                </a:solidFill>
              </a:rPr>
              <a:t> </a:t>
            </a:r>
            <a:r>
              <a:rPr lang="sk-SK" sz="1000" dirty="0">
                <a:solidFill>
                  <a:prstClr val="white"/>
                </a:solidFill>
              </a:rPr>
              <a:t>nedokončilo v roce</a:t>
            </a:r>
            <a:r>
              <a:rPr lang="de-AT" sz="1000" dirty="0">
                <a:solidFill>
                  <a:prstClr val="white"/>
                </a:solidFill>
              </a:rPr>
              <a:t> 201</a:t>
            </a:r>
            <a:r>
              <a:rPr lang="sk-SK" sz="1000" dirty="0">
                <a:solidFill>
                  <a:prstClr val="white"/>
                </a:solidFill>
              </a:rPr>
              <a:t>2</a:t>
            </a:r>
            <a:r>
              <a:rPr lang="de-AT" sz="1000" baseline="30000" dirty="0">
                <a:solidFill>
                  <a:prstClr val="white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000" dirty="0">
                <a:solidFill>
                  <a:prstClr val="white"/>
                </a:solidFill>
              </a:rPr>
              <a:t> povinnou šk. docházku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 rot="16200000">
            <a:off x="163239" y="3558558"/>
            <a:ext cx="1254869" cy="502237"/>
          </a:xfrm>
          <a:prstGeom prst="rect">
            <a:avLst/>
          </a:prstGeom>
          <a:solidFill>
            <a:srgbClr val="FF6600">
              <a:alpha val="52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 </a:t>
            </a:r>
            <a:r>
              <a:rPr lang="de-AT" sz="1000" dirty="0">
                <a:solidFill>
                  <a:prstClr val="white"/>
                </a:solidFill>
              </a:rPr>
              <a:t>16.574 </a:t>
            </a:r>
            <a:r>
              <a:rPr lang="sk-SK" sz="1000" dirty="0">
                <a:solidFill>
                  <a:prstClr val="white"/>
                </a:solidFill>
              </a:rPr>
              <a:t>žáků</a:t>
            </a:r>
            <a:r>
              <a:rPr lang="de-AT" sz="1000" dirty="0">
                <a:solidFill>
                  <a:prstClr val="white"/>
                </a:solidFill>
              </a:rPr>
              <a:t>  </a:t>
            </a:r>
            <a:r>
              <a:rPr lang="sk-SK" sz="1000" dirty="0">
                <a:solidFill>
                  <a:prstClr val="white"/>
                </a:solidFill>
              </a:rPr>
              <a:t>v</a:t>
            </a:r>
            <a:r>
              <a:rPr lang="de-AT" sz="1000" dirty="0">
                <a:solidFill>
                  <a:prstClr val="white"/>
                </a:solidFill>
              </a:rPr>
              <a:t> 9</a:t>
            </a:r>
            <a:r>
              <a:rPr lang="sk-SK" sz="1000" dirty="0">
                <a:solidFill>
                  <a:prstClr val="white"/>
                </a:solidFill>
              </a:rPr>
              <a:t>. ročníku</a:t>
            </a:r>
            <a:r>
              <a:rPr lang="de-AT" sz="1000" dirty="0">
                <a:solidFill>
                  <a:prstClr val="white"/>
                </a:solidFill>
              </a:rPr>
              <a:t> (2010/2011) </a:t>
            </a:r>
            <a:r>
              <a:rPr lang="de-AT" sz="1000" b="1" baseline="30000" dirty="0">
                <a:solidFill>
                  <a:prstClr val="white"/>
                </a:solidFill>
              </a:rPr>
              <a:t>1</a:t>
            </a:r>
            <a:endParaRPr lang="de-AT" sz="1000" b="1" baseline="30000" dirty="0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693200" y="4365104"/>
            <a:ext cx="1491724" cy="699684"/>
          </a:xfrm>
          <a:prstGeom prst="rect">
            <a:avLst/>
          </a:prstGeom>
          <a:solidFill>
            <a:srgbClr val="FF6600">
              <a:alpha val="50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white"/>
                </a:solidFill>
              </a:rPr>
              <a:t>8,8% (c</a:t>
            </a:r>
            <a:r>
              <a:rPr lang="sk-SK" sz="1000" dirty="0">
                <a:solidFill>
                  <a:prstClr val="white"/>
                </a:solidFill>
              </a:rPr>
              <a:t>c</a:t>
            </a:r>
            <a:r>
              <a:rPr lang="de-AT" sz="1000" dirty="0">
                <a:solidFill>
                  <a:prstClr val="white"/>
                </a:solidFill>
              </a:rPr>
              <a:t>a. 1.460) </a:t>
            </a:r>
            <a:r>
              <a:rPr lang="sk-SK" sz="1000" dirty="0">
                <a:solidFill>
                  <a:prstClr val="white"/>
                </a:solidFill>
              </a:rPr>
              <a:t> mladistvých</a:t>
            </a:r>
            <a:r>
              <a:rPr lang="de-AT" sz="1000" dirty="0">
                <a:solidFill>
                  <a:prstClr val="white"/>
                </a:solidFill>
              </a:rPr>
              <a:t> </a:t>
            </a:r>
            <a:r>
              <a:rPr lang="sk-SK" sz="1000" dirty="0">
                <a:solidFill>
                  <a:prstClr val="white"/>
                </a:solidFill>
              </a:rPr>
              <a:t>po ukončení</a:t>
            </a:r>
            <a:r>
              <a:rPr lang="de-AT" sz="1000" dirty="0">
                <a:solidFill>
                  <a:prstClr val="white"/>
                </a:solidFill>
              </a:rPr>
              <a:t> </a:t>
            </a:r>
            <a:r>
              <a:rPr lang="sk-SK" sz="1000" dirty="0">
                <a:solidFill>
                  <a:prstClr val="white"/>
                </a:solidFill>
              </a:rPr>
              <a:t>povinné školní docházky neporačuje ve studiu</a:t>
            </a:r>
            <a:r>
              <a:rPr lang="de-AT" sz="1000" baseline="30000" dirty="0">
                <a:solidFill>
                  <a:prstClr val="white"/>
                </a:solidFill>
              </a:rPr>
              <a:t>1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38" name="Geschweifte Klammer rechts 37"/>
          <p:cNvSpPr/>
          <p:nvPr/>
        </p:nvSpPr>
        <p:spPr>
          <a:xfrm>
            <a:off x="5364088" y="3861855"/>
            <a:ext cx="184944" cy="1943409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971600" y="6093296"/>
            <a:ext cx="7350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1) </a:t>
            </a:r>
            <a:r>
              <a:rPr lang="sk-SK" altLang="de-DE" sz="800" dirty="0" smtClean="0">
                <a:solidFill>
                  <a:srgbClr val="000000"/>
                </a:solidFill>
                <a:latin typeface="Calibri" pitchFamily="34" charset="0"/>
              </a:rPr>
              <a:t>zdroj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Statistik Austria, Schulstatistik, betrifft </a:t>
            </a:r>
            <a:r>
              <a:rPr lang="de-AT" altLang="de-DE" sz="800" dirty="0" err="1">
                <a:solidFill>
                  <a:srgbClr val="000000"/>
                </a:solidFill>
                <a:latin typeface="Calibri" pitchFamily="34" charset="0"/>
              </a:rPr>
              <a:t>SchülerInnen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 des SJ 2010/2011 und Übertritte in Schulbildung im SJ 2011/2012. </a:t>
            </a:r>
          </a:p>
          <a:p>
            <a:r>
              <a:rPr lang="de-AT" sz="800" dirty="0" smtClean="0">
                <a:latin typeface="Calibri" panose="020F0502020204030204" pitchFamily="34" charset="0"/>
              </a:rPr>
              <a:t>2) </a:t>
            </a:r>
            <a:r>
              <a:rPr lang="sk-SK" sz="800" dirty="0" smtClean="0">
                <a:latin typeface="Calibri" panose="020F0502020204030204" pitchFamily="34" charset="0"/>
              </a:rPr>
              <a:t>zdroj</a:t>
            </a:r>
            <a:r>
              <a:rPr lang="de-AT" sz="800" dirty="0" smtClean="0">
                <a:latin typeface="Calibri" panose="020F0502020204030204" pitchFamily="34" charset="0"/>
              </a:rPr>
              <a:t>: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ESL Anteil Wien 2012, Qualifikationsplan Wien 2020, betrifft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Jugendliche der Altersgruppe 18 – 24 (etwa 16.500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3) </a:t>
            </a:r>
            <a:r>
              <a:rPr lang="sk-SK" altLang="de-DE" sz="800" dirty="0" smtClean="0">
                <a:solidFill>
                  <a:srgbClr val="000000"/>
                </a:solidFill>
                <a:latin typeface="Calibri" pitchFamily="34" charset="0"/>
              </a:rPr>
              <a:t>zdroj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Zahlen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2013 des BSB Wien, betrifft Jugendliche der Altersgruppe 15 bis &lt;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24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4) </a:t>
            </a:r>
            <a:r>
              <a:rPr lang="sk-SK" altLang="de-DE" sz="800" dirty="0" smtClean="0">
                <a:solidFill>
                  <a:srgbClr val="000000"/>
                </a:solidFill>
                <a:latin typeface="Calibri" pitchFamily="34" charset="0"/>
              </a:rPr>
              <a:t>zdroj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NEETs-Studie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des BMASK 2013, betrifft Jugendliche der Altersgruppe 16 – 24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5) </a:t>
            </a:r>
            <a:r>
              <a:rPr lang="sk-SK" altLang="de-DE" sz="800" dirty="0" smtClean="0">
                <a:solidFill>
                  <a:srgbClr val="000000"/>
                </a:solidFill>
                <a:latin typeface="Calibri" pitchFamily="34" charset="0"/>
              </a:rPr>
              <a:t>zdroj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Bildungsbezogenes Erwerbskarrieren Monitoring, BMASK, AMS, März 2014, betrifft 15 – 18 jährige nicht in Ausbildung, ev. als Hilfskräfte beschäftigte J.</a:t>
            </a:r>
            <a:endParaRPr lang="de-AT" altLang="de-DE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7463" y="2204864"/>
            <a:ext cx="1453949" cy="669603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dirty="0">
                <a:solidFill>
                  <a:prstClr val="white"/>
                </a:solidFill>
              </a:rPr>
              <a:t> </a:t>
            </a:r>
            <a:r>
              <a:rPr lang="de-AT" sz="1000" dirty="0" smtClean="0">
                <a:solidFill>
                  <a:prstClr val="white"/>
                </a:solidFill>
              </a:rPr>
              <a:t>9</a:t>
            </a:r>
            <a:r>
              <a:rPr lang="sk-SK" sz="1000" dirty="0" smtClean="0">
                <a:solidFill>
                  <a:prstClr val="white"/>
                </a:solidFill>
              </a:rPr>
              <a:t>.</a:t>
            </a:r>
            <a:r>
              <a:rPr lang="de-AT" sz="1000" dirty="0" smtClean="0">
                <a:solidFill>
                  <a:prstClr val="white"/>
                </a:solidFill>
              </a:rPr>
              <a:t>452 </a:t>
            </a:r>
            <a:r>
              <a:rPr lang="sk-SK" sz="1000" dirty="0" smtClean="0">
                <a:solidFill>
                  <a:prstClr val="white"/>
                </a:solidFill>
              </a:rPr>
              <a:t>15-24-letých absolvovalo v roce </a:t>
            </a:r>
            <a:r>
              <a:rPr lang="de-AT" sz="1000" dirty="0">
                <a:solidFill>
                  <a:prstClr val="white"/>
                </a:solidFill>
              </a:rPr>
              <a:t>2013</a:t>
            </a:r>
            <a:r>
              <a:rPr lang="de-AT" sz="1000" baseline="30000" dirty="0">
                <a:solidFill>
                  <a:prstClr val="white"/>
                </a:solidFill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k-SK" sz="1000" dirty="0" smtClean="0">
                <a:solidFill>
                  <a:prstClr val="white"/>
                </a:solidFill>
              </a:rPr>
              <a:t>  koučování mládeže </a:t>
            </a:r>
            <a:endParaRPr lang="de-AT" sz="1000" baseline="3000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k-SK" sz="1000" dirty="0" smtClean="0">
                <a:solidFill>
                  <a:prstClr val="white"/>
                </a:solidFill>
              </a:rPr>
              <a:t> - JUCO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7184924" y="5301208"/>
            <a:ext cx="1137084" cy="557335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white"/>
                </a:solidFill>
              </a:rPr>
              <a:t>12,2</a:t>
            </a:r>
            <a:r>
              <a:rPr lang="de-AT" sz="1000" dirty="0" smtClean="0">
                <a:solidFill>
                  <a:prstClr val="white"/>
                </a:solidFill>
              </a:rPr>
              <a:t>%</a:t>
            </a:r>
            <a:r>
              <a:rPr lang="sk-SK" sz="1000" dirty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16-24-letých patří mezi </a:t>
            </a:r>
            <a:r>
              <a:rPr lang="de-AT" sz="1000" dirty="0" smtClean="0">
                <a:solidFill>
                  <a:prstClr val="white"/>
                </a:solidFill>
              </a:rPr>
              <a:t>NEETs</a:t>
            </a:r>
            <a:r>
              <a:rPr lang="de-AT" sz="1000" baseline="30000" dirty="0" smtClean="0">
                <a:solidFill>
                  <a:prstClr val="white"/>
                </a:solidFill>
              </a:rPr>
              <a:t>4 </a:t>
            </a:r>
            <a:endParaRPr lang="de-AT" sz="1000" baseline="30000" dirty="0" smtClean="0">
              <a:solidFill>
                <a:prstClr val="white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432014" y="6093296"/>
            <a:ext cx="1812394" cy="504055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dirty="0" smtClean="0">
                <a:solidFill>
                  <a:prstClr val="white"/>
                </a:solidFill>
              </a:rPr>
              <a:t>3.459 </a:t>
            </a:r>
            <a:r>
              <a:rPr lang="de-AT" sz="1000" dirty="0" smtClean="0">
                <a:solidFill>
                  <a:prstClr val="white"/>
                </a:solidFill>
              </a:rPr>
              <a:t>15-18</a:t>
            </a:r>
            <a:r>
              <a:rPr lang="sk-SK" sz="1000" dirty="0" smtClean="0">
                <a:solidFill>
                  <a:prstClr val="white"/>
                </a:solidFill>
              </a:rPr>
              <a:t>-letých </a:t>
            </a:r>
            <a:r>
              <a:rPr lang="sk-SK" sz="1000" dirty="0" smtClean="0">
                <a:solidFill>
                  <a:prstClr val="white"/>
                </a:solidFill>
              </a:rPr>
              <a:t>nechodí do školy</a:t>
            </a:r>
            <a:r>
              <a:rPr lang="de-AT" sz="1000" dirty="0" smtClean="0">
                <a:solidFill>
                  <a:prstClr val="white"/>
                </a:solidFill>
              </a:rPr>
              <a:t> (</a:t>
            </a:r>
            <a:r>
              <a:rPr lang="sk-SK" sz="1000" dirty="0" smtClean="0">
                <a:solidFill>
                  <a:prstClr val="white"/>
                </a:solidFill>
              </a:rPr>
              <a:t>včetně</a:t>
            </a:r>
            <a:r>
              <a:rPr lang="de-AT" sz="1000" dirty="0" smtClean="0">
                <a:solidFill>
                  <a:prstClr val="white"/>
                </a:solidFill>
              </a:rPr>
              <a:t> </a:t>
            </a:r>
            <a:r>
              <a:rPr lang="sk-SK" sz="1000" dirty="0" smtClean="0">
                <a:solidFill>
                  <a:prstClr val="white"/>
                </a:solidFill>
              </a:rPr>
              <a:t>brigádníků</a:t>
            </a:r>
            <a:r>
              <a:rPr lang="de-AT" sz="1000" dirty="0" smtClean="0">
                <a:solidFill>
                  <a:prstClr val="white"/>
                </a:solidFill>
              </a:rPr>
              <a:t>)</a:t>
            </a:r>
            <a:r>
              <a:rPr lang="de-AT" sz="1000" baseline="30000" dirty="0" smtClean="0">
                <a:solidFill>
                  <a:prstClr val="white"/>
                </a:solidFill>
              </a:rPr>
              <a:t>5</a:t>
            </a:r>
            <a:endParaRPr lang="de-AT" sz="1000" baseline="30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2:</a:t>
            </a:r>
            <a:br>
              <a:rPr lang="de-AT" sz="3000" dirty="0" smtClean="0"/>
            </a:br>
            <a:r>
              <a:rPr lang="sk-SK" sz="2600" dirty="0"/>
              <a:t>Projekty „získávání</a:t>
            </a:r>
            <a:r>
              <a:rPr lang="de-AT" sz="2600" dirty="0"/>
              <a:t> </a:t>
            </a:r>
            <a:r>
              <a:rPr lang="sk-SK" sz="2600" dirty="0"/>
              <a:t>pracovních návyků“ a</a:t>
            </a:r>
            <a:r>
              <a:rPr lang="de-AT" sz="2600" dirty="0"/>
              <a:t> </a:t>
            </a:r>
            <a:r>
              <a:rPr lang="sk-SK" sz="2600" dirty="0"/>
              <a:t>vzdělávání</a:t>
            </a:r>
            <a:endParaRPr lang="de-AT" sz="2600" dirty="0"/>
          </a:p>
        </p:txBody>
      </p:sp>
      <p:sp>
        <p:nvSpPr>
          <p:cNvPr id="24579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10D0D2F4-97E4-4D33-8B61-37706810288A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9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68313" y="1484313"/>
            <a:ext cx="7775575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Výchozí situace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8,8%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žáků 9. ročníku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nepokračuje v dalším studiu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 tomu je potřeba připočítat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mladistvé, kteří své „studium“ předčasně ukončili, jakož i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ty, kteří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 přistěhovali do Vídně, aby zde získali či si doplnili znalosti a kvalifikace</a:t>
            </a:r>
            <a:r>
              <a:rPr lang="de-AT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de-AT" sz="1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Úspěšný přestup do duálního vzdělávání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střední odborné učiliště + podnik)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 ovplyvněn 3 hlavními faktory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Určitá osobní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„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zralost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ve smyslu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sociálních kompetencí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motivace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sebedůvěry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Určitá vyspělost a vzdělání, které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66400" algn="l"/>
                <a:tab pos="284400" algn="l"/>
              </a:tabLst>
              <a:defRPr/>
            </a:pP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jsou potřebné ke zvládnutí nároků</a:t>
            </a:r>
            <a:endParaRPr lang="de-AT" sz="1600" dirty="0" smtClean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Orientace jako základní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předpoklad</a:t>
            </a:r>
            <a:r>
              <a:rPr lang="de-AT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k-SK" sz="1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 výběr profesního zaměření</a:t>
            </a: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389" name="Gruppieren 2"/>
          <p:cNvGrpSpPr>
            <a:grpSpLocks/>
          </p:cNvGrpSpPr>
          <p:nvPr/>
        </p:nvGrpSpPr>
        <p:grpSpPr bwMode="auto">
          <a:xfrm>
            <a:off x="4968874" y="3717925"/>
            <a:ext cx="3210165" cy="2447925"/>
            <a:chOff x="4932363" y="3938588"/>
            <a:chExt cx="3247587" cy="2730500"/>
          </a:xfrm>
        </p:grpSpPr>
        <p:grpSp>
          <p:nvGrpSpPr>
            <p:cNvPr id="16390" name="Gruppieren 4"/>
            <p:cNvGrpSpPr>
              <a:grpSpLocks/>
            </p:cNvGrpSpPr>
            <p:nvPr/>
          </p:nvGrpSpPr>
          <p:grpSpPr bwMode="auto">
            <a:xfrm>
              <a:off x="4932363" y="3938588"/>
              <a:ext cx="3247587" cy="2730500"/>
              <a:chOff x="3605301" y="1816641"/>
              <a:chExt cx="5114838" cy="3755364"/>
            </a:xfrm>
          </p:grpSpPr>
          <p:grpSp>
            <p:nvGrpSpPr>
              <p:cNvPr id="16399" name="Gruppieren 5"/>
              <p:cNvGrpSpPr>
                <a:grpSpLocks noChangeAspect="1"/>
              </p:cNvGrpSpPr>
              <p:nvPr/>
            </p:nvGrpSpPr>
            <p:grpSpPr bwMode="auto">
              <a:xfrm>
                <a:off x="3605301" y="1816641"/>
                <a:ext cx="4990515" cy="3755364"/>
                <a:chOff x="1075575" y="1301536"/>
                <a:chExt cx="6609978" cy="4974015"/>
              </a:xfrm>
            </p:grpSpPr>
            <p:sp>
              <p:nvSpPr>
                <p:cNvPr id="10" name="Ellipse 9"/>
                <p:cNvSpPr>
                  <a:spLocks noChangeAspect="1"/>
                </p:cNvSpPr>
                <p:nvPr/>
              </p:nvSpPr>
              <p:spPr>
                <a:xfrm>
                  <a:off x="1075575" y="1301536"/>
                  <a:ext cx="3926454" cy="3270850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Ellipse 10"/>
                <p:cNvSpPr>
                  <a:spLocks noChangeAspect="1"/>
                </p:cNvSpPr>
                <p:nvPr/>
              </p:nvSpPr>
              <p:spPr>
                <a:xfrm>
                  <a:off x="3759099" y="1314439"/>
                  <a:ext cx="3926454" cy="3257948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Ellipse 11"/>
                <p:cNvSpPr>
                  <a:spLocks noChangeAspect="1"/>
                </p:cNvSpPr>
                <p:nvPr/>
              </p:nvSpPr>
              <p:spPr>
                <a:xfrm>
                  <a:off x="2358709" y="3030506"/>
                  <a:ext cx="4083913" cy="3245045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00" name="Textfeld 6"/>
              <p:cNvSpPr txBox="1">
                <a:spLocks noChangeArrowheads="1"/>
              </p:cNvSpPr>
              <p:nvPr/>
            </p:nvSpPr>
            <p:spPr bwMode="auto">
              <a:xfrm rot="19939251">
                <a:off x="3810650" y="2047902"/>
                <a:ext cx="1710459" cy="472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k-SK" altLang="de-DE" sz="1400" dirty="0" smtClean="0">
                    <a:latin typeface="Calibri" pitchFamily="34" charset="0"/>
                  </a:rPr>
                  <a:t>orientace</a:t>
                </a:r>
                <a:endParaRPr lang="de-AT" altLang="de-DE" sz="1400" dirty="0">
                  <a:latin typeface="Calibri" pitchFamily="34" charset="0"/>
                </a:endParaRPr>
              </a:p>
            </p:txBody>
          </p:sp>
          <p:sp>
            <p:nvSpPr>
              <p:cNvPr id="16401" name="Textfeld 7"/>
              <p:cNvSpPr txBox="1">
                <a:spLocks noChangeArrowheads="1"/>
              </p:cNvSpPr>
              <p:nvPr/>
            </p:nvSpPr>
            <p:spPr bwMode="auto">
              <a:xfrm rot="2020236">
                <a:off x="6841463" y="2130582"/>
                <a:ext cx="1878676" cy="472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sk-SK" altLang="de-DE" sz="1400" dirty="0" smtClean="0">
                    <a:latin typeface="Calibri" pitchFamily="34" charset="0"/>
                  </a:rPr>
                  <a:t>vzdělávání</a:t>
                </a:r>
                <a:endParaRPr lang="de-AT" altLang="de-DE" sz="1400" dirty="0">
                  <a:latin typeface="Calibri" pitchFamily="34" charset="0"/>
                </a:endParaRPr>
              </a:p>
            </p:txBody>
          </p:sp>
          <p:sp>
            <p:nvSpPr>
              <p:cNvPr id="16402" name="Textfeld 8"/>
              <p:cNvSpPr txBox="1">
                <a:spLocks noChangeArrowheads="1"/>
              </p:cNvSpPr>
              <p:nvPr/>
            </p:nvSpPr>
            <p:spPr bwMode="auto">
              <a:xfrm>
                <a:off x="5259184" y="4977987"/>
                <a:ext cx="1973212" cy="472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AT" altLang="de-DE" sz="1400" dirty="0" smtClean="0">
                    <a:latin typeface="Calibri" pitchFamily="34" charset="0"/>
                  </a:rPr>
                  <a:t>„</a:t>
                </a:r>
                <a:r>
                  <a:rPr lang="sk-SK" altLang="de-DE" sz="1400" dirty="0" smtClean="0">
                    <a:latin typeface="Calibri" pitchFamily="34" charset="0"/>
                  </a:rPr>
                  <a:t>zralost</a:t>
                </a:r>
                <a:r>
                  <a:rPr lang="de-AT" altLang="de-DE" sz="1400" dirty="0" smtClean="0">
                    <a:latin typeface="Calibri" pitchFamily="34" charset="0"/>
                  </a:rPr>
                  <a:t>“</a:t>
                </a:r>
                <a:endParaRPr lang="de-AT" altLang="de-DE" sz="1400" dirty="0">
                  <a:latin typeface="Calibri" pitchFamily="34" charset="0"/>
                </a:endParaRPr>
              </a:p>
            </p:txBody>
          </p:sp>
        </p:grpSp>
        <p:sp>
          <p:nvSpPr>
            <p:cNvPr id="4" name="Ellipse 3"/>
            <p:cNvSpPr/>
            <p:nvPr/>
          </p:nvSpPr>
          <p:spPr>
            <a:xfrm>
              <a:off x="6488583" y="5174573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6380980" y="5024060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300680" y="4292738"/>
              <a:ext cx="142935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6" name="Ellipse 15"/>
            <p:cNvSpPr/>
            <p:nvPr/>
          </p:nvSpPr>
          <p:spPr>
            <a:xfrm>
              <a:off x="7738056" y="4595538"/>
              <a:ext cx="142934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5374015" y="4724802"/>
              <a:ext cx="142934" cy="14343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159894" y="5629657"/>
              <a:ext cx="144541" cy="14343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803360" y="4652202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516949" y="5445499"/>
              <a:ext cx="144541" cy="14343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9586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Benutzerdefiniert 5">
      <a:dk1>
        <a:srgbClr val="2F2B20"/>
      </a:dk1>
      <a:lt1>
        <a:srgbClr val="FFFFFF"/>
      </a:lt1>
      <a:dk2>
        <a:srgbClr val="849A0A"/>
      </a:dk2>
      <a:lt2>
        <a:srgbClr val="D8D8D8"/>
      </a:lt2>
      <a:accent1>
        <a:srgbClr val="A5A5A5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70C0"/>
      </a:hlink>
      <a:folHlink>
        <a:srgbClr val="849A0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solidFill>
          <a:srgbClr val="FF0000"/>
        </a:solidFill>
        <a:ln>
          <a:solidFill>
            <a:srgbClr val="C00000"/>
          </a:solidFill>
        </a:ln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100" b="1" baseline="30000" dirty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926</Words>
  <Application>Microsoft Office PowerPoint</Application>
  <PresentationFormat>Bildschirmpräsentation (4:3)</PresentationFormat>
  <Paragraphs>251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Nähe</vt:lpstr>
      <vt:lpstr>Přechod: škola – zaměstnání  </vt:lpstr>
      <vt:lpstr> Průběh</vt:lpstr>
      <vt:lpstr> Výchozí situace</vt:lpstr>
      <vt:lpstr>Bod 1: Vzděláváni v podniku (IBA) a ve smluvní firmě / instituci (ÜBA)</vt:lpstr>
      <vt:lpstr>PowerPoint-Präsentation</vt:lpstr>
      <vt:lpstr>Bod 1: Vzděláváni v podniku (IBA) a ve smluvní firmě / instituci (ÜBA)</vt:lpstr>
      <vt:lpstr>„Early Complete“</vt:lpstr>
      <vt:lpstr> Výchozí situace</vt:lpstr>
      <vt:lpstr>FOKUS 2: Projekty „získávání pracovních návyků“ a vzdělávání</vt:lpstr>
      <vt:lpstr>FOKUS 2: Projekty „získávání pracovních návyků“ a vzdělávání</vt:lpstr>
      <vt:lpstr>Bod 2: Projekty „získávání pracovních návyků“ a vzdělávání</vt:lpstr>
      <vt:lpstr> Srdečně děkuji!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Informationsaustausch  Übergang Schule – Beruf in Wien</dc:title>
  <dc:creator>ingrid_h</dc:creator>
  <cp:lastModifiedBy>THIELMANN Anja</cp:lastModifiedBy>
  <cp:revision>203</cp:revision>
  <cp:lastPrinted>2014-04-03T14:38:03Z</cp:lastPrinted>
  <dcterms:created xsi:type="dcterms:W3CDTF">2014-03-25T10:33:11Z</dcterms:created>
  <dcterms:modified xsi:type="dcterms:W3CDTF">2014-04-08T15:56:21Z</dcterms:modified>
</cp:coreProperties>
</file>