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7" r:id="rId2"/>
    <p:sldId id="282" r:id="rId3"/>
    <p:sldId id="289" r:id="rId4"/>
    <p:sldId id="261" r:id="rId5"/>
    <p:sldId id="263" r:id="rId6"/>
    <p:sldId id="262" r:id="rId7"/>
    <p:sldId id="264" r:id="rId8"/>
    <p:sldId id="278" r:id="rId9"/>
    <p:sldId id="279" r:id="rId10"/>
    <p:sldId id="280" r:id="rId11"/>
    <p:sldId id="290" r:id="rId12"/>
    <p:sldId id="284" r:id="rId13"/>
    <p:sldId id="291" r:id="rId14"/>
    <p:sldId id="292" r:id="rId15"/>
    <p:sldId id="293" r:id="rId16"/>
    <p:sldId id="286" r:id="rId17"/>
    <p:sldId id="288" r:id="rId18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B50434"/>
    <a:srgbClr val="D60093"/>
    <a:srgbClr val="5F5F5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2" autoAdjust="0"/>
    <p:restoredTop sz="94417" autoAdjust="0"/>
  </p:normalViewPr>
  <p:slideViewPr>
    <p:cSldViewPr>
      <p:cViewPr varScale="1">
        <p:scale>
          <a:sx n="68" d="100"/>
          <a:sy n="68" d="100"/>
        </p:scale>
        <p:origin x="2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40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7BEE0E-3394-4673-A6ED-AD3C68E4FC2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4840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467E13-7118-44C7-8407-D66EC39802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631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647E35-42DF-4C6F-9F11-F13A3B7C7465}" type="slidenum">
              <a:rPr lang="de-DE" smtClean="0"/>
              <a:pPr>
                <a:spcBef>
                  <a:spcPct val="0"/>
                </a:spcBef>
              </a:pPr>
              <a:t>2</a:t>
            </a:fld>
            <a:endParaRPr 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01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C005FA-865A-46CF-B507-17555F27CB42}" type="slidenum">
              <a:rPr lang="de-DE" smtClean="0"/>
              <a:pPr>
                <a:spcBef>
                  <a:spcPct val="0"/>
                </a:spcBef>
              </a:pPr>
              <a:t>12</a:t>
            </a:fld>
            <a:endParaRPr lang="de-DE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21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7E6D7A-A9C0-4AFF-97E0-331D55654855}" type="slidenum">
              <a:rPr lang="de-DE" smtClean="0"/>
              <a:pPr>
                <a:spcBef>
                  <a:spcPct val="0"/>
                </a:spcBef>
              </a:pPr>
              <a:t>16</a:t>
            </a:fld>
            <a:endParaRPr lang="de-DE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8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39BC0E-DCCD-4D9F-9FBA-F1A8A7F00AF2}" type="slidenum">
              <a:rPr 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3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8CEC61-761C-4864-8EA5-FEC413C029BE}" type="slidenum">
              <a:rPr lang="de-DE" smtClean="0"/>
              <a:pPr>
                <a:spcBef>
                  <a:spcPct val="0"/>
                </a:spcBef>
              </a:pPr>
              <a:t>4</a:t>
            </a:fld>
            <a:endParaRPr lang="de-DE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6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28E27D-5C07-4574-B793-9AA89DB78928}" type="slidenum">
              <a:rPr lang="de-DE" smtClean="0"/>
              <a:pPr>
                <a:spcBef>
                  <a:spcPct val="0"/>
                </a:spcBef>
              </a:pPr>
              <a:t>5</a:t>
            </a:fld>
            <a:endParaRPr lang="de-DE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97595E-1576-4F68-A101-0D34987BDEEA}" type="slidenum">
              <a:rPr lang="de-DE" smtClean="0"/>
              <a:pPr>
                <a:spcBef>
                  <a:spcPct val="0"/>
                </a:spcBef>
              </a:pPr>
              <a:t>6</a:t>
            </a:fld>
            <a:endParaRPr lang="de-DE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44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5F9781-DFCE-4EA1-B6A3-361086D1C98E}" type="slidenum">
              <a:rPr lang="de-DE" smtClean="0"/>
              <a:pPr>
                <a:spcBef>
                  <a:spcPct val="0"/>
                </a:spcBef>
              </a:pPr>
              <a:t>7</a:t>
            </a:fld>
            <a:endParaRPr lang="de-DE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3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5F9BF-E2DE-4AF6-8E66-5A548E0470D9}" type="slidenum">
              <a:rPr lang="de-DE" smtClean="0"/>
              <a:pPr>
                <a:spcBef>
                  <a:spcPct val="0"/>
                </a:spcBef>
              </a:pPr>
              <a:t>8</a:t>
            </a:fld>
            <a:endParaRPr lang="de-DE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3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9039C2-7BFD-444D-94C1-ECE868FCD2EF}" type="slidenum">
              <a:rPr lang="de-DE" smtClean="0"/>
              <a:pPr>
                <a:spcBef>
                  <a:spcPct val="0"/>
                </a:spcBef>
              </a:pPr>
              <a:t>9</a:t>
            </a:fld>
            <a:endParaRPr lang="de-D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0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2A4358-E6B2-4F55-99D5-D817EF5DEA72}" type="slidenum">
              <a:rPr lang="de-DE" smtClean="0"/>
              <a:pPr>
                <a:spcBef>
                  <a:spcPct val="0"/>
                </a:spcBef>
              </a:pPr>
              <a:t>10</a:t>
            </a:fld>
            <a:endParaRPr lang="de-DE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27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5F4D07-5CB5-4338-A7D8-A69FB22C1B96}" type="slidenum">
              <a:rPr lang="de-DE" smtClean="0"/>
              <a:pPr>
                <a:spcBef>
                  <a:spcPct val="0"/>
                </a:spcBef>
              </a:pPr>
              <a:t>11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2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981075"/>
            <a:ext cx="525621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2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22. + 23. November2013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6EB5-A05D-4275-A748-89F5A17CF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22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22. + 23. November2013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36B3-C36E-4224-90A0-4FE3DE01A3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13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de-AT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22. + 23. November2013</a:t>
            </a:r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8A7D-7956-4F7B-BC80-36AF633E11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77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242888"/>
            <a:ext cx="1087438" cy="10874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7 Gender LOGOS\genderlogo_pri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65850"/>
            <a:ext cx="1333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22. + 23. November2013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165850"/>
            <a:ext cx="24495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6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C8E6C-5C15-4F1F-9EEF-83101D5023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29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22. + 23. November2013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6D5E1-13D8-491E-983D-6DC6EE0C24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29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60350"/>
            <a:ext cx="108743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22. + 23. November2013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FA15-226A-4654-9B5E-0B9CE88E0A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86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22. + 23. November2013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6997-3992-4EF2-B738-35D1100FB1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22. + 23. November2013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BB110-C64C-4CE2-BE58-520E8A73C9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95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22. + 23. November2013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8230-C02D-4DEB-AEFB-BDF6395F2C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07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22. + 23. November2013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801D-FB96-4B4E-82C2-5FD7C75537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20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22. + 23. November2013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980A9-0BE8-4139-BC03-9D121E0C1A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45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22. + 23. November2013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3DD0D29C-25B0-40D8-9041-49409F59F7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435100"/>
            <a:ext cx="8675688" cy="144463"/>
          </a:xfrm>
          <a:prstGeom prst="rect">
            <a:avLst/>
          </a:prstGeom>
          <a:solidFill>
            <a:srgbClr val="B50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–"/>
        <a:defRPr sz="28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91288" cy="1143000"/>
          </a:xfrm>
        </p:spPr>
        <p:txBody>
          <a:bodyPr/>
          <a:lstStyle/>
          <a:p>
            <a:pPr eaLnBrk="1" hangingPunct="1"/>
            <a:r>
              <a:rPr lang="de-DE" sz="3200" dirty="0" smtClean="0"/>
              <a:t>Schulveranstaltungen und Projekte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sz="2800" dirty="0" smtClean="0"/>
              <a:t>Veranstaltungen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sz="1800" dirty="0" smtClean="0"/>
              <a:t>Schi- und Snowboardkurse, Sommersportwochen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sz="1800" dirty="0" smtClean="0"/>
              <a:t>Sprachwochen/Winterschool in der Schule (E, F, SP)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sz="1800" dirty="0" smtClean="0"/>
              <a:t>Catering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sz="1800" dirty="0" smtClean="0"/>
              <a:t>Media Award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de-DE" sz="2800" dirty="0" smtClean="0"/>
              <a:t>Projekte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de-AT" sz="1800" dirty="0" smtClean="0"/>
              <a:t>72 Stunden ohne Kompromiss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de-AT" sz="1800" dirty="0" smtClean="0"/>
              <a:t>Wirtschaft und Schule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sz="1800" dirty="0" smtClean="0"/>
              <a:t>Juniorfirma</a:t>
            </a:r>
            <a:endParaRPr lang="de-AT" sz="1800" dirty="0" smtClean="0"/>
          </a:p>
        </p:txBody>
      </p:sp>
      <p:sp>
        <p:nvSpPr>
          <p:cNvPr id="31749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3175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6F56D8-DBC4-4B74-B781-5A41C47F9B13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sz="1400" smtClean="0">
              <a:latin typeface="Arial" panose="020B0604020202020204" pitchFamily="34" charset="0"/>
            </a:endParaRPr>
          </a:p>
        </p:txBody>
      </p:sp>
      <p:pic>
        <p:nvPicPr>
          <p:cNvPr id="31751" name="Picture 4" descr="winterschoo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860800"/>
            <a:ext cx="25923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91288" cy="1143000"/>
          </a:xfrm>
        </p:spPr>
        <p:txBody>
          <a:bodyPr/>
          <a:lstStyle/>
          <a:p>
            <a:pPr eaLnBrk="1" hangingPunct="1"/>
            <a:r>
              <a:rPr lang="de-DE" sz="3200" dirty="0" smtClean="0"/>
              <a:t>Zusatzqualifikationen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400050" eaLnBrk="1" hangingPunct="1">
              <a:lnSpc>
                <a:spcPct val="250000"/>
              </a:lnSpc>
              <a:spcBef>
                <a:spcPct val="0"/>
              </a:spcBef>
            </a:pPr>
            <a:r>
              <a:rPr lang="de-AT" sz="2400" dirty="0" smtClean="0"/>
              <a:t>Jungsommelier-Ausbildung</a:t>
            </a:r>
          </a:p>
          <a:p>
            <a:pPr marL="400050" eaLnBrk="1" hangingPunct="1">
              <a:lnSpc>
                <a:spcPct val="250000"/>
              </a:lnSpc>
              <a:spcBef>
                <a:spcPct val="0"/>
              </a:spcBef>
            </a:pPr>
            <a:r>
              <a:rPr lang="de-AT" sz="2400" dirty="0" smtClean="0"/>
              <a:t>ECDL – Computerführerschein</a:t>
            </a:r>
          </a:p>
          <a:p>
            <a:pPr marL="400050" eaLnBrk="1" hangingPunct="1">
              <a:lnSpc>
                <a:spcPct val="250000"/>
              </a:lnSpc>
              <a:spcBef>
                <a:spcPct val="0"/>
              </a:spcBef>
            </a:pPr>
            <a:r>
              <a:rPr lang="de-DE" sz="2400" dirty="0" smtClean="0"/>
              <a:t>Peer-Mediation </a:t>
            </a:r>
            <a:r>
              <a:rPr lang="de-DE" sz="2400" smtClean="0"/>
              <a:t>(Zertifikat des SSR)</a:t>
            </a:r>
            <a:endParaRPr lang="de-AT" sz="2400" dirty="0" smtClean="0"/>
          </a:p>
        </p:txBody>
      </p:sp>
      <p:sp>
        <p:nvSpPr>
          <p:cNvPr id="33797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3379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840329-1343-49E1-9C82-12233A2F6A7C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sz="1400" smtClean="0">
              <a:latin typeface="Arial" panose="020B0604020202020204" pitchFamily="34" charset="0"/>
            </a:endParaRPr>
          </a:p>
        </p:txBody>
      </p:sp>
      <p:pic>
        <p:nvPicPr>
          <p:cNvPr id="3380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" b="-2"/>
          <a:stretch>
            <a:fillRect/>
          </a:stretch>
        </p:blipFill>
        <p:spPr bwMode="auto">
          <a:xfrm>
            <a:off x="5961409" y="2996952"/>
            <a:ext cx="26749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09" y="1780980"/>
            <a:ext cx="1554163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91288" cy="1143000"/>
          </a:xfrm>
        </p:spPr>
        <p:txBody>
          <a:bodyPr/>
          <a:lstStyle/>
          <a:p>
            <a:pPr eaLnBrk="1" hangingPunct="1"/>
            <a:r>
              <a:rPr lang="de-DE" sz="3200" dirty="0" smtClean="0"/>
              <a:t>Aufnahmekriterien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sz="2000" dirty="0" smtClean="0"/>
              <a:t>erfolgreicher Abschluss der 8. Schulstufe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 smtClean="0"/>
              <a:t>Aufnahmeprüfung</a:t>
            </a:r>
          </a:p>
          <a:p>
            <a:pPr lvl="1" eaLnBrk="1" hangingPunct="1">
              <a:lnSpc>
                <a:spcPct val="150000"/>
              </a:lnSpc>
            </a:pPr>
            <a:r>
              <a:rPr lang="de-DE" sz="1800" dirty="0" smtClean="0"/>
              <a:t>AHS – nein</a:t>
            </a:r>
          </a:p>
          <a:p>
            <a:pPr lvl="1" eaLnBrk="1" hangingPunct="1">
              <a:lnSpc>
                <a:spcPct val="150000"/>
              </a:lnSpc>
            </a:pPr>
            <a:r>
              <a:rPr lang="de-DE" sz="1800" dirty="0" err="1" smtClean="0"/>
              <a:t>WienerMittelSchule</a:t>
            </a:r>
            <a:r>
              <a:rPr lang="de-DE" sz="1800" dirty="0" smtClean="0"/>
              <a:t>/Neue Mittelschule</a:t>
            </a:r>
          </a:p>
          <a:p>
            <a:pPr lvl="2" eaLnBrk="1" hangingPunct="1">
              <a:lnSpc>
                <a:spcPct val="150000"/>
              </a:lnSpc>
            </a:pPr>
            <a:r>
              <a:rPr lang="de-DE" sz="1600" dirty="0" smtClean="0"/>
              <a:t>Vertiefende Allgemeinbildung - nein</a:t>
            </a:r>
          </a:p>
          <a:p>
            <a:pPr lvl="2" eaLnBrk="1" hangingPunct="1">
              <a:lnSpc>
                <a:spcPct val="150000"/>
              </a:lnSpc>
            </a:pPr>
            <a:r>
              <a:rPr lang="de-DE" sz="1600" dirty="0" smtClean="0"/>
              <a:t>Grundlegende Allgemeinbildung (D,E,M) - ja</a:t>
            </a:r>
          </a:p>
          <a:p>
            <a:pPr lvl="1" eaLnBrk="1" hangingPunct="1">
              <a:lnSpc>
                <a:spcPct val="150000"/>
              </a:lnSpc>
            </a:pPr>
            <a:r>
              <a:rPr lang="de-DE" sz="1800" dirty="0" smtClean="0"/>
              <a:t>HS, KMS, PTS mit Leistungsgruppen</a:t>
            </a:r>
          </a:p>
          <a:p>
            <a:pPr lvl="2" eaLnBrk="1" hangingPunct="1">
              <a:lnSpc>
                <a:spcPct val="150000"/>
              </a:lnSpc>
            </a:pPr>
            <a:r>
              <a:rPr lang="de-DE" sz="1600" dirty="0" smtClean="0"/>
              <a:t>2. Leistungsgruppe – Befriedigend (D,E,M) - ja</a:t>
            </a:r>
          </a:p>
          <a:p>
            <a:pPr lvl="1" eaLnBrk="1" hangingPunct="1">
              <a:lnSpc>
                <a:spcPct val="150000"/>
              </a:lnSpc>
            </a:pPr>
            <a:r>
              <a:rPr lang="de-DE" sz="1800" dirty="0" smtClean="0"/>
              <a:t>Schulen mit eigenem Organisationsstatut - ja</a:t>
            </a:r>
          </a:p>
        </p:txBody>
      </p:sp>
      <p:sp>
        <p:nvSpPr>
          <p:cNvPr id="35845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3584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4F4BA7-9707-43EC-A2CA-3EE754FAC34A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sz="1400" smtClean="0">
              <a:latin typeface="Arial" panose="020B0604020202020204" pitchFamily="34" charset="0"/>
            </a:endParaRPr>
          </a:p>
        </p:txBody>
      </p:sp>
      <p:sp>
        <p:nvSpPr>
          <p:cNvPr id="35847" name="AutoShape 4" descr="Schulgebeaude"/>
          <p:cNvSpPr>
            <a:spLocks noChangeAspect="1" noChangeArrowheads="1"/>
          </p:cNvSpPr>
          <p:nvPr/>
        </p:nvSpPr>
        <p:spPr bwMode="auto">
          <a:xfrm>
            <a:off x="3675063" y="2686050"/>
            <a:ext cx="179387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AT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288" cy="1143000"/>
          </a:xfrm>
        </p:spPr>
        <p:txBody>
          <a:bodyPr/>
          <a:lstStyle/>
          <a:p>
            <a:r>
              <a:rPr lang="de-DE" sz="3200" dirty="0" smtClean="0"/>
              <a:t>Gleichhaltung HUM mit Lehrabschlüssen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40104"/>
            <a:ext cx="8229600" cy="452520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de-DE" sz="2400" dirty="0" smtClean="0"/>
              <a:t>Die abgeschlossene Reife- und Diplomprüfung ersetzt:</a:t>
            </a:r>
          </a:p>
          <a:p>
            <a:pPr>
              <a:lnSpc>
                <a:spcPct val="150000"/>
              </a:lnSpc>
              <a:defRPr/>
            </a:pPr>
            <a:r>
              <a:rPr lang="de-DE" sz="2400" dirty="0" smtClean="0"/>
              <a:t>Hotel- und Gastgewerbeassistentin</a:t>
            </a:r>
          </a:p>
          <a:p>
            <a:pPr>
              <a:lnSpc>
                <a:spcPct val="150000"/>
              </a:lnSpc>
              <a:defRPr/>
            </a:pPr>
            <a:r>
              <a:rPr lang="de-DE" sz="2400" dirty="0" smtClean="0"/>
              <a:t>Restaurantfachmann/frau</a:t>
            </a:r>
          </a:p>
          <a:p>
            <a:pPr>
              <a:lnSpc>
                <a:spcPct val="150000"/>
              </a:lnSpc>
              <a:defRPr/>
            </a:pPr>
            <a:r>
              <a:rPr lang="de-DE" sz="2400" dirty="0" smtClean="0"/>
              <a:t>Koch/Köchin</a:t>
            </a:r>
          </a:p>
        </p:txBody>
      </p:sp>
      <p:sp>
        <p:nvSpPr>
          <p:cNvPr id="3789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56F877-EDDF-42D9-997C-299AF1EC9BE6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Ausbildung FS </a:t>
            </a:r>
            <a:r>
              <a:rPr lang="de-DE" sz="3200" dirty="0" smtClean="0">
                <a:solidFill>
                  <a:srgbClr val="C00000"/>
                </a:solidFill>
              </a:rPr>
              <a:t>–</a:t>
            </a:r>
            <a:r>
              <a:rPr lang="de-DE" sz="3200" b="1" dirty="0" smtClean="0">
                <a:solidFill>
                  <a:srgbClr val="C00000"/>
                </a:solidFill>
              </a:rPr>
              <a:t>neu</a:t>
            </a:r>
            <a:r>
              <a:rPr lang="de-DE" sz="3200" dirty="0" smtClean="0">
                <a:solidFill>
                  <a:srgbClr val="C00000"/>
                </a:solidFill>
              </a:rPr>
              <a:t>-</a:t>
            </a:r>
            <a:endParaRPr lang="de-DE" sz="3200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dirty="0" smtClean="0"/>
              <a:t>3-jährig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Abschluss mit Fachschulabschlussprüfung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Pflichtpraktikum zwischen 2. und 3. </a:t>
            </a:r>
            <a:r>
              <a:rPr lang="de-DE" sz="2000" dirty="0" err="1"/>
              <a:t>Jg</a:t>
            </a:r>
            <a:r>
              <a:rPr lang="de-DE" sz="2000" dirty="0"/>
              <a:t> (8 Wochen)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Vermittlung von Allgemeinbildung und berufsbezogener </a:t>
            </a:r>
            <a:r>
              <a:rPr lang="de-DE" sz="2000" dirty="0" smtClean="0"/>
              <a:t>Ausbildung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Schulautonomer Vertiefungsbereich: Ordinations- und Patientenmanagement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Kosten für Küche und Service</a:t>
            </a:r>
            <a:r>
              <a:rPr lang="de-DE" sz="2000" dirty="0"/>
              <a:t> </a:t>
            </a:r>
            <a:r>
              <a:rPr lang="de-DE" sz="2000" dirty="0" smtClean="0"/>
              <a:t>entsprechen der HLW</a:t>
            </a:r>
            <a:endParaRPr lang="de-DE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C8E6C-5C15-4F1F-9EEF-83101D5023B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28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Aufnahmekriterien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dirty="0"/>
              <a:t>e</a:t>
            </a:r>
            <a:r>
              <a:rPr lang="de-DE" sz="2000" dirty="0" smtClean="0"/>
              <a:t>rfolgreicher Abschluss der 8. Schulstufe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Aufnahmeprüfung:	</a:t>
            </a:r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de-DE" sz="1800" dirty="0" smtClean="0"/>
              <a:t>AHS – nein</a:t>
            </a:r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de-DE" sz="1800" dirty="0" err="1" smtClean="0"/>
              <a:t>WienerMittelSchule</a:t>
            </a:r>
            <a:r>
              <a:rPr lang="de-DE" sz="1800" dirty="0"/>
              <a:t>/</a:t>
            </a:r>
            <a:r>
              <a:rPr lang="de-DE" sz="1800" dirty="0" smtClean="0"/>
              <a:t>Neue Mittelschule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/>
              <a:t>vertiefte </a:t>
            </a:r>
            <a:r>
              <a:rPr lang="de-DE" sz="1600" dirty="0" smtClean="0"/>
              <a:t>Allgemeinbildung – nein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 smtClean="0"/>
              <a:t>grundlegende </a:t>
            </a:r>
            <a:r>
              <a:rPr lang="de-DE" sz="1600" dirty="0"/>
              <a:t>Allgemeinbildung </a:t>
            </a:r>
            <a:r>
              <a:rPr lang="de-DE" sz="1600" dirty="0" smtClean="0"/>
              <a:t>4 (D,E,M)– ja</a:t>
            </a:r>
            <a:endParaRPr lang="de-DE" sz="1600" dirty="0"/>
          </a:p>
          <a:p>
            <a:pPr lvl="1">
              <a:lnSpc>
                <a:spcPct val="150000"/>
              </a:lnSpc>
              <a:buFont typeface="Symbol" pitchFamily="18" charset="2"/>
              <a:buChar char="-"/>
            </a:pPr>
            <a:r>
              <a:rPr lang="de-DE" sz="1800" dirty="0" smtClean="0"/>
              <a:t>HS, KMS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 smtClean="0"/>
              <a:t>3. Leistungsgruppe </a:t>
            </a:r>
            <a:r>
              <a:rPr lang="de-DE" sz="1600" dirty="0"/>
              <a:t>- ja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Schulen mit eigenem Organisationsstatut - ja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HLW10 - mehr als  Schule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C8E6C-5C15-4F1F-9EEF-83101D5023B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78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91288" cy="1143000"/>
          </a:xfrm>
        </p:spPr>
        <p:txBody>
          <a:bodyPr/>
          <a:lstStyle/>
          <a:p>
            <a:pPr eaLnBrk="1" hangingPunct="1"/>
            <a:r>
              <a:rPr lang="de-AT" sz="3200" dirty="0" smtClean="0"/>
              <a:t>Anmeldung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AT" sz="2000" dirty="0" smtClean="0"/>
              <a:t>Voranmeldung ist ab sofort im Sekretariat möglich.</a:t>
            </a:r>
            <a:endParaRPr lang="de-AT" sz="2000" dirty="0"/>
          </a:p>
          <a:p>
            <a:pPr eaLnBrk="1" hangingPunct="1">
              <a:lnSpc>
                <a:spcPct val="150000"/>
              </a:lnSpc>
            </a:pPr>
            <a:r>
              <a:rPr lang="de-AT" sz="2000" dirty="0" smtClean="0"/>
              <a:t>Anmeldetermine: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1800" dirty="0"/>
              <a:t>3. - 21. Februar </a:t>
            </a:r>
            <a:r>
              <a:rPr lang="de-AT" sz="1800" dirty="0" smtClean="0"/>
              <a:t>2014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1800" dirty="0"/>
              <a:t>Montag bis Freitag von 8 bis 15 Uhr </a:t>
            </a:r>
            <a:endParaRPr lang="de-AT" sz="18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1800" dirty="0"/>
              <a:t>13. Februar 2014 8 bis 18Uhr</a:t>
            </a:r>
            <a:endParaRPr lang="de-AT" sz="1800" dirty="0" smtClean="0"/>
          </a:p>
          <a:p>
            <a:pPr eaLnBrk="1" hangingPunct="1">
              <a:lnSpc>
                <a:spcPct val="150000"/>
              </a:lnSpc>
            </a:pPr>
            <a:r>
              <a:rPr lang="de-AT" sz="2000" dirty="0" smtClean="0"/>
              <a:t>Wahl des Vertiefungsbereiches</a:t>
            </a:r>
          </a:p>
          <a:p>
            <a:pPr eaLnBrk="1" hangingPunct="1">
              <a:lnSpc>
                <a:spcPct val="150000"/>
              </a:lnSpc>
            </a:pPr>
            <a:r>
              <a:rPr lang="de-AT" sz="2000" dirty="0" smtClean="0"/>
              <a:t>Wahl der 2. lebenden Fremdsprache </a:t>
            </a:r>
            <a:endParaRPr lang="de-AT" sz="1800" dirty="0"/>
          </a:p>
          <a:p>
            <a:pPr eaLnBrk="1" hangingPunct="1">
              <a:lnSpc>
                <a:spcPct val="150000"/>
              </a:lnSpc>
            </a:pPr>
            <a:r>
              <a:rPr lang="de-DE" sz="2000" dirty="0" smtClean="0"/>
              <a:t>Keine Reihung nach Termin!</a:t>
            </a:r>
            <a:endParaRPr lang="de-AT" sz="20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de-AT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de-AT" sz="22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de-AT" sz="2200" dirty="0" smtClean="0"/>
          </a:p>
          <a:p>
            <a:pPr lvl="1" eaLnBrk="1" hangingPunct="1">
              <a:lnSpc>
                <a:spcPct val="90000"/>
              </a:lnSpc>
            </a:pPr>
            <a:endParaRPr lang="de-AT" sz="2400" dirty="0" smtClean="0"/>
          </a:p>
          <a:p>
            <a:pPr eaLnBrk="1" hangingPunct="1">
              <a:lnSpc>
                <a:spcPct val="90000"/>
              </a:lnSpc>
            </a:pPr>
            <a:endParaRPr lang="de-AT" sz="2800" dirty="0" smtClean="0"/>
          </a:p>
        </p:txBody>
      </p:sp>
      <p:sp>
        <p:nvSpPr>
          <p:cNvPr id="38917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3891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0CB472-EC2C-420D-A5B0-C153CCD8DB83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z="4000" smtClean="0"/>
          </a:p>
          <a:p>
            <a:pPr eaLnBrk="1" hangingPunct="1"/>
            <a:endParaRPr lang="de-DE" sz="4000" smtClean="0"/>
          </a:p>
        </p:txBody>
      </p:sp>
      <p:sp>
        <p:nvSpPr>
          <p:cNvPr id="40964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4096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0F3FE2-8BB8-48DB-9662-7F7D3D44AA2E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sz="1400" smtClean="0">
              <a:latin typeface="Arial" panose="020B0604020202020204" pitchFamily="34" charset="0"/>
            </a:endParaRP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1403350" y="4277072"/>
            <a:ext cx="6264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AT" sz="2800" dirty="0"/>
              <a:t>Einen schönen Tag im Schulhaus wünscht das Team der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AT" sz="2800" dirty="0"/>
              <a:t>HLW10 - </a:t>
            </a:r>
            <a:r>
              <a:rPr lang="de-AT" sz="2800" dirty="0" err="1"/>
              <a:t>Reumannplatz</a:t>
            </a:r>
            <a:r>
              <a:rPr lang="de-AT" sz="2800" dirty="0"/>
              <a:t>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59164"/>
            <a:ext cx="3600000" cy="2389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982663" y="2752725"/>
            <a:ext cx="7140575" cy="2692400"/>
          </a:xfrm>
        </p:spPr>
        <p:txBody>
          <a:bodyPr/>
          <a:lstStyle/>
          <a:p>
            <a:pPr eaLnBrk="1" hangingPunct="1"/>
            <a:endParaRPr lang="de-DE" sz="4000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de-DE" sz="4400" dirty="0" smtClean="0"/>
              <a:t>Herzlich willkommen an unserer Schule!</a:t>
            </a:r>
          </a:p>
        </p:txBody>
      </p:sp>
      <p:sp>
        <p:nvSpPr>
          <p:cNvPr id="1638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dirty="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1638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06341E-66D6-4961-9E06-045E76107320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288" cy="1143000"/>
          </a:xfrm>
        </p:spPr>
        <p:txBody>
          <a:bodyPr/>
          <a:lstStyle/>
          <a:p>
            <a:r>
              <a:rPr lang="de-AT" sz="3200" dirty="0" smtClean="0"/>
              <a:t>Ausbildung HLW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57200" y="1640104"/>
            <a:ext cx="8229600" cy="45252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AT" sz="2000" dirty="0" smtClean="0"/>
              <a:t>umfassende Berufsausbildung in allgemeinbildenden, fachpraktischen und kaufmännischen Unterrichtsgegenständen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/>
              <a:t>Fachprüfung in Küche und Service am Ende des 4. Jahrgangs</a:t>
            </a:r>
            <a:endParaRPr lang="de-AT" sz="20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2000" dirty="0" smtClean="0"/>
              <a:t>Reife- und Diplomprüfung am Ende des 5. </a:t>
            </a:r>
            <a:r>
              <a:rPr lang="de-AT" sz="2000" smtClean="0"/>
              <a:t>Jahrgangs</a:t>
            </a:r>
            <a:endParaRPr lang="de-AT" sz="2800" dirty="0" smtClean="0"/>
          </a:p>
          <a:p>
            <a:endParaRPr lang="de-AT" dirty="0" smtClean="0"/>
          </a:p>
        </p:txBody>
      </p:sp>
      <p:sp>
        <p:nvSpPr>
          <p:cNvPr id="18437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1843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026A89-90C3-4FCE-9754-8A20DA9A5147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252413"/>
            <a:ext cx="6996112" cy="1143000"/>
          </a:xfrm>
        </p:spPr>
        <p:txBody>
          <a:bodyPr/>
          <a:lstStyle/>
          <a:p>
            <a:pPr eaLnBrk="1" hangingPunct="1"/>
            <a:r>
              <a:rPr lang="de-AT" sz="3200" dirty="0" smtClean="0"/>
              <a:t>Autonome Vertiefungsbereiche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40104"/>
            <a:ext cx="8229600" cy="4525200"/>
          </a:xfrm>
        </p:spPr>
        <p:txBody>
          <a:bodyPr/>
          <a:lstStyle/>
          <a:p>
            <a:pPr eaLnBrk="1" hangingPunct="1">
              <a:lnSpc>
                <a:spcPct val="250000"/>
              </a:lnSpc>
            </a:pPr>
            <a:r>
              <a:rPr lang="de-AT" sz="2800" dirty="0" smtClean="0"/>
              <a:t>Medienproduktion</a:t>
            </a:r>
          </a:p>
          <a:p>
            <a:pPr eaLnBrk="1" hangingPunct="1">
              <a:lnSpc>
                <a:spcPct val="250000"/>
              </a:lnSpc>
            </a:pPr>
            <a:r>
              <a:rPr lang="de-AT" sz="2800" dirty="0" smtClean="0"/>
              <a:t>Sprache und Kommunikation</a:t>
            </a:r>
          </a:p>
          <a:p>
            <a:pPr eaLnBrk="1" hangingPunct="1">
              <a:lnSpc>
                <a:spcPct val="250000"/>
              </a:lnSpc>
            </a:pPr>
            <a:r>
              <a:rPr lang="de-AT" sz="2800" dirty="0" smtClean="0"/>
              <a:t>Soziale Handlungsfelder</a:t>
            </a:r>
          </a:p>
        </p:txBody>
      </p:sp>
      <p:sp>
        <p:nvSpPr>
          <p:cNvPr id="1946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1946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BD9FA0-5C54-4097-A927-95ED01B22CF4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dirty="0" smtClean="0"/>
              <a:t>Medienproduktion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 eaLnBrk="1" hangingPunct="1"/>
            <a:r>
              <a:rPr lang="de-AT" sz="2000" dirty="0" smtClean="0"/>
              <a:t>Erstellen von Multimedia-Inhalten nach Kriterien des IT-Projektmanagements</a:t>
            </a:r>
          </a:p>
          <a:p>
            <a:pPr lvl="1" eaLnBrk="1" hangingPunct="1"/>
            <a:r>
              <a:rPr lang="de-DE" sz="1800" dirty="0" smtClean="0"/>
              <a:t>Kurzfilme</a:t>
            </a:r>
          </a:p>
          <a:p>
            <a:pPr lvl="1" eaLnBrk="1" hangingPunct="1"/>
            <a:r>
              <a:rPr lang="de-DE" sz="1800" dirty="0" smtClean="0"/>
              <a:t>Fotoprojekte</a:t>
            </a:r>
            <a:endParaRPr lang="de-AT" sz="1800" dirty="0" smtClean="0"/>
          </a:p>
          <a:p>
            <a:pPr eaLnBrk="1" hangingPunct="1"/>
            <a:r>
              <a:rPr lang="de-AT" sz="2000" dirty="0" smtClean="0"/>
              <a:t>Gestaltung von Websites</a:t>
            </a:r>
          </a:p>
          <a:p>
            <a:pPr eaLnBrk="1" hangingPunct="1"/>
            <a:r>
              <a:rPr lang="de-AT" sz="2000" dirty="0" smtClean="0"/>
              <a:t>Content Management als Grundlage für eine marktgerechte Webpräsenz</a:t>
            </a:r>
          </a:p>
          <a:p>
            <a:pPr eaLnBrk="1" hangingPunct="1"/>
            <a:r>
              <a:rPr lang="de-AT" sz="2000" dirty="0" smtClean="0"/>
              <a:t>Dynamische Webprogrammierung mit aktuellen </a:t>
            </a:r>
            <a:r>
              <a:rPr lang="de-AT" sz="2000" dirty="0" err="1" smtClean="0"/>
              <a:t>Scriptsprachen</a:t>
            </a:r>
            <a:endParaRPr lang="de-AT" sz="20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27325"/>
            <a:ext cx="3610744" cy="2271712"/>
          </a:xfrm>
        </p:spPr>
      </p:pic>
      <p:sp>
        <p:nvSpPr>
          <p:cNvPr id="21509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2151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8F8DE1-F47A-4217-AFA4-EB43A25E5631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dirty="0" smtClean="0"/>
              <a:t>Sprache und Kommunikation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2000" dirty="0" smtClean="0"/>
              <a:t>Vertiefend Englisch u. Französisch für den Bereich Hotel und Restaurant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2000" dirty="0" smtClean="0"/>
              <a:t>Vorbereitung auf international anerkannte Zertifikate (FCE, DELF)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2000" dirty="0" smtClean="0"/>
              <a:t>Bilingualer Unterricht in der Abschlussklasse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27325"/>
            <a:ext cx="3754760" cy="2271712"/>
          </a:xfrm>
        </p:spPr>
      </p:pic>
      <p:sp>
        <p:nvSpPr>
          <p:cNvPr id="23557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2355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4C7B80-C771-4A24-A468-8F098227529D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200" dirty="0" smtClean="0"/>
              <a:t>Soziale Handlungsfelder</a:t>
            </a:r>
          </a:p>
        </p:txBody>
      </p:sp>
      <p:sp>
        <p:nvSpPr>
          <p:cNvPr id="1127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eaLnBrk="1" hangingPunct="1">
              <a:defRPr/>
            </a:pPr>
            <a:endParaRPr lang="de-DE" sz="800" dirty="0" smtClean="0"/>
          </a:p>
          <a:p>
            <a:pPr eaLnBrk="1" hangingPunct="1">
              <a:spcBef>
                <a:spcPts val="500"/>
              </a:spcBef>
              <a:defRPr/>
            </a:pPr>
            <a:r>
              <a:rPr lang="de-DE" sz="2000" dirty="0" smtClean="0"/>
              <a:t>Einblick in das österreichische Sozialsystem </a:t>
            </a:r>
          </a:p>
          <a:p>
            <a:pPr eaLnBrk="1" hangingPunct="1">
              <a:spcBef>
                <a:spcPts val="500"/>
              </a:spcBef>
              <a:defRPr/>
            </a:pPr>
            <a:r>
              <a:rPr lang="de-DE" sz="2000" dirty="0" smtClean="0"/>
              <a:t>Focus auf ausgewählte Problemlagen</a:t>
            </a:r>
          </a:p>
          <a:p>
            <a:pPr eaLnBrk="1" hangingPunct="1">
              <a:spcBef>
                <a:spcPts val="500"/>
              </a:spcBef>
              <a:defRPr/>
            </a:pPr>
            <a:r>
              <a:rPr lang="de-DE" sz="2000" dirty="0" smtClean="0"/>
              <a:t>Zertifikate: Babysitter-Ausweis, Pflegefit </a:t>
            </a:r>
          </a:p>
          <a:p>
            <a:pPr eaLnBrk="1" hangingPunct="1">
              <a:spcBef>
                <a:spcPts val="500"/>
              </a:spcBef>
              <a:defRPr/>
            </a:pPr>
            <a:r>
              <a:rPr lang="de-DE" sz="2000" dirty="0" smtClean="0"/>
              <a:t>Lehrausgänge, Praktika, Projektarbeiten</a:t>
            </a:r>
          </a:p>
          <a:p>
            <a:pPr eaLnBrk="1" hangingPunct="1">
              <a:spcBef>
                <a:spcPts val="500"/>
              </a:spcBef>
              <a:defRPr/>
            </a:pPr>
            <a:r>
              <a:rPr lang="de-DE" sz="2000" dirty="0" smtClean="0"/>
              <a:t>Integration von Projektmanagement und Teamwork in den Schulalltag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457"/>
            <a:ext cx="3754760" cy="2453449"/>
          </a:xfrm>
        </p:spPr>
      </p:pic>
      <p:sp>
        <p:nvSpPr>
          <p:cNvPr id="25605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2560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732360-B146-4944-A2AE-2F454907AAAB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sz="1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 smtClean="0"/>
              <a:t>Küche und Service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1. - 4. Jahrgang</a:t>
            </a:r>
          </a:p>
          <a:p>
            <a:pPr eaLnBrk="1" hangingPunct="1"/>
            <a:r>
              <a:rPr lang="de-DE" sz="2000" dirty="0" smtClean="0"/>
              <a:t>Vorprüfung im 4. Jg. ist Voraussetzung und Teil der Reife-und Diplomprüfung</a:t>
            </a:r>
          </a:p>
          <a:p>
            <a:pPr eaLnBrk="1" hangingPunct="1"/>
            <a:r>
              <a:rPr lang="de-DE" sz="2000" dirty="0"/>
              <a:t>Pflichtpraktikum zwischen 3. und 4. Jg. (12 Wochen</a:t>
            </a:r>
            <a:r>
              <a:rPr lang="de-DE" sz="2000" dirty="0" smtClean="0"/>
              <a:t>)</a:t>
            </a:r>
          </a:p>
          <a:p>
            <a:pPr eaLnBrk="1" hangingPunct="1"/>
            <a:r>
              <a:rPr lang="de-DE" sz="2000" dirty="0" smtClean="0"/>
              <a:t>Kostenbeitrag: </a:t>
            </a:r>
          </a:p>
          <a:p>
            <a:pPr marL="788988" lvl="1" indent="-266700" eaLnBrk="1" hangingPunct="1"/>
            <a:r>
              <a:rPr lang="de-DE" sz="1800" dirty="0" smtClean="0"/>
              <a:t>Kochbeitrag: zwischen € 130 und € 200 pro Jahr (je nach Jahrgang)</a:t>
            </a:r>
          </a:p>
          <a:p>
            <a:pPr marL="788988" lvl="1" indent="-266700" eaLnBrk="1" hangingPunct="1"/>
            <a:r>
              <a:rPr lang="de-DE" sz="1800" dirty="0" smtClean="0"/>
              <a:t>Bekleidungskosten: ca. €130 im 1.Jg. </a:t>
            </a:r>
            <a:r>
              <a:rPr lang="de-DE" sz="1800" dirty="0"/>
              <a:t>u</a:t>
            </a:r>
            <a:r>
              <a:rPr lang="de-DE" sz="1800" dirty="0" smtClean="0"/>
              <a:t>nd €260 im 2.Jg.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27653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2765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55B614-162F-4BB2-B7B7-D89584BF243A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 smtClean="0"/>
              <a:t>Betriebsküche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sz="2000" dirty="0" smtClean="0"/>
              <a:t>Unterricht im 2. Jg.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 smtClean="0"/>
              <a:t>Große Pause: gesunde Jause</a:t>
            </a:r>
            <a:r>
              <a:rPr lang="de-DE" sz="2000" dirty="0"/>
              <a:t> </a:t>
            </a:r>
            <a:r>
              <a:rPr lang="de-DE" sz="2000" dirty="0" smtClean="0"/>
              <a:t>für die bewusste</a:t>
            </a:r>
            <a:r>
              <a:rPr lang="de-DE" sz="2000" dirty="0"/>
              <a:t> </a:t>
            </a:r>
            <a:r>
              <a:rPr lang="de-DE" sz="2000" dirty="0" smtClean="0"/>
              <a:t>Ernährung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 smtClean="0"/>
              <a:t>Mittagspause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de-DE" sz="1800" dirty="0" smtClean="0"/>
              <a:t>Salatbuffet (€ 2,50)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de-DE" sz="1800" dirty="0" smtClean="0"/>
              <a:t>Suppe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go</a:t>
            </a:r>
            <a:r>
              <a:rPr lang="de-DE" sz="1800" dirty="0"/>
              <a:t> </a:t>
            </a:r>
            <a:r>
              <a:rPr lang="de-DE" sz="1800" dirty="0" smtClean="0"/>
              <a:t>(€ 1,50) 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de-DE" sz="1800" dirty="0" smtClean="0"/>
              <a:t>Menü mit Salatbuffet (€ 4,20)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pPr>
              <a:buNone/>
            </a:pPr>
            <a:endParaRPr lang="de-AT" dirty="0"/>
          </a:p>
        </p:txBody>
      </p:sp>
      <p:sp>
        <p:nvSpPr>
          <p:cNvPr id="29701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400" smtClean="0">
                <a:latin typeface="Arial" panose="020B0604020202020204" pitchFamily="34" charset="0"/>
              </a:rPr>
              <a:t>HLW10 - mehr als  Schule</a:t>
            </a:r>
          </a:p>
        </p:txBody>
      </p:sp>
      <p:sp>
        <p:nvSpPr>
          <p:cNvPr id="2970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ED5C80-8920-45B0-BB02-37EC5BFDD1A8}" type="slidenum">
              <a:rPr lang="de-DE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sz="1400" smtClean="0">
              <a:latin typeface="Arial" panose="020B0604020202020204" pitchFamily="34" charset="0"/>
            </a:endParaRPr>
          </a:p>
        </p:txBody>
      </p:sp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80970"/>
            <a:ext cx="2880000" cy="216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tue_v1">
  <a:themeElements>
    <a:clrScheme name="tatue_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tue_v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ue_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ue_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ue_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ue_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ue_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ue_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ue_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ue_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ue_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ue_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ue_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ue_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555</Words>
  <Application>Microsoft Office PowerPoint</Application>
  <PresentationFormat>Bildschirmpräsentation (4:3)</PresentationFormat>
  <Paragraphs>146</Paragraphs>
  <Slides>17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Symbol</vt:lpstr>
      <vt:lpstr>Verdana</vt:lpstr>
      <vt:lpstr>Wingdings</vt:lpstr>
      <vt:lpstr>tatue_v1</vt:lpstr>
      <vt:lpstr>PowerPoint-Präsentation</vt:lpstr>
      <vt:lpstr>PowerPoint-Präsentation</vt:lpstr>
      <vt:lpstr>Ausbildung HLW</vt:lpstr>
      <vt:lpstr>Autonome Vertiefungsbereiche</vt:lpstr>
      <vt:lpstr>Medienproduktion</vt:lpstr>
      <vt:lpstr>Sprache und Kommunikation</vt:lpstr>
      <vt:lpstr>Soziale Handlungsfelder</vt:lpstr>
      <vt:lpstr>Küche und Service</vt:lpstr>
      <vt:lpstr>Betriebsküche</vt:lpstr>
      <vt:lpstr>Schulveranstaltungen und Projekte</vt:lpstr>
      <vt:lpstr>Zusatzqualifikationen</vt:lpstr>
      <vt:lpstr>Aufnahmekriterien</vt:lpstr>
      <vt:lpstr>Gleichhaltung HUM mit Lehrabschlüssen</vt:lpstr>
      <vt:lpstr>Ausbildung FS –neu-</vt:lpstr>
      <vt:lpstr>Aufnahmekriterien</vt:lpstr>
      <vt:lpstr>Anmeldung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 der offenen Tür 23. November 2007</dc:title>
  <dc:creator>Renate Lahnsteiner-Fellner</dc:creator>
  <cp:lastModifiedBy>Andrea Gruber</cp:lastModifiedBy>
  <cp:revision>156</cp:revision>
  <cp:lastPrinted>2010-11-08T13:20:18Z</cp:lastPrinted>
  <dcterms:created xsi:type="dcterms:W3CDTF">2007-11-13T15:40:31Z</dcterms:created>
  <dcterms:modified xsi:type="dcterms:W3CDTF">2014-06-16T09:17:32Z</dcterms:modified>
</cp:coreProperties>
</file>